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Raleway" pitchFamily="2" charset="0"/>
      <p:regular r:id="rId16"/>
      <p:bold r:id="rId17"/>
      <p:italic r:id="rId18"/>
      <p:boldItalic r:id="rId19"/>
    </p:embeddedFont>
    <p:embeddedFont>
      <p:font typeface="Raleway Bold" charset="0"/>
      <p:regular r:id="rId20"/>
    </p:embeddedFont>
    <p:embeddedFont>
      <p:font typeface="Raleway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D3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55" autoAdjust="0"/>
  </p:normalViewPr>
  <p:slideViewPr>
    <p:cSldViewPr>
      <p:cViewPr varScale="1">
        <p:scale>
          <a:sx n="41" d="100"/>
          <a:sy n="41" d="100"/>
        </p:scale>
        <p:origin x="1474" y="24"/>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043F3-0644-4BEC-8C7E-0B1A5442ECD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02C25267-1052-48FB-AEE9-5FD30DE1FF96}">
      <dgm:prSet phldrT="[Text]"/>
      <dgm:spPr>
        <a:solidFill>
          <a:schemeClr val="accent2">
            <a:lumMod val="60000"/>
            <a:lumOff val="40000"/>
          </a:schemeClr>
        </a:solidFill>
      </dgm:spPr>
      <dgm:t>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chemeClr val="tx1"/>
              </a:solidFill>
            </a:rPr>
            <a:t>Outline</a:t>
          </a:r>
        </a:p>
      </dgm:t>
    </dgm:pt>
    <dgm:pt modelId="{E432BFB5-68C1-44A2-A58F-B4DCA61A32AE}" type="parTrans" cxnId="{5E0D6178-2AEC-4CB7-A6CB-D8493ECF62E0}">
      <dgm:prSet/>
      <dgm:spPr/>
      <dgm:t>
        <a:bodyPr/>
        <a:lstStyle/>
        <a:p>
          <a:endParaRPr lang="en-US">
            <a:solidFill>
              <a:schemeClr val="tx1"/>
            </a:solidFill>
          </a:endParaRPr>
        </a:p>
      </dgm:t>
    </dgm:pt>
    <dgm:pt modelId="{14A16AD7-C69B-47D9-8FD7-14E996E30356}" type="sibTrans" cxnId="{5E0D6178-2AEC-4CB7-A6CB-D8493ECF62E0}">
      <dgm:prSet/>
      <dgm:spPr/>
      <dgm:t>
        <a:bodyPr/>
        <a:lstStyle/>
        <a:p>
          <a:endParaRPr lang="en-US">
            <a:solidFill>
              <a:schemeClr val="tx1"/>
            </a:solidFill>
          </a:endParaRPr>
        </a:p>
      </dgm:t>
    </dgm:pt>
    <dgm:pt modelId="{490DA20C-544D-4CED-BB4D-8E3470625B3D}">
      <dgm:prSet phldrT="[Tex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Overview &amp; Tools Selected</a:t>
          </a:r>
          <a:endParaRPr lang="en-US" dirty="0">
            <a:solidFill>
              <a:schemeClr val="tx1"/>
            </a:solidFill>
          </a:endParaRPr>
        </a:p>
      </dgm:t>
    </dgm:pt>
    <dgm:pt modelId="{E00C2720-4A07-4B95-A593-3055488B2B96}" type="parTrans" cxnId="{3CF16757-A771-4EB5-88F0-87F3B4C35B77}">
      <dgm:prSet/>
      <dgm:spPr/>
      <dgm:t>
        <a:bodyPr/>
        <a:lstStyle/>
        <a:p>
          <a:endParaRPr lang="en-US">
            <a:solidFill>
              <a:schemeClr val="tx1"/>
            </a:solidFill>
          </a:endParaRPr>
        </a:p>
      </dgm:t>
    </dgm:pt>
    <dgm:pt modelId="{0D686E37-64C6-40E3-99E0-AEE3A7B578E5}" type="sibTrans" cxnId="{3CF16757-A771-4EB5-88F0-87F3B4C35B77}">
      <dgm:prSet/>
      <dgm:spPr/>
      <dgm:t>
        <a:bodyPr/>
        <a:lstStyle/>
        <a:p>
          <a:endParaRPr lang="en-US">
            <a:solidFill>
              <a:schemeClr val="tx1"/>
            </a:solidFill>
          </a:endParaRPr>
        </a:p>
      </dgm:t>
    </dgm:pt>
    <dgm:pt modelId="{DE32B941-01A4-44EF-AB71-3CDEC94A26BE}">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p>
      </dgm:t>
    </dgm:pt>
    <dgm:pt modelId="{90AFC4F5-D9C6-43AF-B6B2-9665EB6B4FBF}" type="parTrans" cxnId="{9DA3A38E-AA21-441F-BDDA-E988149CED2F}">
      <dgm:prSet/>
      <dgm:spPr/>
      <dgm:t>
        <a:bodyPr/>
        <a:lstStyle/>
        <a:p>
          <a:endParaRPr lang="en-US">
            <a:solidFill>
              <a:schemeClr val="tx1"/>
            </a:solidFill>
          </a:endParaRPr>
        </a:p>
      </dgm:t>
    </dgm:pt>
    <dgm:pt modelId="{C3DB3538-D453-4713-860E-6BF61BFE5853}" type="sibTrans" cxnId="{9DA3A38E-AA21-441F-BDDA-E988149CED2F}">
      <dgm:prSet/>
      <dgm:spPr/>
      <dgm:t>
        <a:bodyPr/>
        <a:lstStyle/>
        <a:p>
          <a:endParaRPr lang="en-US">
            <a:solidFill>
              <a:schemeClr val="tx1"/>
            </a:solidFill>
          </a:endParaRPr>
        </a:p>
      </dgm:t>
    </dgm:pt>
    <dgm:pt modelId="{B004A6F9-65BD-48CB-A7A8-89BC9089E0D0}">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External Variables Affecting Analysis</a:t>
          </a:r>
        </a:p>
      </dgm:t>
    </dgm:pt>
    <dgm:pt modelId="{381A3F65-E2B8-4AD8-8AA4-0F8F11BB0E71}" type="parTrans" cxnId="{25B3B2F3-0081-49A3-BDEC-ECBB006BF8E3}">
      <dgm:prSet/>
      <dgm:spPr/>
      <dgm:t>
        <a:bodyPr/>
        <a:lstStyle/>
        <a:p>
          <a:endParaRPr lang="en-US">
            <a:solidFill>
              <a:schemeClr val="tx1"/>
            </a:solidFill>
          </a:endParaRPr>
        </a:p>
      </dgm:t>
    </dgm:pt>
    <dgm:pt modelId="{6C309B43-414D-4B15-8CC1-454FB2B54182}" type="sibTrans" cxnId="{25B3B2F3-0081-49A3-BDEC-ECBB006BF8E3}">
      <dgm:prSet/>
      <dgm:spPr/>
      <dgm:t>
        <a:bodyPr/>
        <a:lstStyle/>
        <a:p>
          <a:endParaRPr lang="en-US">
            <a:solidFill>
              <a:schemeClr val="tx1"/>
            </a:solidFill>
          </a:endParaRPr>
        </a:p>
      </dgm:t>
    </dgm:pt>
    <dgm:pt modelId="{4C27995A-2E79-4EC2-8432-D9292FCFF2BF}">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Queuing Theory Data &amp; Results</a:t>
          </a:r>
        </a:p>
      </dgm:t>
    </dgm:pt>
    <dgm:pt modelId="{F6024423-8584-41EB-9250-16DD2B3FC25D}" type="parTrans" cxnId="{23CAFF9C-CE44-41DF-91DC-C670E1290A14}">
      <dgm:prSet/>
      <dgm:spPr/>
      <dgm:t>
        <a:bodyPr/>
        <a:lstStyle/>
        <a:p>
          <a:endParaRPr lang="en-US">
            <a:solidFill>
              <a:schemeClr val="tx1"/>
            </a:solidFill>
          </a:endParaRPr>
        </a:p>
      </dgm:t>
    </dgm:pt>
    <dgm:pt modelId="{94E95CC0-D137-4B25-B0DB-5E914D036173}" type="sibTrans" cxnId="{23CAFF9C-CE44-41DF-91DC-C670E1290A14}">
      <dgm:prSet/>
      <dgm:spPr/>
      <dgm:t>
        <a:bodyPr/>
        <a:lstStyle/>
        <a:p>
          <a:endParaRPr lang="en-US">
            <a:solidFill>
              <a:schemeClr val="tx1"/>
            </a:solidFill>
          </a:endParaRPr>
        </a:p>
      </dgm:t>
    </dgm:pt>
    <dgm:pt modelId="{E1724C51-5BD4-4F9D-AC02-A037B4521DAA}">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 &amp; Results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C064F045-FF2B-4BC2-84F5-C886FF54F837}" type="parTrans" cxnId="{30644D09-AB19-4D3B-872F-1E743BA4C1CB}">
      <dgm:prSet/>
      <dgm:spPr/>
      <dgm:t>
        <a:bodyPr/>
        <a:lstStyle/>
        <a:p>
          <a:endParaRPr lang="en-US">
            <a:solidFill>
              <a:schemeClr val="tx1"/>
            </a:solidFill>
          </a:endParaRPr>
        </a:p>
      </dgm:t>
    </dgm:pt>
    <dgm:pt modelId="{25B54126-892A-4644-A439-3131DA8FD1F6}" type="sibTrans" cxnId="{30644D09-AB19-4D3B-872F-1E743BA4C1CB}">
      <dgm:prSet/>
      <dgm:spPr/>
      <dgm:t>
        <a:bodyPr/>
        <a:lstStyle/>
        <a:p>
          <a:endParaRPr lang="en-US">
            <a:solidFill>
              <a:schemeClr val="tx1"/>
            </a:solidFill>
          </a:endParaRPr>
        </a:p>
      </dgm:t>
    </dgm:pt>
    <dgm:pt modelId="{D6E4780F-6B58-4975-A554-4B775B303F1A}">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 Tree Data &amp; Results</a:t>
          </a:r>
        </a:p>
      </dgm:t>
    </dgm:pt>
    <dgm:pt modelId="{24C252AE-9DB7-4E44-9E42-6ADCE94DB649}" type="parTrans" cxnId="{5D947848-CDF2-45D0-B0C1-A662997B70C5}">
      <dgm:prSet/>
      <dgm:spPr/>
      <dgm:t>
        <a:bodyPr/>
        <a:lstStyle/>
        <a:p>
          <a:endParaRPr lang="en-US">
            <a:solidFill>
              <a:schemeClr val="tx1"/>
            </a:solidFill>
          </a:endParaRPr>
        </a:p>
      </dgm:t>
    </dgm:pt>
    <dgm:pt modelId="{E881465C-6D19-457C-B899-3B8871FD47D7}" type="sibTrans" cxnId="{5D947848-CDF2-45D0-B0C1-A662997B70C5}">
      <dgm:prSet/>
      <dgm:spPr/>
      <dgm:t>
        <a:bodyPr/>
        <a:lstStyle/>
        <a:p>
          <a:endParaRPr lang="en-US">
            <a:solidFill>
              <a:schemeClr val="tx1"/>
            </a:solidFill>
          </a:endParaRPr>
        </a:p>
      </dgm:t>
    </dgm:pt>
    <dgm:pt modelId="{CD560FE2-8996-48BA-BD8D-8C70A6342785}">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Findings &amp; Improvements Required</a:t>
          </a:r>
        </a:p>
      </dgm:t>
    </dgm:pt>
    <dgm:pt modelId="{41FD99BF-B00C-4878-9E4F-300B5F391964}" type="parTrans" cxnId="{2C8BF82E-4134-4C04-BA10-7BD709CDE706}">
      <dgm:prSet/>
      <dgm:spPr/>
      <dgm:t>
        <a:bodyPr/>
        <a:lstStyle/>
        <a:p>
          <a:endParaRPr lang="en-US">
            <a:solidFill>
              <a:schemeClr val="tx1"/>
            </a:solidFill>
          </a:endParaRPr>
        </a:p>
      </dgm:t>
    </dgm:pt>
    <dgm:pt modelId="{81ECA2C6-C948-4F9B-907F-F2D6633C2CDD}" type="sibTrans" cxnId="{2C8BF82E-4134-4C04-BA10-7BD709CDE706}">
      <dgm:prSet/>
      <dgm:spPr/>
      <dgm:t>
        <a:bodyPr/>
        <a:lstStyle/>
        <a:p>
          <a:endParaRPr lang="en-US">
            <a:solidFill>
              <a:schemeClr val="tx1"/>
            </a:solidFill>
          </a:endParaRPr>
        </a:p>
      </dgm:t>
    </dgm:pt>
    <dgm:pt modelId="{82FE92D4-6CAC-4787-80A5-B98D68F93E29}">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1F715C3E-7F52-4579-BCFF-D79BF9C0DB87}" type="parTrans" cxnId="{D30F7A9C-9707-4E6A-856E-F8FE5C3D4B4B}">
      <dgm:prSet/>
      <dgm:spPr/>
      <dgm:t>
        <a:bodyPr/>
        <a:lstStyle/>
        <a:p>
          <a:endParaRPr lang="en-US">
            <a:solidFill>
              <a:schemeClr val="tx1"/>
            </a:solidFill>
          </a:endParaRPr>
        </a:p>
      </dgm:t>
    </dgm:pt>
    <dgm:pt modelId="{01EDE103-E423-429A-931B-03F41415DC72}" type="sibTrans" cxnId="{D30F7A9C-9707-4E6A-856E-F8FE5C3D4B4B}">
      <dgm:prSet/>
      <dgm:spPr/>
      <dgm:t>
        <a:bodyPr/>
        <a:lstStyle/>
        <a:p>
          <a:endParaRPr lang="en-US">
            <a:solidFill>
              <a:schemeClr val="tx1"/>
            </a:solidFill>
          </a:endParaRPr>
        </a:p>
      </dgm:t>
    </dgm:pt>
    <dgm:pt modelId="{86E9F5C0-7EAB-4C8B-9D91-7DCE356AF8E6}">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561F7C5E-808A-4293-9380-2DEA230649F5}" type="parTrans" cxnId="{16F102DC-D066-4521-A2BC-3FCF41EDAA15}">
      <dgm:prSet/>
      <dgm:spPr/>
      <dgm:t>
        <a:bodyPr/>
        <a:lstStyle/>
        <a:p>
          <a:endParaRPr lang="en-US">
            <a:solidFill>
              <a:schemeClr val="tx1"/>
            </a:solidFill>
          </a:endParaRPr>
        </a:p>
      </dgm:t>
    </dgm:pt>
    <dgm:pt modelId="{FDA29F21-6CD5-4AFC-A9AE-91CAC49EF739}" type="sibTrans" cxnId="{16F102DC-D066-4521-A2BC-3FCF41EDAA15}">
      <dgm:prSet/>
      <dgm:spPr/>
      <dgm:t>
        <a:bodyPr/>
        <a:lstStyle/>
        <a:p>
          <a:endParaRPr lang="en-US">
            <a:solidFill>
              <a:schemeClr val="tx1"/>
            </a:solidFill>
          </a:endParaRPr>
        </a:p>
      </dgm:t>
    </dgm:pt>
    <dgm:pt modelId="{A8B99880-6C64-4BE7-B93E-E2DD199AB92B}">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 Recommendation to Supervisor</a:t>
          </a:r>
        </a:p>
      </dgm:t>
    </dgm:pt>
    <dgm:pt modelId="{FFD2F695-BEF6-4206-85EA-7E286E75E70E}" type="parTrans" cxnId="{059D4284-0CCA-4D77-BDAE-A18C5097931E}">
      <dgm:prSet/>
      <dgm:spPr/>
      <dgm:t>
        <a:bodyPr/>
        <a:lstStyle/>
        <a:p>
          <a:endParaRPr lang="en-US">
            <a:solidFill>
              <a:schemeClr val="tx1"/>
            </a:solidFill>
          </a:endParaRPr>
        </a:p>
      </dgm:t>
    </dgm:pt>
    <dgm:pt modelId="{F252D11E-5DF8-41E7-A652-C9BE508DC9D8}" type="sibTrans" cxnId="{059D4284-0CCA-4D77-BDAE-A18C5097931E}">
      <dgm:prSet/>
      <dgm:spPr/>
      <dgm:t>
        <a:bodyPr/>
        <a:lstStyle/>
        <a:p>
          <a:endParaRPr lang="en-US">
            <a:solidFill>
              <a:schemeClr val="tx1"/>
            </a:solidFill>
          </a:endParaRPr>
        </a:p>
      </dgm:t>
    </dgm:pt>
    <dgm:pt modelId="{9C3A17FE-451B-4287-A1D6-1645E0B04937}" type="pres">
      <dgm:prSet presAssocID="{CB3043F3-0644-4BEC-8C7E-0B1A5442ECD7}" presName="vert0" presStyleCnt="0">
        <dgm:presLayoutVars>
          <dgm:dir/>
          <dgm:animOne val="branch"/>
          <dgm:animLvl val="lvl"/>
        </dgm:presLayoutVars>
      </dgm:prSet>
      <dgm:spPr/>
    </dgm:pt>
    <dgm:pt modelId="{C19F8E3F-2DCA-40FF-AD80-AE08751FE270}" type="pres">
      <dgm:prSet presAssocID="{02C25267-1052-48FB-AEE9-5FD30DE1FF96}" presName="thickLine" presStyleLbl="alignNode1" presStyleIdx="0" presStyleCnt="1"/>
      <dgm:spPr/>
    </dgm:pt>
    <dgm:pt modelId="{AF995519-5E91-4D5F-ADD4-CDD6DCC934E4}" type="pres">
      <dgm:prSet presAssocID="{02C25267-1052-48FB-AEE9-5FD30DE1FF96}" presName="horz1" presStyleCnt="0"/>
      <dgm:spPr/>
    </dgm:pt>
    <dgm:pt modelId="{E4F7A586-2D93-4BDC-8BAC-7AF3A9E92037}" type="pres">
      <dgm:prSet presAssocID="{02C25267-1052-48FB-AEE9-5FD30DE1FF96}" presName="tx1" presStyleLbl="revTx" presStyleIdx="0" presStyleCnt="11"/>
      <dgm:spPr/>
    </dgm:pt>
    <dgm:pt modelId="{A753AF75-B69F-401A-934F-30A81C68AD82}" type="pres">
      <dgm:prSet presAssocID="{02C25267-1052-48FB-AEE9-5FD30DE1FF96}" presName="vert1" presStyleCnt="0"/>
      <dgm:spPr/>
    </dgm:pt>
    <dgm:pt modelId="{901D8B4B-0395-4CDA-8F4D-0F3227A58595}" type="pres">
      <dgm:prSet presAssocID="{490DA20C-544D-4CED-BB4D-8E3470625B3D}" presName="vertSpace2a" presStyleCnt="0"/>
      <dgm:spPr/>
    </dgm:pt>
    <dgm:pt modelId="{C93B5CD6-8388-45B1-8B00-3C9CD7D2F6EB}" type="pres">
      <dgm:prSet presAssocID="{490DA20C-544D-4CED-BB4D-8E3470625B3D}" presName="horz2" presStyleCnt="0"/>
      <dgm:spPr/>
    </dgm:pt>
    <dgm:pt modelId="{D183D58D-CFF5-48F3-9516-B96B86A1034B}" type="pres">
      <dgm:prSet presAssocID="{490DA20C-544D-4CED-BB4D-8E3470625B3D}" presName="horzSpace2" presStyleCnt="0"/>
      <dgm:spPr/>
    </dgm:pt>
    <dgm:pt modelId="{34E02A4C-072E-41C7-BD55-33C71D26B54E}" type="pres">
      <dgm:prSet presAssocID="{490DA20C-544D-4CED-BB4D-8E3470625B3D}" presName="tx2" presStyleLbl="revTx" presStyleIdx="1" presStyleCnt="11"/>
      <dgm:spPr/>
    </dgm:pt>
    <dgm:pt modelId="{37D48082-4C79-49E5-97B7-05E5F33F712F}" type="pres">
      <dgm:prSet presAssocID="{490DA20C-544D-4CED-BB4D-8E3470625B3D}" presName="vert2" presStyleCnt="0"/>
      <dgm:spPr/>
    </dgm:pt>
    <dgm:pt modelId="{DA90B107-E460-4FB2-913C-75F020D333C8}" type="pres">
      <dgm:prSet presAssocID="{490DA20C-544D-4CED-BB4D-8E3470625B3D}" presName="thinLine2b" presStyleLbl="callout" presStyleIdx="0" presStyleCnt="10"/>
      <dgm:spPr/>
    </dgm:pt>
    <dgm:pt modelId="{2ADD0EFB-7C0F-406B-B502-345CFA6850B7}" type="pres">
      <dgm:prSet presAssocID="{490DA20C-544D-4CED-BB4D-8E3470625B3D}" presName="vertSpace2b" presStyleCnt="0"/>
      <dgm:spPr/>
    </dgm:pt>
    <dgm:pt modelId="{425C73AD-19E7-4252-8038-5246131B77F2}" type="pres">
      <dgm:prSet presAssocID="{DE32B941-01A4-44EF-AB71-3CDEC94A26BE}" presName="horz2" presStyleCnt="0"/>
      <dgm:spPr/>
    </dgm:pt>
    <dgm:pt modelId="{48527B89-E2C5-4564-B825-12BB9C6D1CF5}" type="pres">
      <dgm:prSet presAssocID="{DE32B941-01A4-44EF-AB71-3CDEC94A26BE}" presName="horzSpace2" presStyleCnt="0"/>
      <dgm:spPr/>
    </dgm:pt>
    <dgm:pt modelId="{7B3AB4A5-9619-4A7B-A6C0-6B8986BC0DB8}" type="pres">
      <dgm:prSet presAssocID="{DE32B941-01A4-44EF-AB71-3CDEC94A26BE}" presName="tx2" presStyleLbl="revTx" presStyleIdx="2" presStyleCnt="11"/>
      <dgm:spPr/>
    </dgm:pt>
    <dgm:pt modelId="{5B4FEB88-29F7-4112-833A-826119D53B04}" type="pres">
      <dgm:prSet presAssocID="{DE32B941-01A4-44EF-AB71-3CDEC94A26BE}" presName="vert2" presStyleCnt="0"/>
      <dgm:spPr/>
    </dgm:pt>
    <dgm:pt modelId="{CE0B10B6-D5FA-4E73-A54E-7A988C6A0170}" type="pres">
      <dgm:prSet presAssocID="{DE32B941-01A4-44EF-AB71-3CDEC94A26BE}" presName="thinLine2b" presStyleLbl="callout" presStyleIdx="1" presStyleCnt="10"/>
      <dgm:spPr/>
    </dgm:pt>
    <dgm:pt modelId="{71CE6456-7CD9-419F-8D2F-0438A5E53463}" type="pres">
      <dgm:prSet presAssocID="{DE32B941-01A4-44EF-AB71-3CDEC94A26BE}" presName="vertSpace2b" presStyleCnt="0"/>
      <dgm:spPr/>
    </dgm:pt>
    <dgm:pt modelId="{BB9F383C-B91B-49D4-A36D-FC352FDA706B}" type="pres">
      <dgm:prSet presAssocID="{B004A6F9-65BD-48CB-A7A8-89BC9089E0D0}" presName="horz2" presStyleCnt="0"/>
      <dgm:spPr/>
    </dgm:pt>
    <dgm:pt modelId="{4FD4DFF9-37BB-4468-994A-5706C99F343E}" type="pres">
      <dgm:prSet presAssocID="{B004A6F9-65BD-48CB-A7A8-89BC9089E0D0}" presName="horzSpace2" presStyleCnt="0"/>
      <dgm:spPr/>
    </dgm:pt>
    <dgm:pt modelId="{B68DD9D8-AD2C-489C-9406-7BC60225D1D7}" type="pres">
      <dgm:prSet presAssocID="{B004A6F9-65BD-48CB-A7A8-89BC9089E0D0}" presName="tx2" presStyleLbl="revTx" presStyleIdx="3" presStyleCnt="11"/>
      <dgm:spPr/>
    </dgm:pt>
    <dgm:pt modelId="{DA5A684E-F68E-44AF-BF30-8407442CD90F}" type="pres">
      <dgm:prSet presAssocID="{B004A6F9-65BD-48CB-A7A8-89BC9089E0D0}" presName="vert2" presStyleCnt="0"/>
      <dgm:spPr/>
    </dgm:pt>
    <dgm:pt modelId="{C81570A9-738E-4D58-B549-1E93AB1A7602}" type="pres">
      <dgm:prSet presAssocID="{B004A6F9-65BD-48CB-A7A8-89BC9089E0D0}" presName="thinLine2b" presStyleLbl="callout" presStyleIdx="2" presStyleCnt="10"/>
      <dgm:spPr/>
    </dgm:pt>
    <dgm:pt modelId="{185B7788-27B7-40DD-8CD0-9C2E5F31CCC3}" type="pres">
      <dgm:prSet presAssocID="{B004A6F9-65BD-48CB-A7A8-89BC9089E0D0}" presName="vertSpace2b" presStyleCnt="0"/>
      <dgm:spPr/>
    </dgm:pt>
    <dgm:pt modelId="{BEE4ACD0-B63A-4518-B106-3E04BADEE196}" type="pres">
      <dgm:prSet presAssocID="{4C27995A-2E79-4EC2-8432-D9292FCFF2BF}" presName="horz2" presStyleCnt="0"/>
      <dgm:spPr/>
    </dgm:pt>
    <dgm:pt modelId="{B91DDDF5-316C-4378-B8A7-949B17167ED3}" type="pres">
      <dgm:prSet presAssocID="{4C27995A-2E79-4EC2-8432-D9292FCFF2BF}" presName="horzSpace2" presStyleCnt="0"/>
      <dgm:spPr/>
    </dgm:pt>
    <dgm:pt modelId="{4DE7E1A7-28D0-41B8-99F9-FE88F1C3DAB3}" type="pres">
      <dgm:prSet presAssocID="{4C27995A-2E79-4EC2-8432-D9292FCFF2BF}" presName="tx2" presStyleLbl="revTx" presStyleIdx="4" presStyleCnt="11"/>
      <dgm:spPr/>
    </dgm:pt>
    <dgm:pt modelId="{CAE3EC82-AE61-40DB-A29D-2997B296AE43}" type="pres">
      <dgm:prSet presAssocID="{4C27995A-2E79-4EC2-8432-D9292FCFF2BF}" presName="vert2" presStyleCnt="0"/>
      <dgm:spPr/>
    </dgm:pt>
    <dgm:pt modelId="{F6BE196E-ED49-46A4-9202-706D6CA82F6A}" type="pres">
      <dgm:prSet presAssocID="{4C27995A-2E79-4EC2-8432-D9292FCFF2BF}" presName="thinLine2b" presStyleLbl="callout" presStyleIdx="3" presStyleCnt="10"/>
      <dgm:spPr/>
    </dgm:pt>
    <dgm:pt modelId="{4CDC9078-F19C-47C2-B03E-628EACB92BF5}" type="pres">
      <dgm:prSet presAssocID="{4C27995A-2E79-4EC2-8432-D9292FCFF2BF}" presName="vertSpace2b" presStyleCnt="0"/>
      <dgm:spPr/>
    </dgm:pt>
    <dgm:pt modelId="{DBBB4EDF-97F4-413A-B7EF-61A155B204EB}" type="pres">
      <dgm:prSet presAssocID="{E1724C51-5BD4-4F9D-AC02-A037B4521DAA}" presName="horz2" presStyleCnt="0"/>
      <dgm:spPr/>
    </dgm:pt>
    <dgm:pt modelId="{1544A6EF-3684-44CD-A35D-67D14F3C3E9A}" type="pres">
      <dgm:prSet presAssocID="{E1724C51-5BD4-4F9D-AC02-A037B4521DAA}" presName="horzSpace2" presStyleCnt="0"/>
      <dgm:spPr/>
    </dgm:pt>
    <dgm:pt modelId="{017E6470-905E-4472-BE8F-AFEDF6D6F188}" type="pres">
      <dgm:prSet presAssocID="{E1724C51-5BD4-4F9D-AC02-A037B4521DAA}" presName="tx2" presStyleLbl="revTx" presStyleIdx="5" presStyleCnt="11"/>
      <dgm:spPr/>
    </dgm:pt>
    <dgm:pt modelId="{89F3A826-DB4A-41BC-89AA-90E8DDD9CAA3}" type="pres">
      <dgm:prSet presAssocID="{E1724C51-5BD4-4F9D-AC02-A037B4521DAA}" presName="vert2" presStyleCnt="0"/>
      <dgm:spPr/>
    </dgm:pt>
    <dgm:pt modelId="{5E50FBA1-1C69-464A-A3F3-B0CCDC4C9508}" type="pres">
      <dgm:prSet presAssocID="{E1724C51-5BD4-4F9D-AC02-A037B4521DAA}" presName="thinLine2b" presStyleLbl="callout" presStyleIdx="4" presStyleCnt="10"/>
      <dgm:spPr/>
    </dgm:pt>
    <dgm:pt modelId="{AD59F8E7-B6BC-4A59-8F5B-B9CE42C36292}" type="pres">
      <dgm:prSet presAssocID="{E1724C51-5BD4-4F9D-AC02-A037B4521DAA}" presName="vertSpace2b" presStyleCnt="0"/>
      <dgm:spPr/>
    </dgm:pt>
    <dgm:pt modelId="{FD88BD2F-ECA9-4A29-A23C-E17BFDF5DDB8}" type="pres">
      <dgm:prSet presAssocID="{D6E4780F-6B58-4975-A554-4B775B303F1A}" presName="horz2" presStyleCnt="0"/>
      <dgm:spPr/>
    </dgm:pt>
    <dgm:pt modelId="{F7504720-49C0-4FB9-8E6F-BCEE838FF576}" type="pres">
      <dgm:prSet presAssocID="{D6E4780F-6B58-4975-A554-4B775B303F1A}" presName="horzSpace2" presStyleCnt="0"/>
      <dgm:spPr/>
    </dgm:pt>
    <dgm:pt modelId="{6AAC5A6F-947E-4C33-840D-D153F6887C40}" type="pres">
      <dgm:prSet presAssocID="{D6E4780F-6B58-4975-A554-4B775B303F1A}" presName="tx2" presStyleLbl="revTx" presStyleIdx="6" presStyleCnt="11"/>
      <dgm:spPr/>
    </dgm:pt>
    <dgm:pt modelId="{2587FCB3-B515-47BF-BE02-EEE3054FBBC6}" type="pres">
      <dgm:prSet presAssocID="{D6E4780F-6B58-4975-A554-4B775B303F1A}" presName="vert2" presStyleCnt="0"/>
      <dgm:spPr/>
    </dgm:pt>
    <dgm:pt modelId="{22A0AC6B-2360-4A61-B876-52BE3639C664}" type="pres">
      <dgm:prSet presAssocID="{D6E4780F-6B58-4975-A554-4B775B303F1A}" presName="thinLine2b" presStyleLbl="callout" presStyleIdx="5" presStyleCnt="10"/>
      <dgm:spPr/>
    </dgm:pt>
    <dgm:pt modelId="{99D1453E-250C-49CF-9A25-D390BF454189}" type="pres">
      <dgm:prSet presAssocID="{D6E4780F-6B58-4975-A554-4B775B303F1A}" presName="vertSpace2b" presStyleCnt="0"/>
      <dgm:spPr/>
    </dgm:pt>
    <dgm:pt modelId="{FBA45B5B-34C9-4131-924C-C14B600B821A}" type="pres">
      <dgm:prSet presAssocID="{CD560FE2-8996-48BA-BD8D-8C70A6342785}" presName="horz2" presStyleCnt="0"/>
      <dgm:spPr/>
    </dgm:pt>
    <dgm:pt modelId="{41D825BF-E877-475A-9E44-B0FF9CAB279E}" type="pres">
      <dgm:prSet presAssocID="{CD560FE2-8996-48BA-BD8D-8C70A6342785}" presName="horzSpace2" presStyleCnt="0"/>
      <dgm:spPr/>
    </dgm:pt>
    <dgm:pt modelId="{9E5A44AB-B168-40C4-B58C-5C4E9BEDBDB0}" type="pres">
      <dgm:prSet presAssocID="{CD560FE2-8996-48BA-BD8D-8C70A6342785}" presName="tx2" presStyleLbl="revTx" presStyleIdx="7" presStyleCnt="11"/>
      <dgm:spPr/>
    </dgm:pt>
    <dgm:pt modelId="{117EB8E4-F499-4279-B255-FD9E546C1CDB}" type="pres">
      <dgm:prSet presAssocID="{CD560FE2-8996-48BA-BD8D-8C70A6342785}" presName="vert2" presStyleCnt="0"/>
      <dgm:spPr/>
    </dgm:pt>
    <dgm:pt modelId="{EA761944-C0F1-42DF-9C82-995B71161842}" type="pres">
      <dgm:prSet presAssocID="{CD560FE2-8996-48BA-BD8D-8C70A6342785}" presName="thinLine2b" presStyleLbl="callout" presStyleIdx="6" presStyleCnt="10"/>
      <dgm:spPr/>
    </dgm:pt>
    <dgm:pt modelId="{42BAFA28-8F46-4AF4-8D2F-C626C8EFD972}" type="pres">
      <dgm:prSet presAssocID="{CD560FE2-8996-48BA-BD8D-8C70A6342785}" presName="vertSpace2b" presStyleCnt="0"/>
      <dgm:spPr/>
    </dgm:pt>
    <dgm:pt modelId="{297C58D0-8422-409C-8EAC-0FF5182E9C9F}" type="pres">
      <dgm:prSet presAssocID="{82FE92D4-6CAC-4787-80A5-B98D68F93E29}" presName="horz2" presStyleCnt="0"/>
      <dgm:spPr/>
    </dgm:pt>
    <dgm:pt modelId="{C37DD469-9058-4FAE-A0C5-0EECF7CAC826}" type="pres">
      <dgm:prSet presAssocID="{82FE92D4-6CAC-4787-80A5-B98D68F93E29}" presName="horzSpace2" presStyleCnt="0"/>
      <dgm:spPr/>
    </dgm:pt>
    <dgm:pt modelId="{E1A61825-2F16-4C19-957D-F9B7A99DA5CE}" type="pres">
      <dgm:prSet presAssocID="{82FE92D4-6CAC-4787-80A5-B98D68F93E29}" presName="tx2" presStyleLbl="revTx" presStyleIdx="8" presStyleCnt="11"/>
      <dgm:spPr/>
    </dgm:pt>
    <dgm:pt modelId="{02B9B57E-1CC2-43F8-9F29-BB95D41EB7ED}" type="pres">
      <dgm:prSet presAssocID="{82FE92D4-6CAC-4787-80A5-B98D68F93E29}" presName="vert2" presStyleCnt="0"/>
      <dgm:spPr/>
    </dgm:pt>
    <dgm:pt modelId="{4939CA51-D194-4027-AAA6-0F990E858B12}" type="pres">
      <dgm:prSet presAssocID="{82FE92D4-6CAC-4787-80A5-B98D68F93E29}" presName="thinLine2b" presStyleLbl="callout" presStyleIdx="7" presStyleCnt="10"/>
      <dgm:spPr/>
    </dgm:pt>
    <dgm:pt modelId="{AF021BFF-41DE-47BA-8279-444AD368115E}" type="pres">
      <dgm:prSet presAssocID="{82FE92D4-6CAC-4787-80A5-B98D68F93E29}" presName="vertSpace2b" presStyleCnt="0"/>
      <dgm:spPr/>
    </dgm:pt>
    <dgm:pt modelId="{A49A07E8-65D5-46C9-BCE9-380A75C44C78}" type="pres">
      <dgm:prSet presAssocID="{86E9F5C0-7EAB-4C8B-9D91-7DCE356AF8E6}" presName="horz2" presStyleCnt="0"/>
      <dgm:spPr/>
    </dgm:pt>
    <dgm:pt modelId="{69FB846E-5A28-4D3D-8B0B-4974C862EFCF}" type="pres">
      <dgm:prSet presAssocID="{86E9F5C0-7EAB-4C8B-9D91-7DCE356AF8E6}" presName="horzSpace2" presStyleCnt="0"/>
      <dgm:spPr/>
    </dgm:pt>
    <dgm:pt modelId="{3D73F7B2-5902-4174-B14F-BAF352DF6205}" type="pres">
      <dgm:prSet presAssocID="{86E9F5C0-7EAB-4C8B-9D91-7DCE356AF8E6}" presName="tx2" presStyleLbl="revTx" presStyleIdx="9" presStyleCnt="11"/>
      <dgm:spPr/>
    </dgm:pt>
    <dgm:pt modelId="{88AC7661-2ECB-432C-897F-A5235B96810A}" type="pres">
      <dgm:prSet presAssocID="{86E9F5C0-7EAB-4C8B-9D91-7DCE356AF8E6}" presName="vert2" presStyleCnt="0"/>
      <dgm:spPr/>
    </dgm:pt>
    <dgm:pt modelId="{787F03C7-B736-4134-B053-487BF0054B63}" type="pres">
      <dgm:prSet presAssocID="{86E9F5C0-7EAB-4C8B-9D91-7DCE356AF8E6}" presName="thinLine2b" presStyleLbl="callout" presStyleIdx="8" presStyleCnt="10"/>
      <dgm:spPr/>
    </dgm:pt>
    <dgm:pt modelId="{A8DA39CB-AC33-4FC7-B84A-88B985CC52E7}" type="pres">
      <dgm:prSet presAssocID="{86E9F5C0-7EAB-4C8B-9D91-7DCE356AF8E6}" presName="vertSpace2b" presStyleCnt="0"/>
      <dgm:spPr/>
    </dgm:pt>
    <dgm:pt modelId="{F5EAF4FD-9479-4871-A460-DF4ADA40CE49}" type="pres">
      <dgm:prSet presAssocID="{A8B99880-6C64-4BE7-B93E-E2DD199AB92B}" presName="horz2" presStyleCnt="0"/>
      <dgm:spPr/>
    </dgm:pt>
    <dgm:pt modelId="{A04EA29C-1B83-48EF-87A8-24E00FF5783F}" type="pres">
      <dgm:prSet presAssocID="{A8B99880-6C64-4BE7-B93E-E2DD199AB92B}" presName="horzSpace2" presStyleCnt="0"/>
      <dgm:spPr/>
    </dgm:pt>
    <dgm:pt modelId="{A1BBEE78-FBF2-47ED-84E5-34BB174FF36F}" type="pres">
      <dgm:prSet presAssocID="{A8B99880-6C64-4BE7-B93E-E2DD199AB92B}" presName="tx2" presStyleLbl="revTx" presStyleIdx="10" presStyleCnt="11"/>
      <dgm:spPr/>
    </dgm:pt>
    <dgm:pt modelId="{F836970F-2C95-49C9-9323-693BCDA839F1}" type="pres">
      <dgm:prSet presAssocID="{A8B99880-6C64-4BE7-B93E-E2DD199AB92B}" presName="vert2" presStyleCnt="0"/>
      <dgm:spPr/>
    </dgm:pt>
    <dgm:pt modelId="{CBDAB88D-FE9B-4EA2-B9E6-59651D744293}" type="pres">
      <dgm:prSet presAssocID="{A8B99880-6C64-4BE7-B93E-E2DD199AB92B}" presName="thinLine2b" presStyleLbl="callout" presStyleIdx="9" presStyleCnt="10"/>
      <dgm:spPr/>
    </dgm:pt>
    <dgm:pt modelId="{044D455F-B088-49BA-A663-C1A11AA343DA}" type="pres">
      <dgm:prSet presAssocID="{A8B99880-6C64-4BE7-B93E-E2DD199AB92B}" presName="vertSpace2b" presStyleCnt="0"/>
      <dgm:spPr/>
    </dgm:pt>
  </dgm:ptLst>
  <dgm:cxnLst>
    <dgm:cxn modelId="{30644D09-AB19-4D3B-872F-1E743BA4C1CB}" srcId="{02C25267-1052-48FB-AEE9-5FD30DE1FF96}" destId="{E1724C51-5BD4-4F9D-AC02-A037B4521DAA}" srcOrd="4" destOrd="0" parTransId="{C064F045-FF2B-4BC2-84F5-C886FF54F837}" sibTransId="{25B54126-892A-4644-A439-3131DA8FD1F6}"/>
    <dgm:cxn modelId="{62E23B0C-C59E-4AA9-BF68-DC9C2998BB96}" type="presOf" srcId="{CD560FE2-8996-48BA-BD8D-8C70A6342785}" destId="{9E5A44AB-B168-40C4-B58C-5C4E9BEDBDB0}" srcOrd="0" destOrd="0" presId="urn:microsoft.com/office/officeart/2008/layout/LinedList"/>
    <dgm:cxn modelId="{33BB1B0E-7E89-41BE-B33B-1094BD41E561}" type="presOf" srcId="{E1724C51-5BD4-4F9D-AC02-A037B4521DAA}" destId="{017E6470-905E-4472-BE8F-AFEDF6D6F188}" srcOrd="0" destOrd="0" presId="urn:microsoft.com/office/officeart/2008/layout/LinedList"/>
    <dgm:cxn modelId="{4345092E-6C5A-4B81-BC1F-277AA0F80EE3}" type="presOf" srcId="{82FE92D4-6CAC-4787-80A5-B98D68F93E29}" destId="{E1A61825-2F16-4C19-957D-F9B7A99DA5CE}" srcOrd="0" destOrd="0" presId="urn:microsoft.com/office/officeart/2008/layout/LinedList"/>
    <dgm:cxn modelId="{2C8BF82E-4134-4C04-BA10-7BD709CDE706}" srcId="{02C25267-1052-48FB-AEE9-5FD30DE1FF96}" destId="{CD560FE2-8996-48BA-BD8D-8C70A6342785}" srcOrd="6" destOrd="0" parTransId="{41FD99BF-B00C-4878-9E4F-300B5F391964}" sibTransId="{81ECA2C6-C948-4F9B-907F-F2D6633C2CDD}"/>
    <dgm:cxn modelId="{2A90252F-7CDA-440C-882E-6E5B85517337}" type="presOf" srcId="{B004A6F9-65BD-48CB-A7A8-89BC9089E0D0}" destId="{B68DD9D8-AD2C-489C-9406-7BC60225D1D7}" srcOrd="0" destOrd="0" presId="urn:microsoft.com/office/officeart/2008/layout/LinedList"/>
    <dgm:cxn modelId="{6BC43B3D-302A-4107-BA22-C5163E332E71}" type="presOf" srcId="{02C25267-1052-48FB-AEE9-5FD30DE1FF96}" destId="{E4F7A586-2D93-4BDC-8BAC-7AF3A9E92037}" srcOrd="0" destOrd="0" presId="urn:microsoft.com/office/officeart/2008/layout/LinedList"/>
    <dgm:cxn modelId="{5D947848-CDF2-45D0-B0C1-A662997B70C5}" srcId="{02C25267-1052-48FB-AEE9-5FD30DE1FF96}" destId="{D6E4780F-6B58-4975-A554-4B775B303F1A}" srcOrd="5" destOrd="0" parTransId="{24C252AE-9DB7-4E44-9E42-6ADCE94DB649}" sibTransId="{E881465C-6D19-457C-B899-3B8871FD47D7}"/>
    <dgm:cxn modelId="{079C874D-93F2-4594-813F-673629FADA6F}" type="presOf" srcId="{490DA20C-544D-4CED-BB4D-8E3470625B3D}" destId="{34E02A4C-072E-41C7-BD55-33C71D26B54E}" srcOrd="0" destOrd="0" presId="urn:microsoft.com/office/officeart/2008/layout/LinedList"/>
    <dgm:cxn modelId="{84BC094E-44FE-4189-8382-B2BEE8C5CC5F}" type="presOf" srcId="{CB3043F3-0644-4BEC-8C7E-0B1A5442ECD7}" destId="{9C3A17FE-451B-4287-A1D6-1645E0B04937}" srcOrd="0" destOrd="0" presId="urn:microsoft.com/office/officeart/2008/layout/LinedList"/>
    <dgm:cxn modelId="{3CF16757-A771-4EB5-88F0-87F3B4C35B77}" srcId="{02C25267-1052-48FB-AEE9-5FD30DE1FF96}" destId="{490DA20C-544D-4CED-BB4D-8E3470625B3D}" srcOrd="0" destOrd="0" parTransId="{E00C2720-4A07-4B95-A593-3055488B2B96}" sibTransId="{0D686E37-64C6-40E3-99E0-AEE3A7B578E5}"/>
    <dgm:cxn modelId="{5E0D6178-2AEC-4CB7-A6CB-D8493ECF62E0}" srcId="{CB3043F3-0644-4BEC-8C7E-0B1A5442ECD7}" destId="{02C25267-1052-48FB-AEE9-5FD30DE1FF96}" srcOrd="0" destOrd="0" parTransId="{E432BFB5-68C1-44A2-A58F-B4DCA61A32AE}" sibTransId="{14A16AD7-C69B-47D9-8FD7-14E996E30356}"/>
    <dgm:cxn modelId="{4F91DA80-7D2B-4F1D-8425-D6C9D3699C5C}" type="presOf" srcId="{A8B99880-6C64-4BE7-B93E-E2DD199AB92B}" destId="{A1BBEE78-FBF2-47ED-84E5-34BB174FF36F}" srcOrd="0" destOrd="0" presId="urn:microsoft.com/office/officeart/2008/layout/LinedList"/>
    <dgm:cxn modelId="{059D4284-0CCA-4D77-BDAE-A18C5097931E}" srcId="{02C25267-1052-48FB-AEE9-5FD30DE1FF96}" destId="{A8B99880-6C64-4BE7-B93E-E2DD199AB92B}" srcOrd="9" destOrd="0" parTransId="{FFD2F695-BEF6-4206-85EA-7E286E75E70E}" sibTransId="{F252D11E-5DF8-41E7-A652-C9BE508DC9D8}"/>
    <dgm:cxn modelId="{9DA3A38E-AA21-441F-BDDA-E988149CED2F}" srcId="{02C25267-1052-48FB-AEE9-5FD30DE1FF96}" destId="{DE32B941-01A4-44EF-AB71-3CDEC94A26BE}" srcOrd="1" destOrd="0" parTransId="{90AFC4F5-D9C6-43AF-B6B2-9665EB6B4FBF}" sibTransId="{C3DB3538-D453-4713-860E-6BF61BFE5853}"/>
    <dgm:cxn modelId="{D30F7A9C-9707-4E6A-856E-F8FE5C3D4B4B}" srcId="{02C25267-1052-48FB-AEE9-5FD30DE1FF96}" destId="{82FE92D4-6CAC-4787-80A5-B98D68F93E29}" srcOrd="7" destOrd="0" parTransId="{1F715C3E-7F52-4579-BCFF-D79BF9C0DB87}" sibTransId="{01EDE103-E423-429A-931B-03F41415DC72}"/>
    <dgm:cxn modelId="{23CAFF9C-CE44-41DF-91DC-C670E1290A14}" srcId="{02C25267-1052-48FB-AEE9-5FD30DE1FF96}" destId="{4C27995A-2E79-4EC2-8432-D9292FCFF2BF}" srcOrd="3" destOrd="0" parTransId="{F6024423-8584-41EB-9250-16DD2B3FC25D}" sibTransId="{94E95CC0-D137-4B25-B0DB-5E914D036173}"/>
    <dgm:cxn modelId="{2B37B9A1-DE97-450C-A6DB-2BB7876D768D}" type="presOf" srcId="{DE32B941-01A4-44EF-AB71-3CDEC94A26BE}" destId="{7B3AB4A5-9619-4A7B-A6C0-6B8986BC0DB8}" srcOrd="0" destOrd="0" presId="urn:microsoft.com/office/officeart/2008/layout/LinedList"/>
    <dgm:cxn modelId="{3629D4A4-BBCC-4BD1-AD68-4CB8A7B97997}" type="presOf" srcId="{D6E4780F-6B58-4975-A554-4B775B303F1A}" destId="{6AAC5A6F-947E-4C33-840D-D153F6887C40}" srcOrd="0" destOrd="0" presId="urn:microsoft.com/office/officeart/2008/layout/LinedList"/>
    <dgm:cxn modelId="{16F102DC-D066-4521-A2BC-3FCF41EDAA15}" srcId="{02C25267-1052-48FB-AEE9-5FD30DE1FF96}" destId="{86E9F5C0-7EAB-4C8B-9D91-7DCE356AF8E6}" srcOrd="8" destOrd="0" parTransId="{561F7C5E-808A-4293-9380-2DEA230649F5}" sibTransId="{FDA29F21-6CD5-4AFC-A9AE-91CAC49EF739}"/>
    <dgm:cxn modelId="{053685DD-3F4F-4115-87D3-DF17AF4DFBD9}" type="presOf" srcId="{86E9F5C0-7EAB-4C8B-9D91-7DCE356AF8E6}" destId="{3D73F7B2-5902-4174-B14F-BAF352DF6205}" srcOrd="0" destOrd="0" presId="urn:microsoft.com/office/officeart/2008/layout/LinedList"/>
    <dgm:cxn modelId="{25B3B2F3-0081-49A3-BDEC-ECBB006BF8E3}" srcId="{02C25267-1052-48FB-AEE9-5FD30DE1FF96}" destId="{B004A6F9-65BD-48CB-A7A8-89BC9089E0D0}" srcOrd="2" destOrd="0" parTransId="{381A3F65-E2B8-4AD8-8AA4-0F8F11BB0E71}" sibTransId="{6C309B43-414D-4B15-8CC1-454FB2B54182}"/>
    <dgm:cxn modelId="{ADB951FB-E674-4EF8-81D0-74039C256774}" type="presOf" srcId="{4C27995A-2E79-4EC2-8432-D9292FCFF2BF}" destId="{4DE7E1A7-28D0-41B8-99F9-FE88F1C3DAB3}" srcOrd="0" destOrd="0" presId="urn:microsoft.com/office/officeart/2008/layout/LinedList"/>
    <dgm:cxn modelId="{9404CC86-4127-49F7-9FDF-C5ABA1318991}" type="presParOf" srcId="{9C3A17FE-451B-4287-A1D6-1645E0B04937}" destId="{C19F8E3F-2DCA-40FF-AD80-AE08751FE270}" srcOrd="0" destOrd="0" presId="urn:microsoft.com/office/officeart/2008/layout/LinedList"/>
    <dgm:cxn modelId="{4F32444C-415E-40DE-88C5-80E1B43571D2}" type="presParOf" srcId="{9C3A17FE-451B-4287-A1D6-1645E0B04937}" destId="{AF995519-5E91-4D5F-ADD4-CDD6DCC934E4}" srcOrd="1" destOrd="0" presId="urn:microsoft.com/office/officeart/2008/layout/LinedList"/>
    <dgm:cxn modelId="{94BBD653-9497-4487-88C7-26E275887D61}" type="presParOf" srcId="{AF995519-5E91-4D5F-ADD4-CDD6DCC934E4}" destId="{E4F7A586-2D93-4BDC-8BAC-7AF3A9E92037}" srcOrd="0" destOrd="0" presId="urn:microsoft.com/office/officeart/2008/layout/LinedList"/>
    <dgm:cxn modelId="{6572FBFB-BF38-4B6E-AB6E-CC99D4FE33BC}" type="presParOf" srcId="{AF995519-5E91-4D5F-ADD4-CDD6DCC934E4}" destId="{A753AF75-B69F-401A-934F-30A81C68AD82}" srcOrd="1" destOrd="0" presId="urn:microsoft.com/office/officeart/2008/layout/LinedList"/>
    <dgm:cxn modelId="{118EF669-DA41-4D13-9ADF-7C198AB3FCA8}" type="presParOf" srcId="{A753AF75-B69F-401A-934F-30A81C68AD82}" destId="{901D8B4B-0395-4CDA-8F4D-0F3227A58595}" srcOrd="0" destOrd="0" presId="urn:microsoft.com/office/officeart/2008/layout/LinedList"/>
    <dgm:cxn modelId="{54FB9172-D909-4ECD-92B2-CCC14F0F5D96}" type="presParOf" srcId="{A753AF75-B69F-401A-934F-30A81C68AD82}" destId="{C93B5CD6-8388-45B1-8B00-3C9CD7D2F6EB}" srcOrd="1" destOrd="0" presId="urn:microsoft.com/office/officeart/2008/layout/LinedList"/>
    <dgm:cxn modelId="{D48163A4-27A3-4ADD-AD19-B34B9987900A}" type="presParOf" srcId="{C93B5CD6-8388-45B1-8B00-3C9CD7D2F6EB}" destId="{D183D58D-CFF5-48F3-9516-B96B86A1034B}" srcOrd="0" destOrd="0" presId="urn:microsoft.com/office/officeart/2008/layout/LinedList"/>
    <dgm:cxn modelId="{79D2DFC9-8CDC-4DAC-9263-8422DD9DEE43}" type="presParOf" srcId="{C93B5CD6-8388-45B1-8B00-3C9CD7D2F6EB}" destId="{34E02A4C-072E-41C7-BD55-33C71D26B54E}" srcOrd="1" destOrd="0" presId="urn:microsoft.com/office/officeart/2008/layout/LinedList"/>
    <dgm:cxn modelId="{FAAFF20B-35FC-4349-92C4-3C2F3E9BD382}" type="presParOf" srcId="{C93B5CD6-8388-45B1-8B00-3C9CD7D2F6EB}" destId="{37D48082-4C79-49E5-97B7-05E5F33F712F}" srcOrd="2" destOrd="0" presId="urn:microsoft.com/office/officeart/2008/layout/LinedList"/>
    <dgm:cxn modelId="{F2958887-4AB0-4E5D-9A3F-1ADDC27F0BDA}" type="presParOf" srcId="{A753AF75-B69F-401A-934F-30A81C68AD82}" destId="{DA90B107-E460-4FB2-913C-75F020D333C8}" srcOrd="2" destOrd="0" presId="urn:microsoft.com/office/officeart/2008/layout/LinedList"/>
    <dgm:cxn modelId="{4F4FFABA-071F-4D16-B792-DBFD09E6AB7C}" type="presParOf" srcId="{A753AF75-B69F-401A-934F-30A81C68AD82}" destId="{2ADD0EFB-7C0F-406B-B502-345CFA6850B7}" srcOrd="3" destOrd="0" presId="urn:microsoft.com/office/officeart/2008/layout/LinedList"/>
    <dgm:cxn modelId="{5BAB31BC-85AD-4DC4-94A8-299119F1F7A0}" type="presParOf" srcId="{A753AF75-B69F-401A-934F-30A81C68AD82}" destId="{425C73AD-19E7-4252-8038-5246131B77F2}" srcOrd="4" destOrd="0" presId="urn:microsoft.com/office/officeart/2008/layout/LinedList"/>
    <dgm:cxn modelId="{C88B8A0F-D397-4956-AA17-B420C7B9806F}" type="presParOf" srcId="{425C73AD-19E7-4252-8038-5246131B77F2}" destId="{48527B89-E2C5-4564-B825-12BB9C6D1CF5}" srcOrd="0" destOrd="0" presId="urn:microsoft.com/office/officeart/2008/layout/LinedList"/>
    <dgm:cxn modelId="{98AEABBF-9553-49F3-BAE0-9B01E4469115}" type="presParOf" srcId="{425C73AD-19E7-4252-8038-5246131B77F2}" destId="{7B3AB4A5-9619-4A7B-A6C0-6B8986BC0DB8}" srcOrd="1" destOrd="0" presId="urn:microsoft.com/office/officeart/2008/layout/LinedList"/>
    <dgm:cxn modelId="{59B17ED2-16CF-47E7-92EB-7C5EE483EEF3}" type="presParOf" srcId="{425C73AD-19E7-4252-8038-5246131B77F2}" destId="{5B4FEB88-29F7-4112-833A-826119D53B04}" srcOrd="2" destOrd="0" presId="urn:microsoft.com/office/officeart/2008/layout/LinedList"/>
    <dgm:cxn modelId="{0FCF4E28-46D9-4F9F-9FA6-F0D876897AAC}" type="presParOf" srcId="{A753AF75-B69F-401A-934F-30A81C68AD82}" destId="{CE0B10B6-D5FA-4E73-A54E-7A988C6A0170}" srcOrd="5" destOrd="0" presId="urn:microsoft.com/office/officeart/2008/layout/LinedList"/>
    <dgm:cxn modelId="{FFAF427E-BA5D-4EFA-A4E3-1B76FB00439F}" type="presParOf" srcId="{A753AF75-B69F-401A-934F-30A81C68AD82}" destId="{71CE6456-7CD9-419F-8D2F-0438A5E53463}" srcOrd="6" destOrd="0" presId="urn:microsoft.com/office/officeart/2008/layout/LinedList"/>
    <dgm:cxn modelId="{7B25E4EB-E48E-4385-8A52-48966EB5B4FC}" type="presParOf" srcId="{A753AF75-B69F-401A-934F-30A81C68AD82}" destId="{BB9F383C-B91B-49D4-A36D-FC352FDA706B}" srcOrd="7" destOrd="0" presId="urn:microsoft.com/office/officeart/2008/layout/LinedList"/>
    <dgm:cxn modelId="{24F4B737-8311-4AA4-942E-9DAB0259367D}" type="presParOf" srcId="{BB9F383C-B91B-49D4-A36D-FC352FDA706B}" destId="{4FD4DFF9-37BB-4468-994A-5706C99F343E}" srcOrd="0" destOrd="0" presId="urn:microsoft.com/office/officeart/2008/layout/LinedList"/>
    <dgm:cxn modelId="{4DB92692-EBD2-40C2-BDB0-DB3E6B8599E3}" type="presParOf" srcId="{BB9F383C-B91B-49D4-A36D-FC352FDA706B}" destId="{B68DD9D8-AD2C-489C-9406-7BC60225D1D7}" srcOrd="1" destOrd="0" presId="urn:microsoft.com/office/officeart/2008/layout/LinedList"/>
    <dgm:cxn modelId="{0E38D0F4-F467-4003-A11E-50A62F1CDCE3}" type="presParOf" srcId="{BB9F383C-B91B-49D4-A36D-FC352FDA706B}" destId="{DA5A684E-F68E-44AF-BF30-8407442CD90F}" srcOrd="2" destOrd="0" presId="urn:microsoft.com/office/officeart/2008/layout/LinedList"/>
    <dgm:cxn modelId="{6FB97418-DAD4-4E41-BDA1-5C58152B0E63}" type="presParOf" srcId="{A753AF75-B69F-401A-934F-30A81C68AD82}" destId="{C81570A9-738E-4D58-B549-1E93AB1A7602}" srcOrd="8" destOrd="0" presId="urn:microsoft.com/office/officeart/2008/layout/LinedList"/>
    <dgm:cxn modelId="{B8DD3D89-56B0-4E56-B5CD-AB345D37875D}" type="presParOf" srcId="{A753AF75-B69F-401A-934F-30A81C68AD82}" destId="{185B7788-27B7-40DD-8CD0-9C2E5F31CCC3}" srcOrd="9" destOrd="0" presId="urn:microsoft.com/office/officeart/2008/layout/LinedList"/>
    <dgm:cxn modelId="{D3FD7419-BBE1-4C09-8D67-770600EEB1C4}" type="presParOf" srcId="{A753AF75-B69F-401A-934F-30A81C68AD82}" destId="{BEE4ACD0-B63A-4518-B106-3E04BADEE196}" srcOrd="10" destOrd="0" presId="urn:microsoft.com/office/officeart/2008/layout/LinedList"/>
    <dgm:cxn modelId="{EC2BCE80-77B2-4B29-9526-3D7C05F1B299}" type="presParOf" srcId="{BEE4ACD0-B63A-4518-B106-3E04BADEE196}" destId="{B91DDDF5-316C-4378-B8A7-949B17167ED3}" srcOrd="0" destOrd="0" presId="urn:microsoft.com/office/officeart/2008/layout/LinedList"/>
    <dgm:cxn modelId="{1F991F35-5032-4F2A-856E-61F03E86BEAD}" type="presParOf" srcId="{BEE4ACD0-B63A-4518-B106-3E04BADEE196}" destId="{4DE7E1A7-28D0-41B8-99F9-FE88F1C3DAB3}" srcOrd="1" destOrd="0" presId="urn:microsoft.com/office/officeart/2008/layout/LinedList"/>
    <dgm:cxn modelId="{B5B69DCA-C849-4029-8CCD-E469245A183D}" type="presParOf" srcId="{BEE4ACD0-B63A-4518-B106-3E04BADEE196}" destId="{CAE3EC82-AE61-40DB-A29D-2997B296AE43}" srcOrd="2" destOrd="0" presId="urn:microsoft.com/office/officeart/2008/layout/LinedList"/>
    <dgm:cxn modelId="{760A8801-DC12-4E39-BDB2-32C513F7A016}" type="presParOf" srcId="{A753AF75-B69F-401A-934F-30A81C68AD82}" destId="{F6BE196E-ED49-46A4-9202-706D6CA82F6A}" srcOrd="11" destOrd="0" presId="urn:microsoft.com/office/officeart/2008/layout/LinedList"/>
    <dgm:cxn modelId="{A97E289D-DEDE-4CC3-8935-3B834FA3F172}" type="presParOf" srcId="{A753AF75-B69F-401A-934F-30A81C68AD82}" destId="{4CDC9078-F19C-47C2-B03E-628EACB92BF5}" srcOrd="12" destOrd="0" presId="urn:microsoft.com/office/officeart/2008/layout/LinedList"/>
    <dgm:cxn modelId="{036910A3-A5A2-428E-8934-899359F9AB21}" type="presParOf" srcId="{A753AF75-B69F-401A-934F-30A81C68AD82}" destId="{DBBB4EDF-97F4-413A-B7EF-61A155B204EB}" srcOrd="13" destOrd="0" presId="urn:microsoft.com/office/officeart/2008/layout/LinedList"/>
    <dgm:cxn modelId="{A526C605-18F9-450C-9C11-F61E7B898763}" type="presParOf" srcId="{DBBB4EDF-97F4-413A-B7EF-61A155B204EB}" destId="{1544A6EF-3684-44CD-A35D-67D14F3C3E9A}" srcOrd="0" destOrd="0" presId="urn:microsoft.com/office/officeart/2008/layout/LinedList"/>
    <dgm:cxn modelId="{7AFFA6BE-586C-4054-87B9-4D7F918EB7E3}" type="presParOf" srcId="{DBBB4EDF-97F4-413A-B7EF-61A155B204EB}" destId="{017E6470-905E-4472-BE8F-AFEDF6D6F188}" srcOrd="1" destOrd="0" presId="urn:microsoft.com/office/officeart/2008/layout/LinedList"/>
    <dgm:cxn modelId="{4BE6FC6F-90ED-46D7-9A8C-BCA54FE5D600}" type="presParOf" srcId="{DBBB4EDF-97F4-413A-B7EF-61A155B204EB}" destId="{89F3A826-DB4A-41BC-89AA-90E8DDD9CAA3}" srcOrd="2" destOrd="0" presId="urn:microsoft.com/office/officeart/2008/layout/LinedList"/>
    <dgm:cxn modelId="{64A3CDA7-1C69-466B-98F2-7CCC9E925282}" type="presParOf" srcId="{A753AF75-B69F-401A-934F-30A81C68AD82}" destId="{5E50FBA1-1C69-464A-A3F3-B0CCDC4C9508}" srcOrd="14" destOrd="0" presId="urn:microsoft.com/office/officeart/2008/layout/LinedList"/>
    <dgm:cxn modelId="{8C2E0C93-B958-4E27-B4BF-C5BAE045B229}" type="presParOf" srcId="{A753AF75-B69F-401A-934F-30A81C68AD82}" destId="{AD59F8E7-B6BC-4A59-8F5B-B9CE42C36292}" srcOrd="15" destOrd="0" presId="urn:microsoft.com/office/officeart/2008/layout/LinedList"/>
    <dgm:cxn modelId="{32FD1A89-D0AE-42C8-B03B-999E7FBFED5A}" type="presParOf" srcId="{A753AF75-B69F-401A-934F-30A81C68AD82}" destId="{FD88BD2F-ECA9-4A29-A23C-E17BFDF5DDB8}" srcOrd="16" destOrd="0" presId="urn:microsoft.com/office/officeart/2008/layout/LinedList"/>
    <dgm:cxn modelId="{8267B630-FB4B-45B8-AB41-065809057D98}" type="presParOf" srcId="{FD88BD2F-ECA9-4A29-A23C-E17BFDF5DDB8}" destId="{F7504720-49C0-4FB9-8E6F-BCEE838FF576}" srcOrd="0" destOrd="0" presId="urn:microsoft.com/office/officeart/2008/layout/LinedList"/>
    <dgm:cxn modelId="{66FB1679-7480-4130-AADF-70F6484F114F}" type="presParOf" srcId="{FD88BD2F-ECA9-4A29-A23C-E17BFDF5DDB8}" destId="{6AAC5A6F-947E-4C33-840D-D153F6887C40}" srcOrd="1" destOrd="0" presId="urn:microsoft.com/office/officeart/2008/layout/LinedList"/>
    <dgm:cxn modelId="{8091B602-3AEE-4760-9858-331D9182CD46}" type="presParOf" srcId="{FD88BD2F-ECA9-4A29-A23C-E17BFDF5DDB8}" destId="{2587FCB3-B515-47BF-BE02-EEE3054FBBC6}" srcOrd="2" destOrd="0" presId="urn:microsoft.com/office/officeart/2008/layout/LinedList"/>
    <dgm:cxn modelId="{589B1A6A-6813-4079-8E11-86AFEF105488}" type="presParOf" srcId="{A753AF75-B69F-401A-934F-30A81C68AD82}" destId="{22A0AC6B-2360-4A61-B876-52BE3639C664}" srcOrd="17" destOrd="0" presId="urn:microsoft.com/office/officeart/2008/layout/LinedList"/>
    <dgm:cxn modelId="{F1D02EDA-92D1-4C06-BFB1-ACE58F36F883}" type="presParOf" srcId="{A753AF75-B69F-401A-934F-30A81C68AD82}" destId="{99D1453E-250C-49CF-9A25-D390BF454189}" srcOrd="18" destOrd="0" presId="urn:microsoft.com/office/officeart/2008/layout/LinedList"/>
    <dgm:cxn modelId="{616E2A4F-7F67-4573-BDA5-8B73C8B812F9}" type="presParOf" srcId="{A753AF75-B69F-401A-934F-30A81C68AD82}" destId="{FBA45B5B-34C9-4131-924C-C14B600B821A}" srcOrd="19" destOrd="0" presId="urn:microsoft.com/office/officeart/2008/layout/LinedList"/>
    <dgm:cxn modelId="{2AA8DDAB-4C20-46AF-9DC6-320E469901FA}" type="presParOf" srcId="{FBA45B5B-34C9-4131-924C-C14B600B821A}" destId="{41D825BF-E877-475A-9E44-B0FF9CAB279E}" srcOrd="0" destOrd="0" presId="urn:microsoft.com/office/officeart/2008/layout/LinedList"/>
    <dgm:cxn modelId="{8F68CF0A-C2BB-4350-A69C-7D4728313DE6}" type="presParOf" srcId="{FBA45B5B-34C9-4131-924C-C14B600B821A}" destId="{9E5A44AB-B168-40C4-B58C-5C4E9BEDBDB0}" srcOrd="1" destOrd="0" presId="urn:microsoft.com/office/officeart/2008/layout/LinedList"/>
    <dgm:cxn modelId="{1A250269-AD37-4486-B3A1-14E1D50DF2AA}" type="presParOf" srcId="{FBA45B5B-34C9-4131-924C-C14B600B821A}" destId="{117EB8E4-F499-4279-B255-FD9E546C1CDB}" srcOrd="2" destOrd="0" presId="urn:microsoft.com/office/officeart/2008/layout/LinedList"/>
    <dgm:cxn modelId="{0D99A210-A5AF-4CDE-87FE-2AF544F16648}" type="presParOf" srcId="{A753AF75-B69F-401A-934F-30A81C68AD82}" destId="{EA761944-C0F1-42DF-9C82-995B71161842}" srcOrd="20" destOrd="0" presId="urn:microsoft.com/office/officeart/2008/layout/LinedList"/>
    <dgm:cxn modelId="{6FD8E147-A710-44FF-B952-5527189ED7B0}" type="presParOf" srcId="{A753AF75-B69F-401A-934F-30A81C68AD82}" destId="{42BAFA28-8F46-4AF4-8D2F-C626C8EFD972}" srcOrd="21" destOrd="0" presId="urn:microsoft.com/office/officeart/2008/layout/LinedList"/>
    <dgm:cxn modelId="{3CCF80EB-2B15-4B37-9968-B57E50112D50}" type="presParOf" srcId="{A753AF75-B69F-401A-934F-30A81C68AD82}" destId="{297C58D0-8422-409C-8EAC-0FF5182E9C9F}" srcOrd="22" destOrd="0" presId="urn:microsoft.com/office/officeart/2008/layout/LinedList"/>
    <dgm:cxn modelId="{02A8B0B3-B39A-4D28-B5FC-4F8B74A97DEB}" type="presParOf" srcId="{297C58D0-8422-409C-8EAC-0FF5182E9C9F}" destId="{C37DD469-9058-4FAE-A0C5-0EECF7CAC826}" srcOrd="0" destOrd="0" presId="urn:microsoft.com/office/officeart/2008/layout/LinedList"/>
    <dgm:cxn modelId="{5297F205-DEA0-47B4-96A9-9AADA13A75DA}" type="presParOf" srcId="{297C58D0-8422-409C-8EAC-0FF5182E9C9F}" destId="{E1A61825-2F16-4C19-957D-F9B7A99DA5CE}" srcOrd="1" destOrd="0" presId="urn:microsoft.com/office/officeart/2008/layout/LinedList"/>
    <dgm:cxn modelId="{75F9CA89-6138-4147-B614-D991F4B71E53}" type="presParOf" srcId="{297C58D0-8422-409C-8EAC-0FF5182E9C9F}" destId="{02B9B57E-1CC2-43F8-9F29-BB95D41EB7ED}" srcOrd="2" destOrd="0" presId="urn:microsoft.com/office/officeart/2008/layout/LinedList"/>
    <dgm:cxn modelId="{DE8E474E-4702-44D4-AE3F-E79514757D90}" type="presParOf" srcId="{A753AF75-B69F-401A-934F-30A81C68AD82}" destId="{4939CA51-D194-4027-AAA6-0F990E858B12}" srcOrd="23" destOrd="0" presId="urn:microsoft.com/office/officeart/2008/layout/LinedList"/>
    <dgm:cxn modelId="{9809646C-9BF2-40F2-BE16-C7E6F1CADAEF}" type="presParOf" srcId="{A753AF75-B69F-401A-934F-30A81C68AD82}" destId="{AF021BFF-41DE-47BA-8279-444AD368115E}" srcOrd="24" destOrd="0" presId="urn:microsoft.com/office/officeart/2008/layout/LinedList"/>
    <dgm:cxn modelId="{FFAFDB34-7DBE-45A4-8CEB-9AE01E2832D7}" type="presParOf" srcId="{A753AF75-B69F-401A-934F-30A81C68AD82}" destId="{A49A07E8-65D5-46C9-BCE9-380A75C44C78}" srcOrd="25" destOrd="0" presId="urn:microsoft.com/office/officeart/2008/layout/LinedList"/>
    <dgm:cxn modelId="{A1672497-EA87-434A-9040-9DA9FB8F061E}" type="presParOf" srcId="{A49A07E8-65D5-46C9-BCE9-380A75C44C78}" destId="{69FB846E-5A28-4D3D-8B0B-4974C862EFCF}" srcOrd="0" destOrd="0" presId="urn:microsoft.com/office/officeart/2008/layout/LinedList"/>
    <dgm:cxn modelId="{B9FBB5E9-3978-4554-88F9-46491DBCCD59}" type="presParOf" srcId="{A49A07E8-65D5-46C9-BCE9-380A75C44C78}" destId="{3D73F7B2-5902-4174-B14F-BAF352DF6205}" srcOrd="1" destOrd="0" presId="urn:microsoft.com/office/officeart/2008/layout/LinedList"/>
    <dgm:cxn modelId="{D9A0976A-3456-4E90-B9F1-0F566C5E43F8}" type="presParOf" srcId="{A49A07E8-65D5-46C9-BCE9-380A75C44C78}" destId="{88AC7661-2ECB-432C-897F-A5235B96810A}" srcOrd="2" destOrd="0" presId="urn:microsoft.com/office/officeart/2008/layout/LinedList"/>
    <dgm:cxn modelId="{41BFB402-80DB-47E6-AEEC-53B3F8875096}" type="presParOf" srcId="{A753AF75-B69F-401A-934F-30A81C68AD82}" destId="{787F03C7-B736-4134-B053-487BF0054B63}" srcOrd="26" destOrd="0" presId="urn:microsoft.com/office/officeart/2008/layout/LinedList"/>
    <dgm:cxn modelId="{47627842-0E1D-4CAC-99D9-B10130E40D0B}" type="presParOf" srcId="{A753AF75-B69F-401A-934F-30A81C68AD82}" destId="{A8DA39CB-AC33-4FC7-B84A-88B985CC52E7}" srcOrd="27" destOrd="0" presId="urn:microsoft.com/office/officeart/2008/layout/LinedList"/>
    <dgm:cxn modelId="{608616E6-B313-412B-8690-D6D922FE75E0}" type="presParOf" srcId="{A753AF75-B69F-401A-934F-30A81C68AD82}" destId="{F5EAF4FD-9479-4871-A460-DF4ADA40CE49}" srcOrd="28" destOrd="0" presId="urn:microsoft.com/office/officeart/2008/layout/LinedList"/>
    <dgm:cxn modelId="{25D486F3-859C-4664-8834-53F91D7732FA}" type="presParOf" srcId="{F5EAF4FD-9479-4871-A460-DF4ADA40CE49}" destId="{A04EA29C-1B83-48EF-87A8-24E00FF5783F}" srcOrd="0" destOrd="0" presId="urn:microsoft.com/office/officeart/2008/layout/LinedList"/>
    <dgm:cxn modelId="{3B039C19-E3CE-4E46-8791-AE8168EA672A}" type="presParOf" srcId="{F5EAF4FD-9479-4871-A460-DF4ADA40CE49}" destId="{A1BBEE78-FBF2-47ED-84E5-34BB174FF36F}" srcOrd="1" destOrd="0" presId="urn:microsoft.com/office/officeart/2008/layout/LinedList"/>
    <dgm:cxn modelId="{BF7F004B-DBF1-4524-AAC0-5EE9B096702E}" type="presParOf" srcId="{F5EAF4FD-9479-4871-A460-DF4ADA40CE49}" destId="{F836970F-2C95-49C9-9323-693BCDA839F1}" srcOrd="2" destOrd="0" presId="urn:microsoft.com/office/officeart/2008/layout/LinedList"/>
    <dgm:cxn modelId="{52CCB466-0BC8-4815-B08D-60A0DE0F596B}" type="presParOf" srcId="{A753AF75-B69F-401A-934F-30A81C68AD82}" destId="{CBDAB88D-FE9B-4EA2-B9E6-59651D744293}" srcOrd="29" destOrd="0" presId="urn:microsoft.com/office/officeart/2008/layout/LinedList"/>
    <dgm:cxn modelId="{BFF3B7D8-C828-460C-BF26-51742D3A55DA}" type="presParOf" srcId="{A753AF75-B69F-401A-934F-30A81C68AD82}" destId="{044D455F-B088-49BA-A663-C1A11AA343DA}" srcOrd="30"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8E3F-2DCA-40FF-AD80-AE08751FE270}">
      <dsp:nvSpPr>
        <dsp:cNvPr id="0" name=""/>
        <dsp:cNvSpPr/>
      </dsp:nvSpPr>
      <dsp:spPr>
        <a:xfrm>
          <a:off x="0" y="0"/>
          <a:ext cx="15087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A586-2D93-4BDC-8BAC-7AF3A9E92037}">
      <dsp:nvSpPr>
        <dsp:cNvPr id="0" name=""/>
        <dsp:cNvSpPr/>
      </dsp:nvSpPr>
      <dsp:spPr>
        <a:xfrm>
          <a:off x="0" y="0"/>
          <a:ext cx="3017520" cy="838200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r>
            <a:rPr lang="en-US" sz="6400" b="1" kern="1200" dirty="0">
              <a:solidFill>
                <a:schemeClr val="tx1"/>
              </a:solidFill>
            </a:rPr>
            <a:t>Outline</a:t>
          </a:r>
        </a:p>
      </dsp:txBody>
      <dsp:txXfrm>
        <a:off x="0" y="0"/>
        <a:ext cx="3017520" cy="8382000"/>
      </dsp:txXfrm>
    </dsp:sp>
    <dsp:sp modelId="{34E02A4C-072E-41C7-BD55-33C71D26B54E}">
      <dsp:nvSpPr>
        <dsp:cNvPr id="0" name=""/>
        <dsp:cNvSpPr/>
      </dsp:nvSpPr>
      <dsp:spPr>
        <a:xfrm>
          <a:off x="3243834" y="39699"/>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Overview &amp; Tools Selected</a:t>
          </a:r>
          <a:endParaRPr lang="en-US" sz="3600" kern="1200" dirty="0">
            <a:solidFill>
              <a:schemeClr val="tx1"/>
            </a:solidFill>
          </a:endParaRPr>
        </a:p>
      </dsp:txBody>
      <dsp:txXfrm>
        <a:off x="3243834" y="39699"/>
        <a:ext cx="11843766" cy="793998"/>
      </dsp:txXfrm>
    </dsp:sp>
    <dsp:sp modelId="{DA90B107-E460-4FB2-913C-75F020D333C8}">
      <dsp:nvSpPr>
        <dsp:cNvPr id="0" name=""/>
        <dsp:cNvSpPr/>
      </dsp:nvSpPr>
      <dsp:spPr>
        <a:xfrm>
          <a:off x="3017520" y="833697"/>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AB4A5-9619-4A7B-A6C0-6B8986BC0DB8}">
      <dsp:nvSpPr>
        <dsp:cNvPr id="0" name=""/>
        <dsp:cNvSpPr/>
      </dsp:nvSpPr>
      <dsp:spPr>
        <a:xfrm>
          <a:off x="3243834" y="873397"/>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p>
      </dsp:txBody>
      <dsp:txXfrm>
        <a:off x="3243834" y="873397"/>
        <a:ext cx="11843766" cy="793998"/>
      </dsp:txXfrm>
    </dsp:sp>
    <dsp:sp modelId="{CE0B10B6-D5FA-4E73-A54E-7A988C6A0170}">
      <dsp:nvSpPr>
        <dsp:cNvPr id="0" name=""/>
        <dsp:cNvSpPr/>
      </dsp:nvSpPr>
      <dsp:spPr>
        <a:xfrm>
          <a:off x="3017520" y="1667395"/>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8DD9D8-AD2C-489C-9406-7BC60225D1D7}">
      <dsp:nvSpPr>
        <dsp:cNvPr id="0" name=""/>
        <dsp:cNvSpPr/>
      </dsp:nvSpPr>
      <dsp:spPr>
        <a:xfrm>
          <a:off x="3243834" y="1707095"/>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External Variables Affecting Analysis</a:t>
          </a:r>
        </a:p>
      </dsp:txBody>
      <dsp:txXfrm>
        <a:off x="3243834" y="1707095"/>
        <a:ext cx="11843766" cy="793998"/>
      </dsp:txXfrm>
    </dsp:sp>
    <dsp:sp modelId="{C81570A9-738E-4D58-B549-1E93AB1A7602}">
      <dsp:nvSpPr>
        <dsp:cNvPr id="0" name=""/>
        <dsp:cNvSpPr/>
      </dsp:nvSpPr>
      <dsp:spPr>
        <a:xfrm>
          <a:off x="3017520" y="2501093"/>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7E1A7-28D0-41B8-99F9-FE88F1C3DAB3}">
      <dsp:nvSpPr>
        <dsp:cNvPr id="0" name=""/>
        <dsp:cNvSpPr/>
      </dsp:nvSpPr>
      <dsp:spPr>
        <a:xfrm>
          <a:off x="3243834" y="2540793"/>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Queuing Theory Data &amp; Results</a:t>
          </a:r>
        </a:p>
      </dsp:txBody>
      <dsp:txXfrm>
        <a:off x="3243834" y="2540793"/>
        <a:ext cx="11843766" cy="793998"/>
      </dsp:txXfrm>
    </dsp:sp>
    <dsp:sp modelId="{F6BE196E-ED49-46A4-9202-706D6CA82F6A}">
      <dsp:nvSpPr>
        <dsp:cNvPr id="0" name=""/>
        <dsp:cNvSpPr/>
      </dsp:nvSpPr>
      <dsp:spPr>
        <a:xfrm>
          <a:off x="3017520" y="3334791"/>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E6470-905E-4472-BE8F-AFEDF6D6F188}">
      <dsp:nvSpPr>
        <dsp:cNvPr id="0" name=""/>
        <dsp:cNvSpPr/>
      </dsp:nvSpPr>
      <dsp:spPr>
        <a:xfrm>
          <a:off x="3243834" y="3374491"/>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 &amp; Results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3374491"/>
        <a:ext cx="11843766" cy="793998"/>
      </dsp:txXfrm>
    </dsp:sp>
    <dsp:sp modelId="{5E50FBA1-1C69-464A-A3F3-B0CCDC4C9508}">
      <dsp:nvSpPr>
        <dsp:cNvPr id="0" name=""/>
        <dsp:cNvSpPr/>
      </dsp:nvSpPr>
      <dsp:spPr>
        <a:xfrm>
          <a:off x="3017520" y="4168489"/>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AC5A6F-947E-4C33-840D-D153F6887C40}">
      <dsp:nvSpPr>
        <dsp:cNvPr id="0" name=""/>
        <dsp:cNvSpPr/>
      </dsp:nvSpPr>
      <dsp:spPr>
        <a:xfrm>
          <a:off x="3243834" y="4208189"/>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 Tree Data &amp; Results</a:t>
          </a:r>
        </a:p>
      </dsp:txBody>
      <dsp:txXfrm>
        <a:off x="3243834" y="4208189"/>
        <a:ext cx="11843766" cy="793998"/>
      </dsp:txXfrm>
    </dsp:sp>
    <dsp:sp modelId="{22A0AC6B-2360-4A61-B876-52BE3639C664}">
      <dsp:nvSpPr>
        <dsp:cNvPr id="0" name=""/>
        <dsp:cNvSpPr/>
      </dsp:nvSpPr>
      <dsp:spPr>
        <a:xfrm>
          <a:off x="3017520" y="5002187"/>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A44AB-B168-40C4-B58C-5C4E9BEDBDB0}">
      <dsp:nvSpPr>
        <dsp:cNvPr id="0" name=""/>
        <dsp:cNvSpPr/>
      </dsp:nvSpPr>
      <dsp:spPr>
        <a:xfrm>
          <a:off x="3243834" y="5041887"/>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Findings &amp; Improvements Required</a:t>
          </a:r>
        </a:p>
      </dsp:txBody>
      <dsp:txXfrm>
        <a:off x="3243834" y="5041887"/>
        <a:ext cx="11843766" cy="793998"/>
      </dsp:txXfrm>
    </dsp:sp>
    <dsp:sp modelId="{EA761944-C0F1-42DF-9C82-995B71161842}">
      <dsp:nvSpPr>
        <dsp:cNvPr id="0" name=""/>
        <dsp:cNvSpPr/>
      </dsp:nvSpPr>
      <dsp:spPr>
        <a:xfrm>
          <a:off x="3017520" y="5835885"/>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A61825-2F16-4C19-957D-F9B7A99DA5CE}">
      <dsp:nvSpPr>
        <dsp:cNvPr id="0" name=""/>
        <dsp:cNvSpPr/>
      </dsp:nvSpPr>
      <dsp:spPr>
        <a:xfrm>
          <a:off x="3243834" y="5875585"/>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5875585"/>
        <a:ext cx="11843766" cy="793998"/>
      </dsp:txXfrm>
    </dsp:sp>
    <dsp:sp modelId="{4939CA51-D194-4027-AAA6-0F990E858B12}">
      <dsp:nvSpPr>
        <dsp:cNvPr id="0" name=""/>
        <dsp:cNvSpPr/>
      </dsp:nvSpPr>
      <dsp:spPr>
        <a:xfrm>
          <a:off x="3017520" y="6669583"/>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73F7B2-5902-4174-B14F-BAF352DF6205}">
      <dsp:nvSpPr>
        <dsp:cNvPr id="0" name=""/>
        <dsp:cNvSpPr/>
      </dsp:nvSpPr>
      <dsp:spPr>
        <a:xfrm>
          <a:off x="3243834" y="6709283"/>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6709283"/>
        <a:ext cx="11843766" cy="793998"/>
      </dsp:txXfrm>
    </dsp:sp>
    <dsp:sp modelId="{787F03C7-B736-4134-B053-487BF0054B63}">
      <dsp:nvSpPr>
        <dsp:cNvPr id="0" name=""/>
        <dsp:cNvSpPr/>
      </dsp:nvSpPr>
      <dsp:spPr>
        <a:xfrm>
          <a:off x="3017520" y="7503281"/>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BEE78-FBF2-47ED-84E5-34BB174FF36F}">
      <dsp:nvSpPr>
        <dsp:cNvPr id="0" name=""/>
        <dsp:cNvSpPr/>
      </dsp:nvSpPr>
      <dsp:spPr>
        <a:xfrm>
          <a:off x="3243834" y="7542981"/>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 Recommendation to Supervisor</a:t>
          </a:r>
        </a:p>
      </dsp:txBody>
      <dsp:txXfrm>
        <a:off x="3243834" y="7542981"/>
        <a:ext cx="11843766" cy="793998"/>
      </dsp:txXfrm>
    </dsp:sp>
    <dsp:sp modelId="{CBDAB88D-FE9B-4EA2-B9E6-59651D744293}">
      <dsp:nvSpPr>
        <dsp:cNvPr id="0" name=""/>
        <dsp:cNvSpPr/>
      </dsp:nvSpPr>
      <dsp:spPr>
        <a:xfrm>
          <a:off x="3017520" y="8336979"/>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D8864-45DC-4ECC-A06C-57581461B81D}"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35989-2BC6-4409-B232-F300DF8007F5}" type="slidenum">
              <a:rPr lang="en-US" smtClean="0"/>
              <a:t>‹#›</a:t>
            </a:fld>
            <a:endParaRPr lang="en-US"/>
          </a:p>
        </p:txBody>
      </p:sp>
    </p:spTree>
    <p:extLst>
      <p:ext uri="{BB962C8B-B14F-4D97-AF65-F5344CB8AC3E}">
        <p14:creationId xmlns:p14="http://schemas.microsoft.com/office/powerpoint/2010/main" val="394941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a:t>
            </a:fld>
            <a:endParaRPr lang="en-US"/>
          </a:p>
        </p:txBody>
      </p:sp>
    </p:spTree>
    <p:extLst>
      <p:ext uri="{BB962C8B-B14F-4D97-AF65-F5344CB8AC3E}">
        <p14:creationId xmlns:p14="http://schemas.microsoft.com/office/powerpoint/2010/main" val="114814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of making the suggested decision utilizes a four-step systematic way of carrying it out. The first step is defining the underlying issue: Fridays and Saturdays' peak-hour queues are excessive and are leading to a quantifiable revenue loss and client loss. Step two is the generation of three alternatives unique to the problem, each tackling the problem using one of the operational leverages: physical lane expansion, mobile order incentivization, and dynamic demand-based scheduling. In step three, the queuing model and the decision tree are used to measure outcomes quantitatively. Expansion in lanes will cut utilization from ρ= 0.90 to 0.72, whereas mobile order expansion will cut the effective arrival rate by 15 percent. The fourth step will be to pick an A-plus-B strategy to project an approximate weekly EMV of about 15,400. </a:t>
            </a:r>
            <a:r>
              <a:rPr lang="en-US" sz="1800" kern="100" dirty="0">
                <a:effectLst/>
                <a:latin typeface="Calibri" panose="020F0502020204030204" pitchFamily="34" charset="0"/>
                <a:ea typeface="Calibri" panose="020F0502020204030204" pitchFamily="34" charset="0"/>
                <a:cs typeface="Calibri" panose="020F0502020204030204" pitchFamily="34" charset="0"/>
              </a:rPr>
              <a:t>Hou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suggest that KPI should be checked weekly, such as average wait time, the throughput rate, and utilization ratio, to confirm improvements after the implementation and allow quick changes in operations.</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10</a:t>
            </a:fld>
            <a:endParaRPr lang="en-US"/>
          </a:p>
        </p:txBody>
      </p:sp>
    </p:spTree>
    <p:extLst>
      <p:ext uri="{BB962C8B-B14F-4D97-AF65-F5344CB8AC3E}">
        <p14:creationId xmlns:p14="http://schemas.microsoft.com/office/powerpoint/2010/main" val="353896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Operational correlations were determined by analyzing four pairs of variables. The relationship between staffing level and service rate (r = +0.88) is the strongest, confirming that labor deployment is a controllable performance lever for operations management. There is a strong positive correlation between day of week and average wait time (r = +0.81), so the tendency is to automatically generate longer queues on later days of the week, which are predictable; thus, scheduling can be done in advance. The two variables that exhibit a negative correlation (r = -0.74) are mobile order adoption and wait time, where an increase in the percentage of mobile orders all the way up produces a significant reduction in average wait time. There is a moderate negative relationship between temperature and volume drive-through (r = -0.63), justifying weather-adjusted staffing models.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point out that data-driven correlation analysis allows managers to shift the focus from solving problems reactively to proactively planning operations, which is an essential difference in high-volume service settings.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11</a:t>
            </a:fld>
            <a:endParaRPr lang="en-US"/>
          </a:p>
        </p:txBody>
      </p:sp>
    </p:spTree>
    <p:extLst>
      <p:ext uri="{BB962C8B-B14F-4D97-AF65-F5344CB8AC3E}">
        <p14:creationId xmlns:p14="http://schemas.microsoft.com/office/powerpoint/2010/main" val="33002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Three key recommendations are outlined for the operations leadership. First, roll out the specified mobile and pre-order the specific express lane at all sites with a great volume. Queuing model projections have shown that this single intervention decreases the average wait time by 43 percent; the maximum average wait time would decrease from 8.1 minutes to 4.6 minutes. Second, adopt a non-fixed staffing model with dynamic staffing, two FTE more during the windows of the peak on Friday and Saturday, instead of blanket increments in staffing. Third, initiate a specific mobile loyalty program, e.g., award 15 to 20 percent of the peak arrivals with bonus Chick-fil-A One points when they pre-order, to push 15 to 20 percent of the peak arrivals onto the pre-order queue. Together, the strategies will increase the weekly EMV of $12,400 to about 15,400 per location, and the level of customer satisfaction rises by 12 to 18 percent, similar to the outcomes of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Cuento</a:t>
            </a:r>
            <a:r>
              <a:rPr lang="en-US" sz="1800" kern="100" dirty="0">
                <a:effectLst/>
                <a:latin typeface="Calibri" panose="020F0502020204030204" pitchFamily="34" charset="0"/>
                <a:ea typeface="Calibri" panose="020F0502020204030204" pitchFamily="34" charset="0"/>
                <a:cs typeface="Calibri" panose="020F0502020204030204" pitchFamily="34" charset="0"/>
              </a:rPr>
              <a:t>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1635989-2BC6-4409-B232-F300DF8007F5}" type="slidenum">
              <a:rPr lang="en-US" smtClean="0"/>
              <a:t>12</a:t>
            </a:fld>
            <a:endParaRPr lang="en-US"/>
          </a:p>
        </p:txBody>
      </p:sp>
    </p:spTree>
    <p:extLst>
      <p:ext uri="{BB962C8B-B14F-4D97-AF65-F5344CB8AC3E}">
        <p14:creationId xmlns:p14="http://schemas.microsoft.com/office/powerpoint/2010/main" val="350976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1635989-2BC6-4409-B232-F300DF8007F5}" type="slidenum">
              <a:rPr lang="en-US" smtClean="0"/>
              <a:t>2</a:t>
            </a:fld>
            <a:endParaRPr lang="en-US"/>
          </a:p>
        </p:txBody>
      </p:sp>
    </p:spTree>
    <p:extLst>
      <p:ext uri="{BB962C8B-B14F-4D97-AF65-F5344CB8AC3E}">
        <p14:creationId xmlns:p14="http://schemas.microsoft.com/office/powerpoint/2010/main" val="359920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Chick-fil-A is operational and efficient, and one of the most successful quick-service restaurants in the United States of America, generating 21.6 billion in system-wide sales across roughly 3,000 locations in 2023, but never opens on Sundays. This presentation targets, in particular, drive-thru throughput, staffing allocation, and order fulfillment as the core areas of operation to be reviewed. The three tools are chosen as a newly hired data analytics manager, and an in-depth analysis is planned. Queuing Theory will quantify the capacity of lanes and the wait times for customers. Customers coming during the day will be modeled using Probability and Poisson Distributions. Lastly, the Decision Tree Analysis will compare operational investments in competition based on Expected Monetary Value. A combination of all three tools offers an all-encompassing, data-based framework for the measures to be taken to achieve business operational profitability.</a:t>
            </a:r>
          </a:p>
        </p:txBody>
      </p:sp>
      <p:sp>
        <p:nvSpPr>
          <p:cNvPr id="4" name="Slide Number Placeholder 3"/>
          <p:cNvSpPr>
            <a:spLocks noGrp="1"/>
          </p:cNvSpPr>
          <p:nvPr>
            <p:ph type="sldNum" sz="quarter" idx="5"/>
          </p:nvPr>
        </p:nvSpPr>
        <p:spPr/>
        <p:txBody>
          <a:bodyPr/>
          <a:lstStyle/>
          <a:p>
            <a:fld id="{D1635989-2BC6-4409-B232-F300DF8007F5}" type="slidenum">
              <a:rPr lang="en-US" smtClean="0"/>
              <a:t>3</a:t>
            </a:fld>
            <a:endParaRPr lang="en-US"/>
          </a:p>
        </p:txBody>
      </p:sp>
    </p:spTree>
    <p:extLst>
      <p:ext uri="{BB962C8B-B14F-4D97-AF65-F5344CB8AC3E}">
        <p14:creationId xmlns:p14="http://schemas.microsoft.com/office/powerpoint/2010/main" val="42023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different analysis tools address various functional aspects. According to the Queuing Theory, the M/M/c multi-server model is a theory that calculates system utilization (ρ = λ/μ), where λ is the customer arrival rate, and μ is the service rate. To keep the conditions of queues unchanged, rho is set to the industry benchmark of at most 0.85. The Poisson Distribution can be used when it is essential to model the customer arrivals, as the arrivals are independent and unpredictable during the service windows. The time of prep in the kitchen is normally distributed, and the time tends to follow a more predictable trend (μ = 2.8 min, σ = 0.6). The Decision Tree assigns probabilities to three demand scenarios (high, moderate, and low) and computes the expected monetary value for each operational decision. With respect to the fast-food setting, </a:t>
            </a:r>
            <a:r>
              <a:rPr lang="en-US" sz="1800" kern="100" dirty="0">
                <a:effectLst/>
                <a:latin typeface="Calibri" panose="020F0502020204030204" pitchFamily="34" charset="0"/>
                <a:ea typeface="Calibri" panose="020F0502020204030204" pitchFamily="34" charset="0"/>
                <a:cs typeface="Calibri" panose="020F0502020204030204" pitchFamily="34" charset="0"/>
              </a:rPr>
              <a:t>Hou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observe that employment optimization, along with throughput modeling, offers the most operational insights that have the greatest actionability.</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4</a:t>
            </a:fld>
            <a:endParaRPr lang="en-US"/>
          </a:p>
        </p:txBody>
      </p:sp>
    </p:spTree>
    <p:extLst>
      <p:ext uri="{BB962C8B-B14F-4D97-AF65-F5344CB8AC3E}">
        <p14:creationId xmlns:p14="http://schemas.microsoft.com/office/powerpoint/2010/main" val="28167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presence of external variables has a great effect on the reliability and interpretation of operational data. The time of the day is the most influential; the arrival rates are higher by 60-80 percent during the two busy periods between 11.30 AM and 1.00 PM and between 5.00 PM and 7.00 PM in comparison with low-activity periods. The issues of the day of the week are also essential: Fridays and Saturdays are always characterized by 25 to 30 percent more transactions than the lowest days (Mondays). The weather has a direct impact on customer behavior: rainfall boosts the use of drive-through by cramping the walk-in traffic by about 12 percent. The demand peaks during holiday seasons, especially on the eve of Thanksgiving and Christmas, and reaches 35-40 percent higher than normal levels.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argue that these variables may cause systematic underperformance during the peak periods and excessive staffing during the low-demand windows without their consideration in the staffing models.</a:t>
            </a:r>
          </a:p>
        </p:txBody>
      </p:sp>
      <p:sp>
        <p:nvSpPr>
          <p:cNvPr id="4" name="Slide Number Placeholder 3"/>
          <p:cNvSpPr>
            <a:spLocks noGrp="1"/>
          </p:cNvSpPr>
          <p:nvPr>
            <p:ph type="sldNum" sz="quarter" idx="5"/>
          </p:nvPr>
        </p:nvSpPr>
        <p:spPr/>
        <p:txBody>
          <a:bodyPr/>
          <a:lstStyle/>
          <a:p>
            <a:fld id="{D1635989-2BC6-4409-B232-F300DF8007F5}" type="slidenum">
              <a:rPr lang="en-US" smtClean="0"/>
              <a:t>5</a:t>
            </a:fld>
            <a:endParaRPr lang="en-US"/>
          </a:p>
        </p:txBody>
      </p:sp>
    </p:spTree>
    <p:extLst>
      <p:ext uri="{BB962C8B-B14F-4D97-AF65-F5344CB8AC3E}">
        <p14:creationId xmlns:p14="http://schemas.microsoft.com/office/powerpoint/2010/main" val="15205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table gives the queue data that were observed during the four time windows of the day under the M/M/c model, which has two working drive-thru lanes during the busiest periods. The system can comfortably run at ρ =0.67 during the off-peak morning hours with an average wait of 1.8 minutes. The afternoon window is also stable at ρ = 0.50. The peak lunch, however, raises a serious issue - it utilizes 0.90 with an average wait time of 8.1 minutes. The dinner peak of ρ = 0.85 is directly at the industry threshold. A ρ nearing and above 0.85 indicates that wait time should exhibit exponential growth, and not linear growth, according to the queuing theory: that is, any small increment in the number of arrivals will result in an incommensurate increase in wait time. According to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perceived wait time exceeds five minutes, customer satisfaction and repurchase intention are also negatively impacted in service scenarios.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6</a:t>
            </a:fld>
            <a:endParaRPr lang="en-US"/>
          </a:p>
        </p:txBody>
      </p:sp>
    </p:spTree>
    <p:extLst>
      <p:ext uri="{BB962C8B-B14F-4D97-AF65-F5344CB8AC3E}">
        <p14:creationId xmlns:p14="http://schemas.microsoft.com/office/powerpoint/2010/main" val="35140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table uses the models of the Poisson distribution for the customer arrivals in four days of the week during the lunch peak period. The lowest arrival rate at 18 customers per 15-minute is shown on Monday, with only 12 percent chances of waiting longer than five minutes. By Friday, the arrival rate also soars to 31, requiring the likelihood that the wait time is five minutes or above to be 47 percent. The worst day is on a Saturday when there are 34 arrivals every interval and a 55 percent likelihood of having too much wait. A normal distribution with a mean of 2.8 minutes and a standard deviation of 0.6 minutes was independently used to model kitchen prep time. This confirms that prep time is not the major bottleneck - it is the volume of arrivals.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Mgiba</a:t>
            </a:r>
            <a:r>
              <a:rPr lang="en-US" sz="1800" kern="100" dirty="0">
                <a:effectLst/>
                <a:latin typeface="Calibri" panose="020F0502020204030204" pitchFamily="34" charset="0"/>
                <a:ea typeface="Calibri" panose="020F0502020204030204" pitchFamily="34" charset="0"/>
                <a:cs typeface="Calibri" panose="020F0502020204030204" pitchFamily="34" charset="0"/>
              </a:rPr>
              <a:t> &amp; Pillay (2023)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confirm that the primary cause of customer dissatisfaction in fast-food restaurant queuing systems is arrival rate variance rather than service speed.</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7</a:t>
            </a:fld>
            <a:endParaRPr lang="en-US"/>
          </a:p>
        </p:txBody>
      </p:sp>
    </p:spTree>
    <p:extLst>
      <p:ext uri="{BB962C8B-B14F-4D97-AF65-F5344CB8AC3E}">
        <p14:creationId xmlns:p14="http://schemas.microsoft.com/office/powerpoint/2010/main" val="127277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decision tree was applied to analyze three demand probability situations and three strategic decisions. Decision A, which would entail the inclusion of a third drive-thru lane, generates the highest Expected Monetary Value of $14,840 per week per location at performances of $18,500, at peak conditions of high demand. Decision B - raising mobile order incentives- has an EMV of 14,175 and provides a more consistent revenue at all levels of demand with reduced variance. Decision C -the status quo- only yields $12,400 of EMV/week, or 12 to 20 percent worse than both of the alternatives. The EMV formula used is the addition of the product of respective probabilities and the products of the results of the respective revenues. The finding that digital ordering investment results in significant throughput/revenue benefits in the Quick-service restaurant setting is supported by </a:t>
            </a:r>
            <a:r>
              <a:rPr lang="en-US" sz="1800" kern="100" dirty="0">
                <a:effectLst/>
                <a:latin typeface="Calibri" panose="020F0502020204030204" pitchFamily="34" charset="0"/>
                <a:ea typeface="Calibri" panose="020F0502020204030204" pitchFamily="34" charset="0"/>
                <a:cs typeface="Calibri" panose="020F0502020204030204" pitchFamily="34" charset="0"/>
              </a:rPr>
              <a:t>Eshan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state that these benefits occur especially during high-demand periods.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8</a:t>
            </a:fld>
            <a:endParaRPr lang="en-US"/>
          </a:p>
        </p:txBody>
      </p:sp>
    </p:spTree>
    <p:extLst>
      <p:ext uri="{BB962C8B-B14F-4D97-AF65-F5344CB8AC3E}">
        <p14:creationId xmlns:p14="http://schemas.microsoft.com/office/powerpoint/2010/main" val="301959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data indicate two severe operation failures. First, the peak utilization rate of 0.90 is more than the safe operational rate, and that leads to the creation of an average of an 8.1-minute waiting period that has a direct impact on customer loss. Secondly, the 55 percent on Saturday of waits that are over five minutes is a systematic capacity issue, not an incident.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Cuento</a:t>
            </a:r>
            <a:r>
              <a:rPr lang="en-US" sz="1800" kern="100" dirty="0">
                <a:effectLst/>
                <a:latin typeface="Calibri" panose="020F0502020204030204" pitchFamily="34" charset="0"/>
                <a:ea typeface="Calibri" panose="020F0502020204030204" pitchFamily="34" charset="0"/>
                <a:cs typeface="Calibri" panose="020F0502020204030204" pitchFamily="34" charset="0"/>
              </a:rPr>
              <a:t>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determine that in quick-service environments, customer turnover is higher when wait times are longer than five minutes. In financial terms, the status quo EMV of 12,400 is less than the best alternative, 2,440/week, or 126,400/year/location in unrealized revenues. The effort needs improvements on two fronts: physical capacity increase with the addition of an express lane, and a 2-fold full-time equivalent demand-directed staff increase during the peak periods on Fridays and Saturdays.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9</a:t>
            </a:fld>
            <a:endParaRPr lang="en-US"/>
          </a:p>
        </p:txBody>
      </p:sp>
    </p:spTree>
    <p:extLst>
      <p:ext uri="{BB962C8B-B14F-4D97-AF65-F5344CB8AC3E}">
        <p14:creationId xmlns:p14="http://schemas.microsoft.com/office/powerpoint/2010/main" val="169192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jpeg"/><Relationship Id="rId7" Type="http://schemas.openxmlformats.org/officeDocument/2006/relationships/image" Target="../media/image2.sv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Colors" Target="../diagrams/colors1.xml"/><Relationship Id="rId5" Type="http://schemas.openxmlformats.org/officeDocument/2006/relationships/image" Target="../media/image6.sv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svg"/><Relationship Id="rId4" Type="http://schemas.openxmlformats.org/officeDocument/2006/relationships/image" Target="../media/image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323159" y="-994693"/>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399253" y="-994693"/>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617566" y="3947562"/>
            <a:ext cx="11488833" cy="1077218"/>
          </a:xfrm>
          <a:prstGeom prst="rect">
            <a:avLst/>
          </a:prstGeom>
        </p:spPr>
        <p:txBody>
          <a:bodyPr wrap="square" lIns="0" tIns="0" rIns="0" bIns="0" rtlCol="0" anchor="t">
            <a:spAutoFit/>
          </a:bodyPr>
          <a:lstStyle/>
          <a:p>
            <a:pPr algn="l"/>
            <a:r>
              <a:rPr lang="en-US" sz="7000" b="1" dirty="0">
                <a:solidFill>
                  <a:srgbClr val="CC3300"/>
                </a:solidFill>
                <a:latin typeface="+mj-lt"/>
                <a:ea typeface="Raleway Bold"/>
                <a:cs typeface="Raleway Bold"/>
                <a:sym typeface="Raleway Bold"/>
              </a:rPr>
              <a:t>LDR 5301 Assignment (Part 1)</a:t>
            </a:r>
          </a:p>
        </p:txBody>
      </p:sp>
      <p:sp>
        <p:nvSpPr>
          <p:cNvPr id="6" name="Freeform 6"/>
          <p:cNvSpPr/>
          <p:nvPr/>
        </p:nvSpPr>
        <p:spPr>
          <a:xfrm>
            <a:off x="14952386" y="7546958"/>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01</a:t>
            </a:r>
          </a:p>
        </p:txBody>
      </p:sp>
      <p:sp>
        <p:nvSpPr>
          <p:cNvPr id="9" name="TextBox 9"/>
          <p:cNvSpPr txBox="1"/>
          <p:nvPr/>
        </p:nvSpPr>
        <p:spPr>
          <a:xfrm>
            <a:off x="1676400" y="6286500"/>
            <a:ext cx="10058400" cy="615553"/>
          </a:xfrm>
          <a:prstGeom prst="rect">
            <a:avLst/>
          </a:prstGeom>
        </p:spPr>
        <p:txBody>
          <a:bodyPr wrap="square" lIns="0" tIns="0" rIns="0" bIns="0" rtlCol="0" anchor="t">
            <a:spAutoFit/>
          </a:bodyPr>
          <a:lstStyle/>
          <a:p>
            <a:pPr algn="l"/>
            <a:r>
              <a:rPr lang="en-US" sz="4000" b="1" dirty="0">
                <a:solidFill>
                  <a:srgbClr val="CC3300"/>
                </a:solidFill>
                <a:latin typeface="+mj-lt"/>
                <a:ea typeface="Raleway"/>
                <a:cs typeface="Raleway"/>
                <a:sym typeface="Raleway"/>
              </a:rPr>
              <a:t>Presented By: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1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sp>
      <p:sp>
        <p:nvSpPr>
          <p:cNvPr id="3" name="Freeform 3"/>
          <p:cNvSpPr/>
          <p:nvPr/>
        </p:nvSpPr>
        <p:spPr>
          <a:xfrm>
            <a:off x="-2896417" y="-301688"/>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505199" y="-1294983"/>
            <a:ext cx="3065986" cy="3050695"/>
          </a:xfrm>
          <a:custGeom>
            <a:avLst/>
            <a:gdLst/>
            <a:ahLst/>
            <a:cxnLst/>
            <a:rect l="l" t="t" r="r" b="b"/>
            <a:pathLst>
              <a:path w="3065986" h="3050695">
                <a:moveTo>
                  <a:pt x="0" y="0"/>
                </a:moveTo>
                <a:lnTo>
                  <a:pt x="3065986" y="0"/>
                </a:lnTo>
                <a:lnTo>
                  <a:pt x="3065986" y="3050695"/>
                </a:lnTo>
                <a:lnTo>
                  <a:pt x="0" y="3050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050707">
            <a:off x="-4761305" y="7908452"/>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5105400" y="876300"/>
            <a:ext cx="8001000" cy="944105"/>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6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20"/>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10</a:t>
            </a:r>
          </a:p>
        </p:txBody>
      </p:sp>
      <p:graphicFrame>
        <p:nvGraphicFramePr>
          <p:cNvPr id="21" name="Table 20">
            <a:extLst>
              <a:ext uri="{FF2B5EF4-FFF2-40B4-BE49-F238E27FC236}">
                <a16:creationId xmlns:a16="http://schemas.microsoft.com/office/drawing/2014/main" id="{00DB10EA-981A-CEBB-1512-6B69EF28592B}"/>
              </a:ext>
            </a:extLst>
          </p:cNvPr>
          <p:cNvGraphicFramePr>
            <a:graphicFrameLocks noGrp="1"/>
          </p:cNvGraphicFramePr>
          <p:nvPr>
            <p:extLst>
              <p:ext uri="{D42A27DB-BD31-4B8C-83A1-F6EECF244321}">
                <p14:modId xmlns:p14="http://schemas.microsoft.com/office/powerpoint/2010/main" val="291496941"/>
              </p:ext>
            </p:extLst>
          </p:nvPr>
        </p:nvGraphicFramePr>
        <p:xfrm>
          <a:off x="2438400" y="2552700"/>
          <a:ext cx="14706599" cy="6248402"/>
        </p:xfrm>
        <a:graphic>
          <a:graphicData uri="http://schemas.openxmlformats.org/drawingml/2006/table">
            <a:tbl>
              <a:tblPr firstRow="1" bandRow="1">
                <a:tableStyleId>{37CE84F3-28C3-443E-9E96-99CF82512B78}</a:tableStyleId>
              </a:tblPr>
              <a:tblGrid>
                <a:gridCol w="2912901">
                  <a:extLst>
                    <a:ext uri="{9D8B030D-6E8A-4147-A177-3AD203B41FA5}">
                      <a16:colId xmlns:a16="http://schemas.microsoft.com/office/drawing/2014/main" val="2069378054"/>
                    </a:ext>
                  </a:extLst>
                </a:gridCol>
                <a:gridCol w="4760107">
                  <a:extLst>
                    <a:ext uri="{9D8B030D-6E8A-4147-A177-3AD203B41FA5}">
                      <a16:colId xmlns:a16="http://schemas.microsoft.com/office/drawing/2014/main" val="2539783299"/>
                    </a:ext>
                  </a:extLst>
                </a:gridCol>
                <a:gridCol w="7033591">
                  <a:extLst>
                    <a:ext uri="{9D8B030D-6E8A-4147-A177-3AD203B41FA5}">
                      <a16:colId xmlns:a16="http://schemas.microsoft.com/office/drawing/2014/main" val="2406971606"/>
                    </a:ext>
                  </a:extLst>
                </a:gridCol>
              </a:tblGrid>
              <a:tr h="1474342">
                <a:tc>
                  <a:txBody>
                    <a:bodyPr/>
                    <a:lstStyle/>
                    <a:p>
                      <a:pPr algn="ctr"/>
                      <a:r>
                        <a:rPr lang="en-US" sz="3000" b="1" kern="100" dirty="0">
                          <a:effectLst/>
                        </a:rPr>
                        <a:t>Step 1</a:t>
                      </a:r>
                      <a:endParaRPr lang="en-US" sz="3000" dirty="0"/>
                    </a:p>
                  </a:txBody>
                  <a:tcPr>
                    <a:solidFill>
                      <a:srgbClr val="7D3823"/>
                    </a:solidFill>
                  </a:tcPr>
                </a:tc>
                <a:tc>
                  <a:txBody>
                    <a:bodyPr/>
                    <a:lstStyle/>
                    <a:p>
                      <a:pPr algn="ctr"/>
                      <a:r>
                        <a:rPr lang="en-US" sz="3000" b="1" kern="100" dirty="0">
                          <a:effectLst/>
                        </a:rPr>
                        <a:t>Problem</a:t>
                      </a:r>
                      <a:endParaRPr lang="en-US" sz="3000" dirty="0"/>
                    </a:p>
                  </a:txBody>
                  <a:tcPr>
                    <a:solidFill>
                      <a:srgbClr val="7D3823"/>
                    </a:solidFill>
                  </a:tcPr>
                </a:tc>
                <a:tc>
                  <a:txBody>
                    <a:bodyPr/>
                    <a:lstStyle/>
                    <a:p>
                      <a:pPr algn="ctr"/>
                      <a:r>
                        <a:rPr lang="en-US" sz="3000" kern="100" dirty="0">
                          <a:effectLst/>
                        </a:rPr>
                        <a:t>Peak overflow on Fri/Sat causing revenue leakage and attrition</a:t>
                      </a:r>
                      <a:endParaRPr lang="en-US" sz="3000" dirty="0"/>
                    </a:p>
                  </a:txBody>
                  <a:tcPr>
                    <a:solidFill>
                      <a:srgbClr val="7D3823"/>
                    </a:solidFill>
                  </a:tcPr>
                </a:tc>
                <a:extLst>
                  <a:ext uri="{0D108BD9-81ED-4DB2-BD59-A6C34878D82A}">
                    <a16:rowId xmlns:a16="http://schemas.microsoft.com/office/drawing/2014/main" val="809768071"/>
                  </a:ext>
                </a:extLst>
              </a:tr>
              <a:tr h="1825376">
                <a:tc>
                  <a:txBody>
                    <a:bodyPr/>
                    <a:lstStyle/>
                    <a:p>
                      <a:pPr algn="ctr"/>
                      <a:r>
                        <a:rPr lang="en-US" sz="3000" b="1" kern="100" dirty="0">
                          <a:effectLst/>
                        </a:rPr>
                        <a:t>Step 2</a:t>
                      </a:r>
                      <a:endParaRPr lang="en-US" sz="3000" dirty="0"/>
                    </a:p>
                  </a:txBody>
                  <a:tcPr/>
                </a:tc>
                <a:tc>
                  <a:txBody>
                    <a:bodyPr/>
                    <a:lstStyle/>
                    <a:p>
                      <a:pPr algn="ctr"/>
                      <a:r>
                        <a:rPr lang="en-US" sz="3000" b="1" kern="100" dirty="0">
                          <a:effectLst/>
                        </a:rPr>
                        <a:t>Alternatives</a:t>
                      </a:r>
                      <a:endParaRPr lang="en-US" sz="3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kern="100" dirty="0">
                          <a:effectLst/>
                        </a:rPr>
                        <a:t>Lane expansion (A), mobile incentives (B), dynamic scheduling (C)</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29491250"/>
                  </a:ext>
                </a:extLst>
              </a:tr>
              <a:tr h="1474342">
                <a:tc>
                  <a:txBody>
                    <a:bodyPr/>
                    <a:lstStyle/>
                    <a:p>
                      <a:pPr algn="ctr"/>
                      <a:r>
                        <a:rPr lang="en-US" sz="3000" b="1" kern="100" dirty="0">
                          <a:effectLst/>
                        </a:rPr>
                        <a:t>Step 3</a:t>
                      </a:r>
                      <a:endParaRPr lang="en-US" sz="3000" dirty="0"/>
                    </a:p>
                  </a:txBody>
                  <a:tcPr/>
                </a:tc>
                <a:tc>
                  <a:txBody>
                    <a:bodyPr/>
                    <a:lstStyle/>
                    <a:p>
                      <a:pPr algn="ctr"/>
                      <a:r>
                        <a:rPr lang="en-US" sz="3000" b="1" kern="100" dirty="0">
                          <a:effectLst/>
                        </a:rPr>
                        <a:t>Evaluate</a:t>
                      </a:r>
                      <a:endParaRPr lang="en-US" sz="3000" dirty="0"/>
                    </a:p>
                  </a:txBody>
                  <a:tcPr/>
                </a:tc>
                <a:tc>
                  <a:txBody>
                    <a:bodyPr/>
                    <a:lstStyle/>
                    <a:p>
                      <a:pPr algn="ctr"/>
                      <a:r>
                        <a:rPr lang="en-US" sz="3000" kern="100" dirty="0">
                          <a:effectLst/>
                        </a:rPr>
                        <a:t>Lane expansion drops ρ from 0.90 → 0.72; mobile reduces λ by 15%</a:t>
                      </a:r>
                      <a:endParaRPr lang="en-US" sz="3000" dirty="0"/>
                    </a:p>
                  </a:txBody>
                  <a:tcPr/>
                </a:tc>
                <a:extLst>
                  <a:ext uri="{0D108BD9-81ED-4DB2-BD59-A6C34878D82A}">
                    <a16:rowId xmlns:a16="http://schemas.microsoft.com/office/drawing/2014/main" val="3508159889"/>
                  </a:ext>
                </a:extLst>
              </a:tr>
              <a:tr h="1474342">
                <a:tc>
                  <a:txBody>
                    <a:bodyPr/>
                    <a:lstStyle/>
                    <a:p>
                      <a:pPr algn="ctr"/>
                      <a:r>
                        <a:rPr lang="en-US" sz="3000" b="1" kern="100" dirty="0">
                          <a:effectLst/>
                        </a:rPr>
                        <a:t>Step 4</a:t>
                      </a:r>
                      <a:endParaRPr lang="en-US" sz="3000" dirty="0"/>
                    </a:p>
                  </a:txBody>
                  <a:tcPr/>
                </a:tc>
                <a:tc>
                  <a:txBody>
                    <a:bodyPr/>
                    <a:lstStyle/>
                    <a:p>
                      <a:pPr algn="ctr"/>
                      <a:r>
                        <a:rPr lang="en-US" sz="3000" b="1" dirty="0">
                          <a:effectLst/>
                        </a:rPr>
                        <a:t>Select</a:t>
                      </a:r>
                      <a:endParaRPr lang="en-US" sz="3000" dirty="0"/>
                    </a:p>
                  </a:txBody>
                  <a:tcPr/>
                </a:tc>
                <a:tc>
                  <a:txBody>
                    <a:bodyPr/>
                    <a:lstStyle/>
                    <a:p>
                      <a:pPr algn="ctr"/>
                      <a:r>
                        <a:rPr lang="en-US" sz="3000" dirty="0">
                          <a:effectLst/>
                        </a:rPr>
                        <a:t>Combine A + B; projected EMV = $15,400; track weekly queue KPIs</a:t>
                      </a:r>
                      <a:endParaRPr lang="en-US" sz="3000" dirty="0"/>
                    </a:p>
                  </a:txBody>
                  <a:tcPr/>
                </a:tc>
                <a:extLst>
                  <a:ext uri="{0D108BD9-81ED-4DB2-BD59-A6C34878D82A}">
                    <a16:rowId xmlns:a16="http://schemas.microsoft.com/office/drawing/2014/main" val="107913544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sp>
      <p:sp>
        <p:nvSpPr>
          <p:cNvPr id="3" name="Freeform 3"/>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447800" y="4381500"/>
            <a:ext cx="6758709" cy="978088"/>
          </a:xfrm>
          <a:prstGeom prst="rect">
            <a:avLst/>
          </a:prstGeom>
        </p:spPr>
        <p:txBody>
          <a:bodyPr lIns="0" tIns="0" rIns="0" bIns="0" rtlCol="0" anchor="t">
            <a:spAutoFit/>
          </a:bodyPr>
          <a:lstStyle/>
          <a:p>
            <a:pPr algn="l">
              <a:lnSpc>
                <a:spcPts val="8095"/>
              </a:lnSpc>
            </a:pP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sz="6000" b="1" dirty="0">
              <a:solidFill>
                <a:schemeClr val="bg1"/>
              </a:solidFill>
              <a:latin typeface="Raleway Bold"/>
              <a:ea typeface="Raleway Bold"/>
              <a:cs typeface="Raleway Bold"/>
              <a:sym typeface="Raleway Bold"/>
            </a:endParaRPr>
          </a:p>
        </p:txBody>
      </p:sp>
      <p:sp>
        <p:nvSpPr>
          <p:cNvPr id="7" name="Freeform 7"/>
          <p:cNvSpPr/>
          <p:nvPr/>
        </p:nvSpPr>
        <p:spPr>
          <a:xfrm>
            <a:off x="14932445" y="-899094"/>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11</a:t>
            </a:r>
          </a:p>
        </p:txBody>
      </p:sp>
      <p:graphicFrame>
        <p:nvGraphicFramePr>
          <p:cNvPr id="10" name="Table 9">
            <a:extLst>
              <a:ext uri="{FF2B5EF4-FFF2-40B4-BE49-F238E27FC236}">
                <a16:creationId xmlns:a16="http://schemas.microsoft.com/office/drawing/2014/main" id="{DE3678EF-F6FE-766B-CE3E-5FBFD71091D3}"/>
              </a:ext>
            </a:extLst>
          </p:cNvPr>
          <p:cNvGraphicFramePr>
            <a:graphicFrameLocks noGrp="1"/>
          </p:cNvGraphicFramePr>
          <p:nvPr>
            <p:extLst>
              <p:ext uri="{D42A27DB-BD31-4B8C-83A1-F6EECF244321}">
                <p14:modId xmlns:p14="http://schemas.microsoft.com/office/powerpoint/2010/main" val="914053568"/>
              </p:ext>
            </p:extLst>
          </p:nvPr>
        </p:nvGraphicFramePr>
        <p:xfrm>
          <a:off x="8763000" y="1943100"/>
          <a:ext cx="9067800" cy="6400800"/>
        </p:xfrm>
        <a:graphic>
          <a:graphicData uri="http://schemas.openxmlformats.org/drawingml/2006/table">
            <a:tbl>
              <a:tblPr firstRow="1" firstCol="1" bandRow="1">
                <a:tableStyleId>{21E4AEA4-8DFA-4A89-87EB-49C32662AFE0}</a:tableStyleId>
              </a:tblPr>
              <a:tblGrid>
                <a:gridCol w="3810000">
                  <a:extLst>
                    <a:ext uri="{9D8B030D-6E8A-4147-A177-3AD203B41FA5}">
                      <a16:colId xmlns:a16="http://schemas.microsoft.com/office/drawing/2014/main" val="3805635775"/>
                    </a:ext>
                  </a:extLst>
                </a:gridCol>
                <a:gridCol w="1828800">
                  <a:extLst>
                    <a:ext uri="{9D8B030D-6E8A-4147-A177-3AD203B41FA5}">
                      <a16:colId xmlns:a16="http://schemas.microsoft.com/office/drawing/2014/main" val="3885142611"/>
                    </a:ext>
                  </a:extLst>
                </a:gridCol>
                <a:gridCol w="3429000">
                  <a:extLst>
                    <a:ext uri="{9D8B030D-6E8A-4147-A177-3AD203B41FA5}">
                      <a16:colId xmlns:a16="http://schemas.microsoft.com/office/drawing/2014/main" val="2769820817"/>
                    </a:ext>
                  </a:extLst>
                </a:gridCol>
              </a:tblGrid>
              <a:tr h="753224">
                <a:tc>
                  <a:txBody>
                    <a:bodyPr/>
                    <a:lstStyle/>
                    <a:p>
                      <a:pPr marL="0" marR="0" algn="ctr">
                        <a:lnSpc>
                          <a:spcPct val="107000"/>
                        </a:lnSpc>
                        <a:spcBef>
                          <a:spcPts val="0"/>
                        </a:spcBef>
                        <a:spcAft>
                          <a:spcPts val="800"/>
                        </a:spcAft>
                      </a:pPr>
                      <a:r>
                        <a:rPr lang="en-US" sz="3000" kern="100">
                          <a:effectLst/>
                        </a:rPr>
                        <a:t>Variable Pair</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r Value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Strength</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96337526"/>
                  </a:ext>
                </a:extLst>
              </a:tr>
              <a:tr h="1026067">
                <a:tc>
                  <a:txBody>
                    <a:bodyPr/>
                    <a:lstStyle/>
                    <a:p>
                      <a:pPr marL="0" marR="0" algn="ctr">
                        <a:lnSpc>
                          <a:spcPct val="107000"/>
                        </a:lnSpc>
                        <a:spcBef>
                          <a:spcPts val="0"/>
                        </a:spcBef>
                        <a:spcAft>
                          <a:spcPts val="800"/>
                        </a:spcAft>
                      </a:pPr>
                      <a:r>
                        <a:rPr lang="en-US" sz="3000" kern="100">
                          <a:effectLst/>
                        </a:rPr>
                        <a:t>Day of Week vs. Avg. Wait Time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+0.81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Strong positive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2756177"/>
                  </a:ext>
                </a:extLst>
              </a:tr>
              <a:tr h="1540503">
                <a:tc>
                  <a:txBody>
                    <a:bodyPr/>
                    <a:lstStyle/>
                    <a:p>
                      <a:pPr marL="0" marR="0" algn="ctr">
                        <a:lnSpc>
                          <a:spcPct val="107000"/>
                        </a:lnSpc>
                        <a:spcBef>
                          <a:spcPts val="0"/>
                        </a:spcBef>
                        <a:spcAft>
                          <a:spcPts val="800"/>
                        </a:spcAft>
                      </a:pPr>
                      <a:r>
                        <a:rPr lang="en-US" sz="3000" kern="100">
                          <a:effectLst/>
                        </a:rPr>
                        <a:t>Temperature vs. Drive-Thru Volume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−0.63</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Moderate negative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13804653"/>
                  </a:ext>
                </a:extLst>
              </a:tr>
              <a:tr h="1540503">
                <a:tc>
                  <a:txBody>
                    <a:bodyPr/>
                    <a:lstStyle/>
                    <a:p>
                      <a:pPr marL="0" marR="0" algn="ctr">
                        <a:lnSpc>
                          <a:spcPct val="107000"/>
                        </a:lnSpc>
                        <a:spcBef>
                          <a:spcPts val="0"/>
                        </a:spcBef>
                        <a:spcAft>
                          <a:spcPts val="800"/>
                        </a:spcAft>
                      </a:pPr>
                      <a:r>
                        <a:rPr lang="en-US" sz="3000" kern="100">
                          <a:effectLst/>
                        </a:rPr>
                        <a:t>Mobile Orders (%) vs. Wait Time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−0.74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Strong negative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2785966"/>
                  </a:ext>
                </a:extLst>
              </a:tr>
              <a:tr h="1540503">
                <a:tc>
                  <a:txBody>
                    <a:bodyPr/>
                    <a:lstStyle/>
                    <a:p>
                      <a:pPr marL="0" marR="0" algn="ctr">
                        <a:lnSpc>
                          <a:spcPct val="107000"/>
                        </a:lnSpc>
                        <a:spcBef>
                          <a:spcPts val="0"/>
                        </a:spcBef>
                        <a:spcAft>
                          <a:spcPts val="800"/>
                        </a:spcAft>
                      </a:pPr>
                      <a:r>
                        <a:rPr lang="en-US" sz="3000" kern="100">
                          <a:effectLst/>
                        </a:rPr>
                        <a:t>Staffing Level vs. Service Rate (μ)</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+0.88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Strong positive</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8282381"/>
                  </a:ext>
                </a:extLst>
              </a:tr>
            </a:tbl>
          </a:graphicData>
        </a:graphic>
      </p:graphicFrame>
      <p:sp>
        <p:nvSpPr>
          <p:cNvPr id="11" name="TextBox 10">
            <a:extLst>
              <a:ext uri="{FF2B5EF4-FFF2-40B4-BE49-F238E27FC236}">
                <a16:creationId xmlns:a16="http://schemas.microsoft.com/office/drawing/2014/main" id="{DD63CFD3-5AEF-940C-954C-6E46D87AD954}"/>
              </a:ext>
            </a:extLst>
          </p:cNvPr>
          <p:cNvSpPr txBox="1"/>
          <p:nvPr/>
        </p:nvSpPr>
        <p:spPr>
          <a:xfrm>
            <a:off x="8229600" y="8648700"/>
            <a:ext cx="9829800" cy="1359346"/>
          </a:xfrm>
          <a:prstGeom prst="rect">
            <a:avLst/>
          </a:prstGeom>
          <a:noFill/>
        </p:spPr>
        <p:txBody>
          <a:bodyPr wrap="square" rtlCol="0">
            <a:sp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Staffing and service rate (r = 0.88) confirm labor is the top operational lever</a:t>
            </a:r>
          </a:p>
          <a:p>
            <a:pPr marL="342900" marR="0" lvl="0" indent="-342900">
              <a:spcBef>
                <a:spcPts val="0"/>
              </a:spcBef>
              <a:spcAft>
                <a:spcPts val="800"/>
              </a:spcAft>
              <a:buSzPts val="1000"/>
              <a:buFont typeface="Symbol" panose="05050102010706020507" pitchFamily="18" charset="2"/>
              <a:buChar char=""/>
              <a:tabLst>
                <a:tab pos="457200" algn="l"/>
              </a:tabLst>
            </a:pPr>
            <a: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Mobile adoption inversely reduces wait time — supports platform investment</a:t>
            </a:r>
          </a:p>
          <a:p>
            <a:endParaRPr lang="en-US" sz="23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38502" y="2488844"/>
            <a:ext cx="6177434" cy="6177434"/>
            <a:chOff x="0" y="0"/>
            <a:chExt cx="14840029" cy="14840029"/>
          </a:xfrm>
        </p:grpSpPr>
        <p:sp>
          <p:nvSpPr>
            <p:cNvPr id="3" name="Freeform 3"/>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EA614B"/>
            </a:solidFill>
          </p:spPr>
        </p:sp>
        <p:sp>
          <p:nvSpPr>
            <p:cNvPr id="4" name="Freeform 4"/>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5" name="Freeform 5"/>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3"/>
              <a:stretch>
                <a:fillRect l="223" t="-7142" r="223" b="-7142"/>
              </a:stretch>
            </a:blipFill>
          </p:spPr>
        </p:sp>
      </p:grpSp>
      <p:sp>
        <p:nvSpPr>
          <p:cNvPr id="6" name="TextBox 6"/>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12</a:t>
            </a:r>
          </a:p>
        </p:txBody>
      </p:sp>
      <p:sp>
        <p:nvSpPr>
          <p:cNvPr id="7" name="TextBox 7"/>
          <p:cNvSpPr txBox="1"/>
          <p:nvPr/>
        </p:nvSpPr>
        <p:spPr>
          <a:xfrm>
            <a:off x="1995418" y="2822219"/>
            <a:ext cx="8528515" cy="1101455"/>
          </a:xfrm>
          <a:prstGeom prst="rect">
            <a:avLst/>
          </a:prstGeom>
        </p:spPr>
        <p:txBody>
          <a:bodyPr lIns="0" tIns="0" rIns="0" bIns="0" rtlCol="0" anchor="t">
            <a:spAutoFit/>
          </a:bodyPr>
          <a:lstStyle/>
          <a:p>
            <a:pPr marL="0" marR="0">
              <a:lnSpc>
                <a:spcPct val="107000"/>
              </a:lnSpc>
              <a:spcBef>
                <a:spcPts val="0"/>
              </a:spcBef>
              <a:spcAft>
                <a:spcPts val="800"/>
              </a:spcAft>
            </a:pPr>
            <a:r>
              <a:rPr lang="en-US" sz="7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Final Recommendation</a:t>
            </a:r>
            <a:endParaRPr lang="en-US" sz="7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8"/>
          <p:cNvSpPr txBox="1"/>
          <p:nvPr/>
        </p:nvSpPr>
        <p:spPr>
          <a:xfrm>
            <a:off x="990600" y="4610100"/>
            <a:ext cx="9925817" cy="4237699"/>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Deploy dedicated mobile/pre-order express lane — reduces peak wait from 8.1 → 4.6 min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Implement demand-based staffing: +2 FTE Fri/Sat during both peak windows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Launch mobile loyalty incentive to shift 15–20% of arrivals to pre-order queue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Projected outcome: EMV rises to ~$15,400/week; customer satisfaction up 12–18%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6" name="TextBox 6"/>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13</a:t>
            </a:r>
          </a:p>
        </p:txBody>
      </p:sp>
      <p:sp>
        <p:nvSpPr>
          <p:cNvPr id="8" name="TextBox 8"/>
          <p:cNvSpPr txBox="1"/>
          <p:nvPr/>
        </p:nvSpPr>
        <p:spPr>
          <a:xfrm>
            <a:off x="2819400" y="647700"/>
            <a:ext cx="13012916" cy="923330"/>
          </a:xfrm>
          <a:prstGeom prst="rect">
            <a:avLst/>
          </a:prstGeom>
        </p:spPr>
        <p:txBody>
          <a:bodyPr lIns="0" tIns="0" rIns="0" bIns="0" rtlCol="0" anchor="t">
            <a:spAutoFit/>
          </a:bodyPr>
          <a:lstStyle/>
          <a:p>
            <a:pPr algn="ctr"/>
            <a:r>
              <a:rPr lang="en-US" sz="6000" b="1" dirty="0">
                <a:solidFill>
                  <a:srgbClr val="CC3300"/>
                </a:solidFill>
                <a:latin typeface="+mj-lt"/>
                <a:ea typeface="Raleway Bold"/>
                <a:cs typeface="Raleway Bold"/>
                <a:sym typeface="Raleway Bold"/>
              </a:rPr>
              <a:t>References</a:t>
            </a:r>
          </a:p>
        </p:txBody>
      </p:sp>
      <p:sp>
        <p:nvSpPr>
          <p:cNvPr id="9" name="Freeform 9"/>
          <p:cNvSpPr/>
          <p:nvPr/>
        </p:nvSpPr>
        <p:spPr>
          <a:xfrm>
            <a:off x="-1905000" y="6743700"/>
            <a:ext cx="4653710" cy="4114800"/>
          </a:xfrm>
          <a:custGeom>
            <a:avLst/>
            <a:gdLst/>
            <a:ahLst/>
            <a:cxnLst/>
            <a:rect l="l" t="t" r="r" b="b"/>
            <a:pathLst>
              <a:path w="4653710" h="4114800">
                <a:moveTo>
                  <a:pt x="0" y="0"/>
                </a:moveTo>
                <a:lnTo>
                  <a:pt x="4653709" y="0"/>
                </a:lnTo>
                <a:lnTo>
                  <a:pt x="46537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6611600" y="742950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1">
            <a:extLst>
              <a:ext uri="{FF2B5EF4-FFF2-40B4-BE49-F238E27FC236}">
                <a16:creationId xmlns:a16="http://schemas.microsoft.com/office/drawing/2014/main" id="{3ACC62F4-A865-F5BC-CC39-D14A9DA66BA3}"/>
              </a:ext>
            </a:extLst>
          </p:cNvPr>
          <p:cNvSpPr txBox="1"/>
          <p:nvPr/>
        </p:nvSpPr>
        <p:spPr>
          <a:xfrm>
            <a:off x="2438400" y="1943100"/>
            <a:ext cx="14249400" cy="7529112"/>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Ayodeji, Y., &amp; </a:t>
            </a:r>
            <a:r>
              <a:rPr lang="en-US" sz="27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Rjoub</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 (2021). Investigation into waiting time, self-service technology, and customer loyalty: The mediating role of waiting time in satisfaction.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Human Factors and Ergonomics in Manufacturing &amp; Service Industries</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31</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27–41. https://doi.org/10.1002/hfm.20867</a:t>
            </a:r>
          </a:p>
          <a:p>
            <a:pPr marL="285750" marR="0" indent="-285750">
              <a:lnSpc>
                <a:spcPct val="107000"/>
              </a:lnSpc>
              <a:spcBef>
                <a:spcPts val="0"/>
              </a:spcBef>
              <a:spcAft>
                <a:spcPts val="800"/>
              </a:spcAft>
              <a:buFont typeface="Arial" panose="020B0604020202020204" pitchFamily="34" charset="0"/>
              <a:buChar char="•"/>
            </a:pPr>
            <a:r>
              <a:rPr lang="en-US" sz="27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Cuento</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 C., Padua, A. D., Bernardo, C. J., &amp; De Leon, G. J. (2025). Enhancing the overall customer experience through simulation of hybrid ordering system in fast-food restaurants.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Applied Operations and Analytics</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1–23. https://doi.org/10.1080/29966892.2025.2553764</a:t>
            </a:r>
          </a:p>
          <a:p>
            <a:pPr marL="285750" marR="0" indent="-285750">
              <a:lnSpc>
                <a:spcPct val="107000"/>
              </a:lnSpc>
              <a:spcBef>
                <a:spcPts val="0"/>
              </a:spcBef>
              <a:spcAft>
                <a:spcPts val="800"/>
              </a:spcAft>
              <a:buFont typeface="Arial" panose="020B0604020202020204" pitchFamily="34" charset="0"/>
              <a:buChar char="•"/>
            </a:pP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Eshan, A., </a:t>
            </a:r>
            <a:r>
              <a:rPr lang="en-US" sz="27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Ossama</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&amp; Gurdeep. (2025). Enhancing Restaurant Service through QR-Based Ordering and Sentiment Analysis: The Dine Smart System.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Journal of Cognition and Artificial Intelligence</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1–5. https://doi.org/10.66512/jcai.1.1.2025.1</a:t>
            </a:r>
          </a:p>
          <a:p>
            <a:pPr marL="285750" marR="0" indent="-285750">
              <a:lnSpc>
                <a:spcPct val="107000"/>
              </a:lnSpc>
              <a:spcBef>
                <a:spcPts val="0"/>
              </a:spcBef>
              <a:spcAft>
                <a:spcPts val="800"/>
              </a:spcAft>
              <a:buFont typeface="Arial" panose="020B0604020202020204" pitchFamily="34" charset="0"/>
              <a:buChar char="•"/>
            </a:pP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Hou, J., Zhao, X., &amp; Gilbert, K. (2025). Managing waiting time bottlenecks in drive-through services using the theory of constraints. </a:t>
            </a:r>
            <a:r>
              <a:rPr lang="en-US" sz="27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Marketing Intelligence &amp; Planning</a:t>
            </a:r>
            <a:r>
              <a:rPr lang="en-US" sz="27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1–16. https://doi.org/10.1108/MIP-01-2025-0009</a:t>
            </a:r>
          </a:p>
          <a:p>
            <a:pPr marL="285750" indent="-285750">
              <a:buFont typeface="Arial" panose="020B0604020202020204" pitchFamily="34" charset="0"/>
              <a:buChar char="•"/>
            </a:pPr>
            <a:r>
              <a:rPr lang="en-US" sz="27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Mgiba</a:t>
            </a:r>
            <a:r>
              <a:rPr lang="en-US" sz="27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F. M., &amp; Pillay, G. (2023). The impact of security, audio-visual, time-saving orientation, relative advantage and trust in fast food websites on purchase intention. </a:t>
            </a:r>
            <a:r>
              <a:rPr lang="en-US" sz="27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Retail and Marketing Review</a:t>
            </a:r>
            <a:r>
              <a:rPr lang="en-US" sz="27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7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19</a:t>
            </a:r>
            <a:r>
              <a:rPr lang="en-US" sz="27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34–55. https://doi.org/10.10520/ejc-irmr1_v19_n1_a4</a:t>
            </a:r>
            <a:endParaRPr lang="en-US" sz="2700"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sp>
      <p:sp>
        <p:nvSpPr>
          <p:cNvPr id="4" name="Freeform 4"/>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050707">
            <a:off x="13301404" y="6967882"/>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02</a:t>
            </a:r>
          </a:p>
        </p:txBody>
      </p:sp>
      <p:graphicFrame>
        <p:nvGraphicFramePr>
          <p:cNvPr id="10" name="Diagram 9">
            <a:extLst>
              <a:ext uri="{FF2B5EF4-FFF2-40B4-BE49-F238E27FC236}">
                <a16:creationId xmlns:a16="http://schemas.microsoft.com/office/drawing/2014/main" id="{C6F13C09-5042-94D2-BCBE-92C3D8109F67}"/>
              </a:ext>
            </a:extLst>
          </p:cNvPr>
          <p:cNvGraphicFramePr/>
          <p:nvPr>
            <p:extLst>
              <p:ext uri="{D42A27DB-BD31-4B8C-83A1-F6EECF244321}">
                <p14:modId xmlns:p14="http://schemas.microsoft.com/office/powerpoint/2010/main" val="2183428677"/>
              </p:ext>
            </p:extLst>
          </p:nvPr>
        </p:nvGraphicFramePr>
        <p:xfrm>
          <a:off x="1447800" y="876300"/>
          <a:ext cx="15087600" cy="838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dirty="0"/>
          </a:p>
        </p:txBody>
      </p:sp>
      <p:sp>
        <p:nvSpPr>
          <p:cNvPr id="3" name="Freeform 3"/>
          <p:cNvSpPr/>
          <p:nvPr/>
        </p:nvSpPr>
        <p:spPr>
          <a:xfrm rot="-4050707">
            <a:off x="-773675" y="-3141738"/>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5025464" y="2687581"/>
            <a:ext cx="12351390" cy="5246370"/>
            <a:chOff x="0" y="0"/>
            <a:chExt cx="3253041" cy="1381760"/>
          </a:xfrm>
        </p:grpSpPr>
        <p:sp>
          <p:nvSpPr>
            <p:cNvPr id="5" name="Freeform 5"/>
            <p:cNvSpPr/>
            <p:nvPr/>
          </p:nvSpPr>
          <p:spPr>
            <a:xfrm>
              <a:off x="0" y="0"/>
              <a:ext cx="3253041" cy="1381760"/>
            </a:xfrm>
            <a:custGeom>
              <a:avLst/>
              <a:gdLst/>
              <a:ahLst/>
              <a:cxnLst/>
              <a:rect l="l" t="t" r="r" b="b"/>
              <a:pathLst>
                <a:path w="3253041" h="1381760">
                  <a:moveTo>
                    <a:pt x="0" y="0"/>
                  </a:moveTo>
                  <a:lnTo>
                    <a:pt x="3253041" y="0"/>
                  </a:lnTo>
                  <a:lnTo>
                    <a:pt x="3253041" y="1381760"/>
                  </a:lnTo>
                  <a:lnTo>
                    <a:pt x="0" y="1381760"/>
                  </a:lnTo>
                  <a:close/>
                </a:path>
              </a:pathLst>
            </a:custGeom>
            <a:ln w="19050" cap="sq">
              <a:solidFill>
                <a:srgbClr val="FFFFFF"/>
              </a:solidFill>
              <a:prstDash val="solid"/>
              <a:miter/>
            </a:ln>
          </p:spPr>
        </p:sp>
        <p:sp>
          <p:nvSpPr>
            <p:cNvPr id="6" name="TextBox 6"/>
            <p:cNvSpPr txBox="1"/>
            <p:nvPr/>
          </p:nvSpPr>
          <p:spPr>
            <a:xfrm>
              <a:off x="0" y="0"/>
              <a:ext cx="3253041" cy="1381760"/>
            </a:xfrm>
            <a:prstGeom prst="rect">
              <a:avLst/>
            </a:prstGeom>
          </p:spPr>
          <p:txBody>
            <a:bodyPr lIns="50800" tIns="50800" rIns="50800" bIns="50800" rtlCol="0" anchor="ctr"/>
            <a:lstStyle/>
            <a:p>
              <a:pPr algn="ctr">
                <a:lnSpc>
                  <a:spcPts val="1917"/>
                </a:lnSpc>
              </a:pPr>
              <a:endParaRPr/>
            </a:p>
          </p:txBody>
        </p:sp>
      </p:grpSp>
      <p:grpSp>
        <p:nvGrpSpPr>
          <p:cNvPr id="7" name="Group 7"/>
          <p:cNvGrpSpPr/>
          <p:nvPr/>
        </p:nvGrpSpPr>
        <p:grpSpPr>
          <a:xfrm>
            <a:off x="1995418" y="2687581"/>
            <a:ext cx="3030045" cy="5246370"/>
            <a:chOff x="0" y="0"/>
            <a:chExt cx="469433" cy="812800"/>
          </a:xfrm>
        </p:grpSpPr>
        <p:sp>
          <p:nvSpPr>
            <p:cNvPr id="8" name="Freeform 8"/>
            <p:cNvSpPr/>
            <p:nvPr/>
          </p:nvSpPr>
          <p:spPr>
            <a:xfrm>
              <a:off x="0" y="0"/>
              <a:ext cx="469433" cy="812800"/>
            </a:xfrm>
            <a:custGeom>
              <a:avLst/>
              <a:gdLst/>
              <a:ahLst/>
              <a:cxnLst/>
              <a:rect l="l" t="t" r="r" b="b"/>
              <a:pathLst>
                <a:path w="469433" h="812800">
                  <a:moveTo>
                    <a:pt x="0" y="0"/>
                  </a:moveTo>
                  <a:lnTo>
                    <a:pt x="469433" y="0"/>
                  </a:lnTo>
                  <a:lnTo>
                    <a:pt x="469433" y="812800"/>
                  </a:lnTo>
                  <a:lnTo>
                    <a:pt x="0" y="812800"/>
                  </a:lnTo>
                  <a:close/>
                </a:path>
              </a:pathLst>
            </a:custGeom>
            <a:blipFill>
              <a:blip r:embed="rId6"/>
              <a:stretch>
                <a:fillRect l="-36572" r="-36572"/>
              </a:stretch>
            </a:blipFill>
            <a:ln w="28575" cap="sq">
              <a:solidFill>
                <a:srgbClr val="F4F4F4"/>
              </a:solidFill>
              <a:prstDash val="solid"/>
              <a:miter/>
            </a:ln>
          </p:spPr>
        </p:sp>
      </p:grpSp>
      <p:grpSp>
        <p:nvGrpSpPr>
          <p:cNvPr id="9" name="Group 9"/>
          <p:cNvGrpSpPr/>
          <p:nvPr/>
        </p:nvGrpSpPr>
        <p:grpSpPr>
          <a:xfrm>
            <a:off x="12678977" y="2687581"/>
            <a:ext cx="4871623" cy="5246370"/>
            <a:chOff x="0" y="0"/>
            <a:chExt cx="754742" cy="812800"/>
          </a:xfrm>
        </p:grpSpPr>
        <p:sp>
          <p:nvSpPr>
            <p:cNvPr id="10" name="Freeform 10"/>
            <p:cNvSpPr/>
            <p:nvPr/>
          </p:nvSpPr>
          <p:spPr>
            <a:xfrm>
              <a:off x="0" y="0"/>
              <a:ext cx="754742" cy="812800"/>
            </a:xfrm>
            <a:custGeom>
              <a:avLst/>
              <a:gdLst/>
              <a:ahLst/>
              <a:cxnLst/>
              <a:rect l="l" t="t" r="r" b="b"/>
              <a:pathLst>
                <a:path w="754742" h="812800">
                  <a:moveTo>
                    <a:pt x="0" y="0"/>
                  </a:moveTo>
                  <a:lnTo>
                    <a:pt x="754742" y="0"/>
                  </a:lnTo>
                  <a:lnTo>
                    <a:pt x="754742" y="812800"/>
                  </a:lnTo>
                  <a:lnTo>
                    <a:pt x="0" y="812800"/>
                  </a:lnTo>
                  <a:close/>
                </a:path>
              </a:pathLst>
            </a:custGeom>
            <a:blipFill>
              <a:blip r:embed="rId7"/>
              <a:stretch>
                <a:fillRect l="-21794" r="-21794"/>
              </a:stretch>
            </a:blipFill>
            <a:ln w="28575" cap="sq">
              <a:solidFill>
                <a:srgbClr val="F4F4F4"/>
              </a:solidFill>
              <a:prstDash val="solid"/>
              <a:miter/>
            </a:ln>
          </p:spPr>
        </p:sp>
      </p:grpSp>
      <p:sp>
        <p:nvSpPr>
          <p:cNvPr id="11" name="TextBox 11"/>
          <p:cNvSpPr txBox="1"/>
          <p:nvPr/>
        </p:nvSpPr>
        <p:spPr>
          <a:xfrm>
            <a:off x="4343400" y="647700"/>
            <a:ext cx="10210800" cy="1828800"/>
          </a:xfrm>
          <a:prstGeom prst="rect">
            <a:avLst/>
          </a:prstGeom>
        </p:spPr>
        <p:txBody>
          <a:bodyPr wrap="square" lIns="0" tIns="0" rIns="0" bIns="0" rtlCol="0" anchor="t">
            <a:spAutoFit/>
          </a:bodyPr>
          <a:lstStyle/>
          <a:p>
            <a:pPr marL="0" marR="0" algn="ctr">
              <a:spcBef>
                <a:spcPts val="0"/>
              </a:spcBef>
              <a:spcAft>
                <a:spcPts val="800"/>
              </a:spcAft>
            </a:pPr>
            <a:r>
              <a:rPr lang="en-US" sz="6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Business Overview &amp; Analytical Tools Selected</a:t>
            </a:r>
            <a:endParaRPr lang="en-US"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12"/>
          <p:cNvSpPr/>
          <p:nvPr/>
        </p:nvSpPr>
        <p:spPr>
          <a:xfrm>
            <a:off x="15993984" y="2093168"/>
            <a:ext cx="2060418" cy="1821817"/>
          </a:xfrm>
          <a:custGeom>
            <a:avLst/>
            <a:gdLst/>
            <a:ahLst/>
            <a:cxnLst/>
            <a:rect l="l" t="t" r="r" b="b"/>
            <a:pathLst>
              <a:path w="2060418" h="1821817">
                <a:moveTo>
                  <a:pt x="0" y="0"/>
                </a:moveTo>
                <a:lnTo>
                  <a:pt x="2060418" y="0"/>
                </a:lnTo>
                <a:lnTo>
                  <a:pt x="2060418" y="1821817"/>
                </a:lnTo>
                <a:lnTo>
                  <a:pt x="0" y="18218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a:solidFill>
                  <a:srgbClr val="FFFFFF"/>
                </a:solidFill>
                <a:latin typeface="Raleway"/>
                <a:ea typeface="Raleway"/>
                <a:cs typeface="Raleway"/>
                <a:sym typeface="Raleway"/>
              </a:rPr>
              <a:t>page 03</a:t>
            </a:r>
          </a:p>
        </p:txBody>
      </p:sp>
      <p:sp>
        <p:nvSpPr>
          <p:cNvPr id="15" name="TextBox 15"/>
          <p:cNvSpPr txBox="1"/>
          <p:nvPr/>
        </p:nvSpPr>
        <p:spPr>
          <a:xfrm>
            <a:off x="5181600" y="3009900"/>
            <a:ext cx="7239000" cy="4508607"/>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Chick-fil-A: ~3,000 U.S. locations, $21.6B system sales (2023), closed Sundays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Operations focus: drive-thru throughput, staffing, and order fulfillment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Tool 1: Queuing Theory — measures wait times and lane capacity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Tool 2: Probability &amp; Distributions — models customer arrival patterns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Tool 3: Decision Tree — evaluates staffing and operational investment options</a:t>
            </a:r>
            <a:endParaRPr lang="en-US" sz="25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64000" y="876300"/>
            <a:ext cx="1048800" cy="208230"/>
          </a:xfrm>
          <a:prstGeom prst="rect">
            <a:avLst/>
          </a:prstGeom>
        </p:spPr>
        <p:txBody>
          <a:bodyPr lIns="0" tIns="0" rIns="0" bIns="0" rtlCol="0" anchor="t">
            <a:spAutoFit/>
          </a:bodyPr>
          <a:lstStyle/>
          <a:p>
            <a:pPr algn="l">
              <a:lnSpc>
                <a:spcPts val="1490"/>
              </a:lnSpc>
            </a:pPr>
            <a:r>
              <a:rPr lang="en-US" sz="1796" b="1" dirty="0">
                <a:solidFill>
                  <a:srgbClr val="D9291A"/>
                </a:solidFill>
                <a:latin typeface="Raleway Bold"/>
                <a:ea typeface="Raleway Bold"/>
                <a:cs typeface="Raleway Bold"/>
                <a:sym typeface="Raleway Bold"/>
              </a:rPr>
              <a:t>page 04</a:t>
            </a:r>
          </a:p>
        </p:txBody>
      </p:sp>
      <p:sp>
        <p:nvSpPr>
          <p:cNvPr id="4" name="TextBox 4"/>
          <p:cNvSpPr txBox="1"/>
          <p:nvPr/>
        </p:nvSpPr>
        <p:spPr>
          <a:xfrm>
            <a:off x="1066800" y="3238500"/>
            <a:ext cx="5677160" cy="2016834"/>
          </a:xfrm>
          <a:prstGeom prst="rect">
            <a:avLst/>
          </a:prstGeom>
        </p:spPr>
        <p:txBody>
          <a:bodyPr lIns="0" tIns="0" rIns="0" bIns="0" rtlCol="0" anchor="t">
            <a:spAutoFit/>
          </a:bodyPr>
          <a:lstStyle/>
          <a:p>
            <a:pPr algn="l">
              <a:lnSpc>
                <a:spcPts val="8095"/>
              </a:lnSpc>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endParaRPr lang="en-US" sz="6000" b="1" dirty="0">
              <a:solidFill>
                <a:srgbClr val="C00000"/>
              </a:solidFill>
              <a:latin typeface="Raleway Bold"/>
              <a:ea typeface="Raleway Bold"/>
              <a:cs typeface="Raleway Bold"/>
              <a:sym typeface="Raleway Bold"/>
            </a:endParaRPr>
          </a:p>
        </p:txBody>
      </p:sp>
      <p:sp>
        <p:nvSpPr>
          <p:cNvPr id="8" name="TextBox 8"/>
          <p:cNvSpPr txBox="1"/>
          <p:nvPr/>
        </p:nvSpPr>
        <p:spPr>
          <a:xfrm>
            <a:off x="7086600" y="7200900"/>
            <a:ext cx="10058400" cy="1565878"/>
          </a:xfrm>
          <a:prstGeom prst="rect">
            <a:avLst/>
          </a:prstGeom>
        </p:spPr>
        <p:txBody>
          <a:bodyPr wrap="square" lIns="0" tIns="0" rIns="0" bIns="0" rtlCol="0" anchor="t">
            <a:spAutoFit/>
          </a:bodyPr>
          <a:lstStyle/>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Queuing model calculates system utilization ratio (ρ)</a:t>
            </a:r>
          </a:p>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Poisson fits random arrivals; normal distribution fits prep times</a:t>
            </a:r>
          </a:p>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tree assigns probabilities to demand outcomes</a:t>
            </a:r>
            <a:endParaRPr lang="en-US" sz="2800" b="1" dirty="0">
              <a:solidFill>
                <a:srgbClr val="C00000"/>
              </a:solidFill>
              <a:latin typeface="Raleway Semi-Bold"/>
              <a:ea typeface="Raleway Semi-Bold"/>
              <a:cs typeface="Raleway Semi-Bold"/>
              <a:sym typeface="Raleway Semi-Bold"/>
            </a:endParaRPr>
          </a:p>
        </p:txBody>
      </p:sp>
      <p:graphicFrame>
        <p:nvGraphicFramePr>
          <p:cNvPr id="10" name="Table 9">
            <a:extLst>
              <a:ext uri="{FF2B5EF4-FFF2-40B4-BE49-F238E27FC236}">
                <a16:creationId xmlns:a16="http://schemas.microsoft.com/office/drawing/2014/main" id="{81840754-0FC3-05FE-BA89-7839AA58E0C4}"/>
              </a:ext>
            </a:extLst>
          </p:cNvPr>
          <p:cNvGraphicFramePr>
            <a:graphicFrameLocks noGrp="1"/>
          </p:cNvGraphicFramePr>
          <p:nvPr>
            <p:extLst>
              <p:ext uri="{D42A27DB-BD31-4B8C-83A1-F6EECF244321}">
                <p14:modId xmlns:p14="http://schemas.microsoft.com/office/powerpoint/2010/main" val="2091179695"/>
              </p:ext>
            </p:extLst>
          </p:nvPr>
        </p:nvGraphicFramePr>
        <p:xfrm>
          <a:off x="6934200" y="1409700"/>
          <a:ext cx="10591801" cy="5334000"/>
        </p:xfrm>
        <a:graphic>
          <a:graphicData uri="http://schemas.openxmlformats.org/drawingml/2006/table">
            <a:tbl>
              <a:tblPr firstRow="1" firstCol="1" bandRow="1">
                <a:tableStyleId>{284E427A-3D55-4303-BF80-6455036E1DE7}</a:tableStyleId>
              </a:tblPr>
              <a:tblGrid>
                <a:gridCol w="3309938">
                  <a:extLst>
                    <a:ext uri="{9D8B030D-6E8A-4147-A177-3AD203B41FA5}">
                      <a16:colId xmlns:a16="http://schemas.microsoft.com/office/drawing/2014/main" val="2733375861"/>
                    </a:ext>
                  </a:extLst>
                </a:gridCol>
                <a:gridCol w="3558183">
                  <a:extLst>
                    <a:ext uri="{9D8B030D-6E8A-4147-A177-3AD203B41FA5}">
                      <a16:colId xmlns:a16="http://schemas.microsoft.com/office/drawing/2014/main" val="1854252398"/>
                    </a:ext>
                  </a:extLst>
                </a:gridCol>
                <a:gridCol w="3723680">
                  <a:extLst>
                    <a:ext uri="{9D8B030D-6E8A-4147-A177-3AD203B41FA5}">
                      <a16:colId xmlns:a16="http://schemas.microsoft.com/office/drawing/2014/main" val="2863629714"/>
                    </a:ext>
                  </a:extLst>
                </a:gridCol>
              </a:tblGrid>
              <a:tr h="1333500">
                <a:tc>
                  <a:txBody>
                    <a:bodyPr/>
                    <a:lstStyle/>
                    <a:p>
                      <a:pPr marL="0" marR="0" algn="ctr">
                        <a:lnSpc>
                          <a:spcPct val="107000"/>
                        </a:lnSpc>
                        <a:spcBef>
                          <a:spcPts val="0"/>
                        </a:spcBef>
                        <a:spcAft>
                          <a:spcPts val="800"/>
                        </a:spcAft>
                      </a:pPr>
                      <a:r>
                        <a:rPr lang="en-US" sz="2800" kern="100" dirty="0">
                          <a:effectLst/>
                        </a:rPr>
                        <a:t>Tool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What It Measures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Key Metric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5760457"/>
                  </a:ext>
                </a:extLst>
              </a:tr>
              <a:tr h="1333500">
                <a:tc>
                  <a:txBody>
                    <a:bodyPr/>
                    <a:lstStyle/>
                    <a:p>
                      <a:pPr marL="0" marR="0" algn="ctr">
                        <a:lnSpc>
                          <a:spcPct val="107000"/>
                        </a:lnSpc>
                        <a:spcBef>
                          <a:spcPts val="0"/>
                        </a:spcBef>
                        <a:spcAft>
                          <a:spcPts val="800"/>
                        </a:spcAft>
                      </a:pPr>
                      <a:r>
                        <a:rPr lang="en-US" sz="2800" kern="100" dirty="0">
                          <a:effectLst/>
                        </a:rPr>
                        <a:t>Queuing Theory (M/M/c)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Wait time, lane utilization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effectLst/>
                        </a:rPr>
                        <a:t>ρ = λ/μ ≤ 0.85 target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0960677"/>
                  </a:ext>
                </a:extLst>
              </a:tr>
              <a:tr h="1333500">
                <a:tc>
                  <a:txBody>
                    <a:bodyPr/>
                    <a:lstStyle/>
                    <a:p>
                      <a:pPr marL="0" marR="0" algn="ctr">
                        <a:lnSpc>
                          <a:spcPct val="107000"/>
                        </a:lnSpc>
                        <a:spcBef>
                          <a:spcPts val="0"/>
                        </a:spcBef>
                        <a:spcAft>
                          <a:spcPts val="800"/>
                        </a:spcAft>
                      </a:pPr>
                      <a:r>
                        <a:rPr lang="en-US" sz="2800" kern="100" dirty="0">
                          <a:effectLst/>
                        </a:rPr>
                        <a:t>Poisson Distribution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Customer arrival rate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λ per 15-min interval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8447939"/>
                  </a:ext>
                </a:extLst>
              </a:tr>
              <a:tr h="1333500">
                <a:tc>
                  <a:txBody>
                    <a:bodyPr/>
                    <a:lstStyle/>
                    <a:p>
                      <a:pPr marL="0" marR="0" algn="ctr">
                        <a:lnSpc>
                          <a:spcPct val="107000"/>
                        </a:lnSpc>
                        <a:spcBef>
                          <a:spcPts val="0"/>
                        </a:spcBef>
                        <a:spcAft>
                          <a:spcPts val="800"/>
                        </a:spcAft>
                      </a:pPr>
                      <a:r>
                        <a:rPr lang="en-US" sz="2800" kern="100" dirty="0">
                          <a:effectLst/>
                        </a:rPr>
                        <a:t>Decision Tree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Revenue per staffing scenario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rPr>
                        <a:t>Expected Monetary Value (EMV)</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487011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05</a:t>
            </a:r>
          </a:p>
        </p:txBody>
      </p:sp>
      <p:sp>
        <p:nvSpPr>
          <p:cNvPr id="4" name="TextBox 4"/>
          <p:cNvSpPr txBox="1"/>
          <p:nvPr/>
        </p:nvSpPr>
        <p:spPr>
          <a:xfrm>
            <a:off x="2895600" y="1333500"/>
            <a:ext cx="12780967" cy="1022780"/>
          </a:xfrm>
          <a:prstGeom prst="rect">
            <a:avLst/>
          </a:prstGeom>
        </p:spPr>
        <p:txBody>
          <a:bodyPr lIns="0" tIns="0" rIns="0" bIns="0" rtlCol="0" anchor="t">
            <a:spAutoFit/>
          </a:bodyPr>
          <a:lstStyle/>
          <a:p>
            <a:pPr marL="0" marR="0" algn="ctr">
              <a:lnSpc>
                <a:spcPct val="107000"/>
              </a:lnSpc>
              <a:spcBef>
                <a:spcPts val="0"/>
              </a:spcBef>
              <a:spcAft>
                <a:spcPts val="800"/>
              </a:spcAft>
            </a:pPr>
            <a:r>
              <a:rPr lang="en-US" sz="65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Variables Affecting Data</a:t>
            </a:r>
            <a:endParaRPr lang="en-US" sz="65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CEDD53D9-88CB-DA71-7562-4932EDDDFA1A}"/>
              </a:ext>
            </a:extLst>
          </p:cNvPr>
          <p:cNvGraphicFramePr>
            <a:graphicFrameLocks noGrp="1"/>
          </p:cNvGraphicFramePr>
          <p:nvPr>
            <p:extLst>
              <p:ext uri="{D42A27DB-BD31-4B8C-83A1-F6EECF244321}">
                <p14:modId xmlns:p14="http://schemas.microsoft.com/office/powerpoint/2010/main" val="1273243365"/>
              </p:ext>
            </p:extLst>
          </p:nvPr>
        </p:nvGraphicFramePr>
        <p:xfrm>
          <a:off x="2286000" y="3467100"/>
          <a:ext cx="14249400" cy="4724400"/>
        </p:xfrm>
        <a:graphic>
          <a:graphicData uri="http://schemas.openxmlformats.org/drawingml/2006/table">
            <a:tbl>
              <a:tblPr firstRow="1" bandRow="1">
                <a:tableStyleId>{21E4AEA4-8DFA-4A89-87EB-49C32662AFE0}</a:tableStyleId>
              </a:tblPr>
              <a:tblGrid>
                <a:gridCol w="3562350">
                  <a:extLst>
                    <a:ext uri="{9D8B030D-6E8A-4147-A177-3AD203B41FA5}">
                      <a16:colId xmlns:a16="http://schemas.microsoft.com/office/drawing/2014/main" val="3930758624"/>
                    </a:ext>
                  </a:extLst>
                </a:gridCol>
                <a:gridCol w="3562350">
                  <a:extLst>
                    <a:ext uri="{9D8B030D-6E8A-4147-A177-3AD203B41FA5}">
                      <a16:colId xmlns:a16="http://schemas.microsoft.com/office/drawing/2014/main" val="2674225515"/>
                    </a:ext>
                  </a:extLst>
                </a:gridCol>
                <a:gridCol w="3562350">
                  <a:extLst>
                    <a:ext uri="{9D8B030D-6E8A-4147-A177-3AD203B41FA5}">
                      <a16:colId xmlns:a16="http://schemas.microsoft.com/office/drawing/2014/main" val="1371818120"/>
                    </a:ext>
                  </a:extLst>
                </a:gridCol>
                <a:gridCol w="3562350">
                  <a:extLst>
                    <a:ext uri="{9D8B030D-6E8A-4147-A177-3AD203B41FA5}">
                      <a16:colId xmlns:a16="http://schemas.microsoft.com/office/drawing/2014/main" val="3009204768"/>
                    </a:ext>
                  </a:extLst>
                </a:gridCol>
              </a:tblGrid>
              <a:tr h="1363167">
                <a:tc>
                  <a:txBody>
                    <a:bodyPr/>
                    <a:lstStyle/>
                    <a:p>
                      <a:pPr algn="ctr"/>
                      <a:r>
                        <a:rPr lang="en-US" sz="3000" b="1" kern="100" dirty="0">
                          <a:solidFill>
                            <a:schemeClr val="bg1"/>
                          </a:solidFill>
                          <a:effectLst/>
                        </a:rPr>
                        <a:t>Time of Day</a:t>
                      </a:r>
                      <a:endParaRPr lang="en-US" sz="3000" dirty="0">
                        <a:solidFill>
                          <a:schemeClr val="bg1"/>
                        </a:solidFill>
                      </a:endParaRPr>
                    </a:p>
                  </a:txBody>
                  <a:tcPr/>
                </a:tc>
                <a:tc>
                  <a:txBody>
                    <a:bodyPr/>
                    <a:lstStyle/>
                    <a:p>
                      <a:pPr algn="ctr"/>
                      <a:r>
                        <a:rPr lang="en-US" sz="3000" b="1" kern="100" dirty="0">
                          <a:solidFill>
                            <a:schemeClr val="bg1"/>
                          </a:solidFill>
                          <a:effectLst/>
                        </a:rPr>
                        <a:t>Day of Week</a:t>
                      </a:r>
                      <a:endParaRPr lang="en-US" sz="3000" dirty="0">
                        <a:solidFill>
                          <a:schemeClr val="bg1"/>
                        </a:solidFill>
                      </a:endParaRPr>
                    </a:p>
                  </a:txBody>
                  <a:tcPr/>
                </a:tc>
                <a:tc>
                  <a:txBody>
                    <a:bodyPr/>
                    <a:lstStyle/>
                    <a:p>
                      <a:pPr algn="ctr"/>
                      <a:r>
                        <a:rPr lang="en-US" sz="3000" b="1" kern="100" dirty="0">
                          <a:solidFill>
                            <a:schemeClr val="bg1"/>
                          </a:solidFill>
                          <a:effectLst/>
                        </a:rPr>
                        <a:t>Weather</a:t>
                      </a:r>
                      <a:endParaRPr lang="en-US" sz="3000" dirty="0">
                        <a:solidFill>
                          <a:schemeClr val="bg1"/>
                        </a:solidFill>
                      </a:endParaRPr>
                    </a:p>
                  </a:txBody>
                  <a:tcPr/>
                </a:tc>
                <a:tc>
                  <a:txBody>
                    <a:bodyPr/>
                    <a:lstStyle/>
                    <a:p>
                      <a:pPr algn="ctr"/>
                      <a:r>
                        <a:rPr lang="en-US" sz="3000" b="1" dirty="0">
                          <a:solidFill>
                            <a:schemeClr val="bg1"/>
                          </a:solidFill>
                          <a:effectLst/>
                        </a:rPr>
                        <a:t>Holidays</a:t>
                      </a:r>
                      <a:endParaRPr lang="en-US" sz="3000" dirty="0">
                        <a:solidFill>
                          <a:schemeClr val="bg1"/>
                        </a:solidFill>
                      </a:endParaRPr>
                    </a:p>
                  </a:txBody>
                  <a:tcPr/>
                </a:tc>
                <a:extLst>
                  <a:ext uri="{0D108BD9-81ED-4DB2-BD59-A6C34878D82A}">
                    <a16:rowId xmlns:a16="http://schemas.microsoft.com/office/drawing/2014/main" val="2158704415"/>
                  </a:ext>
                </a:extLst>
              </a:tr>
              <a:tr h="3361233">
                <a:tc>
                  <a:txBody>
                    <a:bodyPr/>
                    <a:lstStyle/>
                    <a:p>
                      <a:pPr algn="ctr"/>
                      <a:r>
                        <a:rPr lang="en-US" sz="3000" kern="100" dirty="0">
                          <a:solidFill>
                            <a:schemeClr val="tx1"/>
                          </a:solidFill>
                          <a:effectLst/>
                        </a:rPr>
                        <a:t>Peak demand 11:30 AM–1 PM and 5–7 PM; arrival rate rises 60–80%</a:t>
                      </a:r>
                      <a:endParaRPr lang="en-US" sz="30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kern="100" dirty="0">
                          <a:solidFill>
                            <a:schemeClr val="tx1"/>
                          </a:solidFill>
                          <a:effectLst/>
                        </a:rPr>
                        <a:t>Fridays/Saturdays 25–30% higher volume; Mondays lowest</a:t>
                      </a:r>
                      <a:endParaRPr lang="en-US" sz="3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3000" kern="100" dirty="0">
                          <a:solidFill>
                            <a:schemeClr val="tx1"/>
                          </a:solidFill>
                          <a:effectLst/>
                        </a:rPr>
                        <a:t>Rain shifts customers to drive-thru; extreme temps cut foot traffic ~12%</a:t>
                      </a:r>
                      <a:endParaRPr lang="en-US" sz="3000" dirty="0">
                        <a:solidFill>
                          <a:schemeClr val="tx1"/>
                        </a:solidFill>
                      </a:endParaRPr>
                    </a:p>
                  </a:txBody>
                  <a:tcPr/>
                </a:tc>
                <a:tc>
                  <a:txBody>
                    <a:bodyPr/>
                    <a:lstStyle/>
                    <a:p>
                      <a:pPr algn="ctr"/>
                      <a:r>
                        <a:rPr lang="en-US" sz="3000" dirty="0">
                          <a:solidFill>
                            <a:schemeClr val="tx1"/>
                          </a:solidFill>
                          <a:effectLst/>
                        </a:rPr>
                        <a:t>Pre-holiday Fridays spike demand 35–40% above baseline</a:t>
                      </a:r>
                      <a:endParaRPr lang="en-US" sz="3000" dirty="0">
                        <a:solidFill>
                          <a:schemeClr val="tx1"/>
                        </a:solidFill>
                      </a:endParaRPr>
                    </a:p>
                  </a:txBody>
                  <a:tcPr/>
                </a:tc>
                <a:extLst>
                  <a:ext uri="{0D108BD9-81ED-4DB2-BD59-A6C34878D82A}">
                    <a16:rowId xmlns:a16="http://schemas.microsoft.com/office/drawing/2014/main" val="4735095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sp>
      <p:sp>
        <p:nvSpPr>
          <p:cNvPr id="3" name="Freeform 3"/>
          <p:cNvSpPr/>
          <p:nvPr/>
        </p:nvSpPr>
        <p:spPr>
          <a:xfrm>
            <a:off x="-2896417" y="-301688"/>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505199" y="-1294983"/>
            <a:ext cx="3065986" cy="3050695"/>
          </a:xfrm>
          <a:custGeom>
            <a:avLst/>
            <a:gdLst/>
            <a:ahLst/>
            <a:cxnLst/>
            <a:rect l="l" t="t" r="r" b="b"/>
            <a:pathLst>
              <a:path w="3065986" h="3050695">
                <a:moveTo>
                  <a:pt x="0" y="0"/>
                </a:moveTo>
                <a:lnTo>
                  <a:pt x="3065986" y="0"/>
                </a:lnTo>
                <a:lnTo>
                  <a:pt x="3065986" y="3050695"/>
                </a:lnTo>
                <a:lnTo>
                  <a:pt x="0" y="3050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12505199" y="2813996"/>
            <a:ext cx="5246370" cy="5246370"/>
            <a:chOff x="0" y="0"/>
            <a:chExt cx="14840029" cy="14840029"/>
          </a:xfrm>
        </p:grpSpPr>
        <p:sp>
          <p:nvSpPr>
            <p:cNvPr id="6" name="Freeform 6"/>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EA614B"/>
            </a:solidFill>
          </p:spPr>
        </p:sp>
        <p:sp>
          <p:nvSpPr>
            <p:cNvPr id="7" name="Freeform 7"/>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8" name="Freeform 8"/>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8"/>
              <a:stretch>
                <a:fillRect l="-8002" r="-8002"/>
              </a:stretch>
            </a:blipFill>
          </p:spPr>
        </p:sp>
      </p:grpSp>
      <p:sp>
        <p:nvSpPr>
          <p:cNvPr id="9" name="Freeform 9"/>
          <p:cNvSpPr/>
          <p:nvPr/>
        </p:nvSpPr>
        <p:spPr>
          <a:xfrm rot="-4050707">
            <a:off x="13522629" y="5401761"/>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2209800" y="8191501"/>
            <a:ext cx="11049000" cy="1068626"/>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M/M/c model applied with c = 2 lanes at peak hours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Industry benchmark: ρ ≤ 0.85; lunch peak at 0.90 exceeds threshold</a:t>
            </a:r>
          </a:p>
        </p:txBody>
      </p:sp>
      <p:sp>
        <p:nvSpPr>
          <p:cNvPr id="11" name="TextBox 11"/>
          <p:cNvSpPr txBox="1"/>
          <p:nvPr/>
        </p:nvSpPr>
        <p:spPr>
          <a:xfrm>
            <a:off x="2667000" y="800100"/>
            <a:ext cx="9292879" cy="1038746"/>
          </a:xfrm>
          <a:prstGeom prst="rect">
            <a:avLst/>
          </a:prstGeom>
        </p:spPr>
        <p:txBody>
          <a:bodyPr wrap="square" lIns="0" tIns="0" rIns="0" bIns="0" rtlCol="0" anchor="t">
            <a:spAutoFit/>
          </a:bodyPr>
          <a:lstStyle/>
          <a:p>
            <a:pPr algn="l">
              <a:lnSpc>
                <a:spcPts val="8095"/>
              </a:lnSpc>
            </a:pPr>
            <a:r>
              <a:rPr lang="en-US" sz="7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Queuing Theory Data</a:t>
            </a:r>
            <a:endParaRPr lang="en-US" sz="7000" b="1" dirty="0">
              <a:solidFill>
                <a:schemeClr val="bg1"/>
              </a:solidFill>
              <a:latin typeface="Raleway Bold"/>
              <a:ea typeface="Raleway Bold"/>
              <a:cs typeface="Raleway Bold"/>
              <a:sym typeface="Raleway Bold"/>
            </a:endParaRPr>
          </a:p>
        </p:txBody>
      </p:sp>
      <p:sp>
        <p:nvSpPr>
          <p:cNvPr id="12" name="TextBox 12"/>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06</a:t>
            </a:r>
          </a:p>
        </p:txBody>
      </p:sp>
      <p:graphicFrame>
        <p:nvGraphicFramePr>
          <p:cNvPr id="13" name="Table 12">
            <a:extLst>
              <a:ext uri="{FF2B5EF4-FFF2-40B4-BE49-F238E27FC236}">
                <a16:creationId xmlns:a16="http://schemas.microsoft.com/office/drawing/2014/main" id="{01FF9C64-0757-A44E-A9C6-0368115BEE96}"/>
              </a:ext>
            </a:extLst>
          </p:cNvPr>
          <p:cNvGraphicFramePr>
            <a:graphicFrameLocks noGrp="1"/>
          </p:cNvGraphicFramePr>
          <p:nvPr>
            <p:extLst>
              <p:ext uri="{D42A27DB-BD31-4B8C-83A1-F6EECF244321}">
                <p14:modId xmlns:p14="http://schemas.microsoft.com/office/powerpoint/2010/main" val="4122471197"/>
              </p:ext>
            </p:extLst>
          </p:nvPr>
        </p:nvGraphicFramePr>
        <p:xfrm>
          <a:off x="2133600" y="2400300"/>
          <a:ext cx="9067800" cy="5016185"/>
        </p:xfrm>
        <a:graphic>
          <a:graphicData uri="http://schemas.openxmlformats.org/drawingml/2006/table">
            <a:tbl>
              <a:tblPr firstRow="1" firstCol="1" bandRow="1">
                <a:tableStyleId>{68D230F3-CF80-4859-8CE7-A43EE81993B5}</a:tableStyleId>
              </a:tblPr>
              <a:tblGrid>
                <a:gridCol w="1813560">
                  <a:extLst>
                    <a:ext uri="{9D8B030D-6E8A-4147-A177-3AD203B41FA5}">
                      <a16:colId xmlns:a16="http://schemas.microsoft.com/office/drawing/2014/main" val="3812537601"/>
                    </a:ext>
                  </a:extLst>
                </a:gridCol>
                <a:gridCol w="1813560">
                  <a:extLst>
                    <a:ext uri="{9D8B030D-6E8A-4147-A177-3AD203B41FA5}">
                      <a16:colId xmlns:a16="http://schemas.microsoft.com/office/drawing/2014/main" val="2293847734"/>
                    </a:ext>
                  </a:extLst>
                </a:gridCol>
                <a:gridCol w="1813560">
                  <a:extLst>
                    <a:ext uri="{9D8B030D-6E8A-4147-A177-3AD203B41FA5}">
                      <a16:colId xmlns:a16="http://schemas.microsoft.com/office/drawing/2014/main" val="3379970050"/>
                    </a:ext>
                  </a:extLst>
                </a:gridCol>
                <a:gridCol w="1813560">
                  <a:extLst>
                    <a:ext uri="{9D8B030D-6E8A-4147-A177-3AD203B41FA5}">
                      <a16:colId xmlns:a16="http://schemas.microsoft.com/office/drawing/2014/main" val="3731036647"/>
                    </a:ext>
                  </a:extLst>
                </a:gridCol>
                <a:gridCol w="1813560">
                  <a:extLst>
                    <a:ext uri="{9D8B030D-6E8A-4147-A177-3AD203B41FA5}">
                      <a16:colId xmlns:a16="http://schemas.microsoft.com/office/drawing/2014/main" val="3750236078"/>
                    </a:ext>
                  </a:extLst>
                </a:gridCol>
              </a:tblGrid>
              <a:tr h="594360">
                <a:tc>
                  <a:txBody>
                    <a:bodyPr/>
                    <a:lstStyle/>
                    <a:p>
                      <a:pPr marL="0" marR="0" algn="ctr">
                        <a:lnSpc>
                          <a:spcPct val="107000"/>
                        </a:lnSpc>
                        <a:spcBef>
                          <a:spcPts val="0"/>
                        </a:spcBef>
                        <a:spcAft>
                          <a:spcPts val="800"/>
                        </a:spcAft>
                      </a:pPr>
                      <a:r>
                        <a:rPr lang="en-US" sz="2800" kern="100">
                          <a:solidFill>
                            <a:schemeClr val="bg1"/>
                          </a:solidFill>
                          <a:effectLst/>
                        </a:rPr>
                        <a:t>Time Window</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λ (arrivals/hr)</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μ (service/</a:t>
                      </a:r>
                      <a:r>
                        <a:rPr lang="en-US" sz="2800" kern="100" dirty="0" err="1">
                          <a:solidFill>
                            <a:schemeClr val="bg1"/>
                          </a:solidFill>
                          <a:effectLst/>
                        </a:rPr>
                        <a:t>hr</a:t>
                      </a:r>
                      <a:r>
                        <a:rPr lang="en-US" sz="2800" kern="100" dirty="0">
                          <a:solidFill>
                            <a:schemeClr val="bg1"/>
                          </a:solidFill>
                          <a:effectLst/>
                        </a:rPr>
                        <a:t>)</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Utilization ρ</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Avg. Wait (min)</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53440018"/>
                  </a:ext>
                </a:extLst>
              </a:tr>
              <a:tr h="594360">
                <a:tc>
                  <a:txBody>
                    <a:bodyPr/>
                    <a:lstStyle/>
                    <a:p>
                      <a:pPr marL="0" marR="0" algn="ctr">
                        <a:lnSpc>
                          <a:spcPct val="107000"/>
                        </a:lnSpc>
                        <a:spcBef>
                          <a:spcPts val="0"/>
                        </a:spcBef>
                        <a:spcAft>
                          <a:spcPts val="800"/>
                        </a:spcAft>
                      </a:pPr>
                      <a:r>
                        <a:rPr lang="en-US" sz="2800" kern="100">
                          <a:solidFill>
                            <a:schemeClr val="bg1"/>
                          </a:solidFill>
                          <a:effectLst/>
                        </a:rPr>
                        <a:t>Off-Peak (9–11 AM)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40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60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0.67</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1.8</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89553480"/>
                  </a:ext>
                </a:extLst>
              </a:tr>
              <a:tr h="594360">
                <a:tc>
                  <a:txBody>
                    <a:bodyPr/>
                    <a:lstStyle/>
                    <a:p>
                      <a:pPr marL="0" marR="0" algn="ctr">
                        <a:lnSpc>
                          <a:spcPct val="107000"/>
                        </a:lnSpc>
                        <a:spcBef>
                          <a:spcPts val="0"/>
                        </a:spcBef>
                        <a:spcAft>
                          <a:spcPts val="800"/>
                        </a:spcAft>
                      </a:pPr>
                      <a:r>
                        <a:rPr lang="en-US" sz="2800" kern="100">
                          <a:solidFill>
                            <a:schemeClr val="bg1"/>
                          </a:solidFill>
                          <a:effectLst/>
                        </a:rPr>
                        <a:t>Lunch Peak (11:30–1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90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100</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0.90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8.1</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70526450"/>
                  </a:ext>
                </a:extLst>
              </a:tr>
              <a:tr h="594360">
                <a:tc>
                  <a:txBody>
                    <a:bodyPr/>
                    <a:lstStyle/>
                    <a:p>
                      <a:pPr marL="0" marR="0" algn="ctr">
                        <a:lnSpc>
                          <a:spcPct val="107000"/>
                        </a:lnSpc>
                        <a:spcBef>
                          <a:spcPts val="0"/>
                        </a:spcBef>
                        <a:spcAft>
                          <a:spcPts val="800"/>
                        </a:spcAft>
                      </a:pPr>
                      <a:r>
                        <a:rPr lang="en-US" sz="2800" kern="100">
                          <a:solidFill>
                            <a:schemeClr val="bg1"/>
                          </a:solidFill>
                          <a:effectLst/>
                        </a:rPr>
                        <a:t>Afternoon (2–4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30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60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0.50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31164069"/>
                  </a:ext>
                </a:extLst>
              </a:tr>
              <a:tr h="594360">
                <a:tc>
                  <a:txBody>
                    <a:bodyPr/>
                    <a:lstStyle/>
                    <a:p>
                      <a:pPr marL="0" marR="0" algn="ctr">
                        <a:lnSpc>
                          <a:spcPct val="107000"/>
                        </a:lnSpc>
                        <a:spcBef>
                          <a:spcPts val="0"/>
                        </a:spcBef>
                        <a:spcAft>
                          <a:spcPts val="800"/>
                        </a:spcAft>
                      </a:pPr>
                      <a:r>
                        <a:rPr lang="en-US" sz="2800" kern="100">
                          <a:solidFill>
                            <a:schemeClr val="bg1"/>
                          </a:solidFill>
                          <a:effectLst/>
                        </a:rPr>
                        <a:t>Dinner Peak (5–7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85</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100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0.85</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5.3</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6499748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sp>
      <p:sp>
        <p:nvSpPr>
          <p:cNvPr id="3" name="Freeform 3"/>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733800" y="8115300"/>
            <a:ext cx="11049000" cy="1562607"/>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Arrivals follow Poisson distribution; prep time follows normal (μ = 2.8 min, σ = 0.6)</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Friday/Saturday exceed 45% probability of a 5-min+ wait</a:t>
            </a:r>
          </a:p>
        </p:txBody>
      </p:sp>
      <p:sp>
        <p:nvSpPr>
          <p:cNvPr id="5" name="Freeform 5"/>
          <p:cNvSpPr/>
          <p:nvPr/>
        </p:nvSpPr>
        <p:spPr>
          <a:xfrm rot="-4050707">
            <a:off x="13301404" y="6967882"/>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200400" y="1409700"/>
            <a:ext cx="12039600" cy="1038746"/>
          </a:xfrm>
          <a:prstGeom prst="rect">
            <a:avLst/>
          </a:prstGeom>
        </p:spPr>
        <p:txBody>
          <a:bodyPr wrap="square" lIns="0" tIns="0" rIns="0" bIns="0" rtlCol="0" anchor="t">
            <a:spAutoFit/>
          </a:bodyPr>
          <a:lstStyle/>
          <a:p>
            <a:pPr algn="ctr">
              <a:lnSpc>
                <a:spcPts val="8095"/>
              </a:lnSpc>
            </a:pPr>
            <a:r>
              <a:rPr lang="en-US" sz="7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a:t>
            </a:r>
            <a:endParaRPr lang="en-US" sz="7000" b="1" dirty="0">
              <a:solidFill>
                <a:schemeClr val="bg1"/>
              </a:solidFill>
              <a:latin typeface="Raleway Bold"/>
              <a:ea typeface="Raleway Bold"/>
              <a:cs typeface="Raleway Bold"/>
              <a:sym typeface="Raleway Bold"/>
            </a:endParaRPr>
          </a:p>
        </p:txBody>
      </p:sp>
      <p:sp>
        <p:nvSpPr>
          <p:cNvPr id="7" name="Freeform 7"/>
          <p:cNvSpPr/>
          <p:nvPr/>
        </p:nvSpPr>
        <p:spPr>
          <a:xfrm>
            <a:off x="14932445" y="-899094"/>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07</a:t>
            </a:r>
          </a:p>
        </p:txBody>
      </p:sp>
      <p:graphicFrame>
        <p:nvGraphicFramePr>
          <p:cNvPr id="9" name="Table 8">
            <a:extLst>
              <a:ext uri="{FF2B5EF4-FFF2-40B4-BE49-F238E27FC236}">
                <a16:creationId xmlns:a16="http://schemas.microsoft.com/office/drawing/2014/main" id="{4377C911-A465-B5B7-1147-F9A8F2538C62}"/>
              </a:ext>
            </a:extLst>
          </p:cNvPr>
          <p:cNvGraphicFramePr>
            <a:graphicFrameLocks noGrp="1"/>
          </p:cNvGraphicFramePr>
          <p:nvPr>
            <p:extLst>
              <p:ext uri="{D42A27DB-BD31-4B8C-83A1-F6EECF244321}">
                <p14:modId xmlns:p14="http://schemas.microsoft.com/office/powerpoint/2010/main" val="3353356154"/>
              </p:ext>
            </p:extLst>
          </p:nvPr>
        </p:nvGraphicFramePr>
        <p:xfrm>
          <a:off x="1905000" y="3086100"/>
          <a:ext cx="15392400" cy="4495801"/>
        </p:xfrm>
        <a:graphic>
          <a:graphicData uri="http://schemas.openxmlformats.org/drawingml/2006/table">
            <a:tbl>
              <a:tblPr firstRow="1" firstCol="1" bandRow="1">
                <a:tableStyleId>{AF606853-7671-496A-8E4F-DF71F8EC918B}</a:tableStyleId>
              </a:tblPr>
              <a:tblGrid>
                <a:gridCol w="3848100">
                  <a:extLst>
                    <a:ext uri="{9D8B030D-6E8A-4147-A177-3AD203B41FA5}">
                      <a16:colId xmlns:a16="http://schemas.microsoft.com/office/drawing/2014/main" val="3871815034"/>
                    </a:ext>
                  </a:extLst>
                </a:gridCol>
                <a:gridCol w="3848100">
                  <a:extLst>
                    <a:ext uri="{9D8B030D-6E8A-4147-A177-3AD203B41FA5}">
                      <a16:colId xmlns:a16="http://schemas.microsoft.com/office/drawing/2014/main" val="3074309779"/>
                    </a:ext>
                  </a:extLst>
                </a:gridCol>
                <a:gridCol w="3848100">
                  <a:extLst>
                    <a:ext uri="{9D8B030D-6E8A-4147-A177-3AD203B41FA5}">
                      <a16:colId xmlns:a16="http://schemas.microsoft.com/office/drawing/2014/main" val="3578071591"/>
                    </a:ext>
                  </a:extLst>
                </a:gridCol>
                <a:gridCol w="3848100">
                  <a:extLst>
                    <a:ext uri="{9D8B030D-6E8A-4147-A177-3AD203B41FA5}">
                      <a16:colId xmlns:a16="http://schemas.microsoft.com/office/drawing/2014/main" val="127006604"/>
                    </a:ext>
                  </a:extLst>
                </a:gridCol>
              </a:tblGrid>
              <a:tr h="1566433">
                <a:tc>
                  <a:txBody>
                    <a:bodyPr/>
                    <a:lstStyle/>
                    <a:p>
                      <a:pPr marL="0" marR="0" algn="ctr">
                        <a:lnSpc>
                          <a:spcPct val="107000"/>
                        </a:lnSpc>
                        <a:spcBef>
                          <a:spcPts val="0"/>
                        </a:spcBef>
                        <a:spcAft>
                          <a:spcPts val="800"/>
                        </a:spcAft>
                      </a:pPr>
                      <a:r>
                        <a:rPr lang="en-US" sz="3000" kern="100" dirty="0">
                          <a:effectLst/>
                        </a:rPr>
                        <a:t>Day</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Avg. Arrivals/15 Min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Std. Dev.</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P(Wait &gt; 5 min)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extLst>
                  <a:ext uri="{0D108BD9-81ED-4DB2-BD59-A6C34878D82A}">
                    <a16:rowId xmlns:a16="http://schemas.microsoft.com/office/drawing/2014/main" val="1350329176"/>
                  </a:ext>
                </a:extLst>
              </a:tr>
              <a:tr h="732342">
                <a:tc>
                  <a:txBody>
                    <a:bodyPr/>
                    <a:lstStyle/>
                    <a:p>
                      <a:pPr marL="0" marR="0" algn="ctr">
                        <a:lnSpc>
                          <a:spcPct val="107000"/>
                        </a:lnSpc>
                        <a:spcBef>
                          <a:spcPts val="0"/>
                        </a:spcBef>
                        <a:spcAft>
                          <a:spcPts val="800"/>
                        </a:spcAft>
                      </a:pPr>
                      <a:r>
                        <a:rPr lang="en-US" sz="3000" kern="100">
                          <a:effectLst/>
                        </a:rPr>
                        <a:t>Monday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3.2</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0.12</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79656084"/>
                  </a:ext>
                </a:extLst>
              </a:tr>
              <a:tr h="732342">
                <a:tc>
                  <a:txBody>
                    <a:bodyPr/>
                    <a:lstStyle/>
                    <a:p>
                      <a:pPr marL="0" marR="0" algn="ctr">
                        <a:lnSpc>
                          <a:spcPct val="107000"/>
                        </a:lnSpc>
                        <a:spcBef>
                          <a:spcPts val="0"/>
                        </a:spcBef>
                        <a:spcAft>
                          <a:spcPts val="800"/>
                        </a:spcAft>
                      </a:pPr>
                      <a:r>
                        <a:rPr lang="en-US" sz="3000" kern="100">
                          <a:effectLst/>
                        </a:rPr>
                        <a:t>Wednesday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24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4.1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0.28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80232887"/>
                  </a:ext>
                </a:extLst>
              </a:tr>
              <a:tr h="732342">
                <a:tc>
                  <a:txBody>
                    <a:bodyPr/>
                    <a:lstStyle/>
                    <a:p>
                      <a:pPr marL="0" marR="0" algn="ctr">
                        <a:lnSpc>
                          <a:spcPct val="107000"/>
                        </a:lnSpc>
                        <a:spcBef>
                          <a:spcPts val="0"/>
                        </a:spcBef>
                        <a:spcAft>
                          <a:spcPts val="800"/>
                        </a:spcAft>
                      </a:pPr>
                      <a:r>
                        <a:rPr lang="en-US" sz="3000" kern="100">
                          <a:effectLst/>
                        </a:rPr>
                        <a:t>Friday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5.6</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0.47</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79969134"/>
                  </a:ext>
                </a:extLst>
              </a:tr>
              <a:tr h="732342">
                <a:tc>
                  <a:txBody>
                    <a:bodyPr/>
                    <a:lstStyle/>
                    <a:p>
                      <a:pPr marL="0" marR="0" algn="ctr">
                        <a:lnSpc>
                          <a:spcPct val="107000"/>
                        </a:lnSpc>
                        <a:spcBef>
                          <a:spcPts val="0"/>
                        </a:spcBef>
                        <a:spcAft>
                          <a:spcPts val="800"/>
                        </a:spcAft>
                      </a:pPr>
                      <a:r>
                        <a:rPr lang="en-US" sz="3000" kern="100">
                          <a:effectLst/>
                        </a:rPr>
                        <a:t>Saturday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6.0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0.55</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7834162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08</a:t>
            </a:r>
          </a:p>
        </p:txBody>
      </p:sp>
      <p:sp>
        <p:nvSpPr>
          <p:cNvPr id="4" name="TextBox 4"/>
          <p:cNvSpPr txBox="1"/>
          <p:nvPr/>
        </p:nvSpPr>
        <p:spPr>
          <a:xfrm>
            <a:off x="2971800" y="1257300"/>
            <a:ext cx="12658064" cy="1038746"/>
          </a:xfrm>
          <a:prstGeom prst="rect">
            <a:avLst/>
          </a:prstGeom>
        </p:spPr>
        <p:txBody>
          <a:bodyPr lIns="0" tIns="0" rIns="0" bIns="0" rtlCol="0" anchor="t">
            <a:spAutoFit/>
          </a:bodyPr>
          <a:lstStyle/>
          <a:p>
            <a:pPr algn="ctr">
              <a:lnSpc>
                <a:spcPts val="8095"/>
              </a:lnSpc>
            </a:pPr>
            <a:r>
              <a:rPr lang="en-US" sz="7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Tree Data</a:t>
            </a:r>
            <a:endParaRPr lang="en-US" sz="7000" b="1" dirty="0">
              <a:solidFill>
                <a:srgbClr val="C00000"/>
              </a:solidFill>
              <a:latin typeface="Raleway Bold"/>
              <a:ea typeface="Raleway Bold"/>
              <a:cs typeface="Raleway Bold"/>
              <a:sym typeface="Raleway Bold"/>
            </a:endParaRPr>
          </a:p>
        </p:txBody>
      </p:sp>
      <p:sp>
        <p:nvSpPr>
          <p:cNvPr id="5" name="TextBox 5"/>
          <p:cNvSpPr txBox="1"/>
          <p:nvPr/>
        </p:nvSpPr>
        <p:spPr>
          <a:xfrm>
            <a:off x="1905000" y="7810500"/>
            <a:ext cx="12344400" cy="1068626"/>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A yields highest EMV at $14,840/week</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Status quo underperforms both alternatives by 12–20%</a:t>
            </a:r>
          </a:p>
        </p:txBody>
      </p:sp>
      <p:graphicFrame>
        <p:nvGraphicFramePr>
          <p:cNvPr id="6" name="Table 5">
            <a:extLst>
              <a:ext uri="{FF2B5EF4-FFF2-40B4-BE49-F238E27FC236}">
                <a16:creationId xmlns:a16="http://schemas.microsoft.com/office/drawing/2014/main" id="{A2B711CB-06BD-C647-B6C7-3F59610CAC0D}"/>
              </a:ext>
            </a:extLst>
          </p:cNvPr>
          <p:cNvGraphicFramePr>
            <a:graphicFrameLocks noGrp="1"/>
          </p:cNvGraphicFramePr>
          <p:nvPr>
            <p:extLst>
              <p:ext uri="{D42A27DB-BD31-4B8C-83A1-F6EECF244321}">
                <p14:modId xmlns:p14="http://schemas.microsoft.com/office/powerpoint/2010/main" val="1651420155"/>
              </p:ext>
            </p:extLst>
          </p:nvPr>
        </p:nvGraphicFramePr>
        <p:xfrm>
          <a:off x="1371600" y="2705100"/>
          <a:ext cx="15468600" cy="4724400"/>
        </p:xfrm>
        <a:graphic>
          <a:graphicData uri="http://schemas.openxmlformats.org/drawingml/2006/table">
            <a:tbl>
              <a:tblPr firstRow="1" firstCol="1" bandRow="1">
                <a:tableStyleId>{37CE84F3-28C3-443E-9E96-99CF82512B78}</a:tableStyleId>
              </a:tblPr>
              <a:tblGrid>
                <a:gridCol w="3093720">
                  <a:extLst>
                    <a:ext uri="{9D8B030D-6E8A-4147-A177-3AD203B41FA5}">
                      <a16:colId xmlns:a16="http://schemas.microsoft.com/office/drawing/2014/main" val="1150630760"/>
                    </a:ext>
                  </a:extLst>
                </a:gridCol>
                <a:gridCol w="3093720">
                  <a:extLst>
                    <a:ext uri="{9D8B030D-6E8A-4147-A177-3AD203B41FA5}">
                      <a16:colId xmlns:a16="http://schemas.microsoft.com/office/drawing/2014/main" val="1680449504"/>
                    </a:ext>
                  </a:extLst>
                </a:gridCol>
                <a:gridCol w="3093720">
                  <a:extLst>
                    <a:ext uri="{9D8B030D-6E8A-4147-A177-3AD203B41FA5}">
                      <a16:colId xmlns:a16="http://schemas.microsoft.com/office/drawing/2014/main" val="1079033452"/>
                    </a:ext>
                  </a:extLst>
                </a:gridCol>
                <a:gridCol w="3093720">
                  <a:extLst>
                    <a:ext uri="{9D8B030D-6E8A-4147-A177-3AD203B41FA5}">
                      <a16:colId xmlns:a16="http://schemas.microsoft.com/office/drawing/2014/main" val="1403724776"/>
                    </a:ext>
                  </a:extLst>
                </a:gridCol>
                <a:gridCol w="3093720">
                  <a:extLst>
                    <a:ext uri="{9D8B030D-6E8A-4147-A177-3AD203B41FA5}">
                      <a16:colId xmlns:a16="http://schemas.microsoft.com/office/drawing/2014/main" val="675361564"/>
                    </a:ext>
                  </a:extLst>
                </a:gridCol>
              </a:tblGrid>
              <a:tr h="1387203">
                <a:tc>
                  <a:txBody>
                    <a:bodyPr/>
                    <a:lstStyle/>
                    <a:p>
                      <a:pPr marL="0" marR="0" algn="ctr">
                        <a:lnSpc>
                          <a:spcPct val="107000"/>
                        </a:lnSpc>
                        <a:spcBef>
                          <a:spcPts val="0"/>
                        </a:spcBef>
                        <a:spcAft>
                          <a:spcPts val="800"/>
                        </a:spcAft>
                      </a:pPr>
                      <a:r>
                        <a:rPr lang="en-US" sz="3000" kern="100">
                          <a:effectLst/>
                        </a:rPr>
                        <a:t>Decision</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High Demand (P=0.45)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Moderate (P=0.35)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Low (P=0.20)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EMV</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90635537"/>
                  </a:ext>
                </a:extLst>
              </a:tr>
              <a:tr h="974997">
                <a:tc>
                  <a:txBody>
                    <a:bodyPr/>
                    <a:lstStyle/>
                    <a:p>
                      <a:pPr marL="0" marR="0" algn="ctr">
                        <a:lnSpc>
                          <a:spcPct val="107000"/>
                        </a:lnSpc>
                        <a:spcBef>
                          <a:spcPts val="0"/>
                        </a:spcBef>
                        <a:spcAft>
                          <a:spcPts val="800"/>
                        </a:spcAft>
                      </a:pPr>
                      <a:r>
                        <a:rPr lang="en-US" sz="3000" kern="100">
                          <a:effectLst/>
                        </a:rPr>
                        <a:t>A: Add 3rd Lane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$18,500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$14,200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$9,800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$14,840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0778286"/>
                  </a:ext>
                </a:extLst>
              </a:tr>
              <a:tr h="1387203">
                <a:tc>
                  <a:txBody>
                    <a:bodyPr/>
                    <a:lstStyle/>
                    <a:p>
                      <a:pPr marL="0" marR="0" algn="ctr">
                        <a:lnSpc>
                          <a:spcPct val="107000"/>
                        </a:lnSpc>
                        <a:spcBef>
                          <a:spcPts val="0"/>
                        </a:spcBef>
                        <a:spcAft>
                          <a:spcPts val="800"/>
                        </a:spcAft>
                      </a:pPr>
                      <a:r>
                        <a:rPr lang="en-US" sz="3000" kern="100">
                          <a:effectLst/>
                        </a:rPr>
                        <a:t>B: Expand Mobile Orders</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$16,200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$13,800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$11,500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$14,175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3896590"/>
                  </a:ext>
                </a:extLst>
              </a:tr>
              <a:tr h="974997">
                <a:tc>
                  <a:txBody>
                    <a:bodyPr/>
                    <a:lstStyle/>
                    <a:p>
                      <a:pPr marL="0" marR="0" algn="ctr">
                        <a:lnSpc>
                          <a:spcPct val="107000"/>
                        </a:lnSpc>
                        <a:spcBef>
                          <a:spcPts val="0"/>
                        </a:spcBef>
                        <a:spcAft>
                          <a:spcPts val="800"/>
                        </a:spcAft>
                      </a:pPr>
                      <a:r>
                        <a:rPr lang="en-US" sz="3000" kern="100">
                          <a:effectLst/>
                        </a:rPr>
                        <a:t>C: Status Quo</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$13,000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$12,500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$11,000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$12,400</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056232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707079" y="2322256"/>
            <a:ext cx="436921" cy="43692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sp>
        <p:nvSpPr>
          <p:cNvPr id="5" name="TextBox 5"/>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09</a:t>
            </a:r>
          </a:p>
        </p:txBody>
      </p:sp>
      <p:sp>
        <p:nvSpPr>
          <p:cNvPr id="6" name="TextBox 6"/>
          <p:cNvSpPr txBox="1"/>
          <p:nvPr/>
        </p:nvSpPr>
        <p:spPr>
          <a:xfrm>
            <a:off x="1981200" y="3467100"/>
            <a:ext cx="6189966" cy="2769989"/>
          </a:xfrm>
          <a:prstGeom prst="rect">
            <a:avLst/>
          </a:prstGeom>
        </p:spPr>
        <p:txBody>
          <a:bodyPr lIns="0" tIns="0" rIns="0" bIns="0" rtlCol="0" anchor="t">
            <a:spAutoFit/>
          </a:bodyPr>
          <a:lstStyle/>
          <a:p>
            <a:pPr marL="0" marR="0">
              <a:spcBef>
                <a:spcPts val="0"/>
              </a:spcBef>
              <a:spcAft>
                <a:spcPts val="800"/>
              </a:spcAft>
            </a:pPr>
            <a:r>
              <a:rPr lang="en-US" sz="6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Results &amp; Improvements Required</a:t>
            </a:r>
            <a:endParaRPr lang="en-US" sz="6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7"/>
          <p:cNvSpPr/>
          <p:nvPr/>
        </p:nvSpPr>
        <p:spPr>
          <a:xfrm>
            <a:off x="8906490" y="2540717"/>
            <a:ext cx="0" cy="4114800"/>
          </a:xfrm>
          <a:prstGeom prst="line">
            <a:avLst/>
          </a:prstGeom>
          <a:ln w="38100" cap="flat">
            <a:solidFill>
              <a:srgbClr val="CC3300"/>
            </a:solidFill>
            <a:prstDash val="solid"/>
            <a:headEnd type="none" w="sm" len="sm"/>
            <a:tailEnd type="none" w="sm" len="sm"/>
          </a:ln>
        </p:spPr>
      </p:sp>
      <p:grpSp>
        <p:nvGrpSpPr>
          <p:cNvPr id="8" name="Group 8"/>
          <p:cNvGrpSpPr/>
          <p:nvPr/>
        </p:nvGrpSpPr>
        <p:grpSpPr>
          <a:xfrm>
            <a:off x="8707079" y="4398144"/>
            <a:ext cx="436921" cy="43692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grpSp>
        <p:nvGrpSpPr>
          <p:cNvPr id="11" name="Group 11"/>
          <p:cNvGrpSpPr/>
          <p:nvPr/>
        </p:nvGrpSpPr>
        <p:grpSpPr>
          <a:xfrm>
            <a:off x="8688029" y="6474032"/>
            <a:ext cx="436921" cy="43692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sp>
        <p:nvSpPr>
          <p:cNvPr id="14" name="TextBox 14"/>
          <p:cNvSpPr txBox="1"/>
          <p:nvPr/>
        </p:nvSpPr>
        <p:spPr>
          <a:xfrm>
            <a:off x="9525000" y="2247900"/>
            <a:ext cx="7315200" cy="750334"/>
          </a:xfrm>
          <a:prstGeom prst="rect">
            <a:avLst/>
          </a:prstGeom>
        </p:spPr>
        <p:txBody>
          <a:bodyPr wrap="square" lIns="0" tIns="0" rIns="0" bIns="0" rtlCol="0" anchor="t">
            <a:spAutoFit/>
          </a:bodyPr>
          <a:lstStyle/>
          <a:p>
            <a:pPr algn="l">
              <a:lnSpc>
                <a:spcPts val="2876"/>
              </a:lnSpc>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Lunch peak ρ = 0.90 exceeds safe threshold — avg. wait reaches 8.1 minutes</a:t>
            </a:r>
            <a:endParaRPr lang="en-US" sz="3000" b="1" dirty="0">
              <a:solidFill>
                <a:srgbClr val="C00000"/>
              </a:solidFill>
              <a:latin typeface="Raleway Semi-Bold"/>
              <a:ea typeface="Raleway Semi-Bold"/>
              <a:cs typeface="Raleway Semi-Bold"/>
              <a:sym typeface="Raleway Semi-Bold"/>
            </a:endParaRPr>
          </a:p>
        </p:txBody>
      </p:sp>
      <p:sp>
        <p:nvSpPr>
          <p:cNvPr id="16" name="TextBox 16"/>
          <p:cNvSpPr txBox="1"/>
          <p:nvPr/>
        </p:nvSpPr>
        <p:spPr>
          <a:xfrm>
            <a:off x="9448800" y="4686300"/>
            <a:ext cx="7772400"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Status quo EMV ($12,400) trails best alternative by $2,440/week per location</a:t>
            </a:r>
          </a:p>
        </p:txBody>
      </p:sp>
      <p:sp>
        <p:nvSpPr>
          <p:cNvPr id="17" name="TextBox 17"/>
          <p:cNvSpPr txBox="1"/>
          <p:nvPr/>
        </p:nvSpPr>
        <p:spPr>
          <a:xfrm>
            <a:off x="9525000" y="3467100"/>
            <a:ext cx="7400925"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Saturday P(wait &gt; 5 min) = 55% — unacceptable for customer retention</a:t>
            </a:r>
          </a:p>
        </p:txBody>
      </p:sp>
      <p:sp>
        <p:nvSpPr>
          <p:cNvPr id="19" name="TextBox 19"/>
          <p:cNvSpPr txBox="1"/>
          <p:nvPr/>
        </p:nvSpPr>
        <p:spPr>
          <a:xfrm>
            <a:off x="9525000" y="6057900"/>
            <a:ext cx="8077200"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Improvements needed:</a:t>
            </a: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Add express lane; increase Friday/Saturday staffing by 2 FTE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2882</Words>
  <Application>Microsoft Office PowerPoint</Application>
  <PresentationFormat>Custom</PresentationFormat>
  <Paragraphs>203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Raleway Semi-Bold</vt:lpstr>
      <vt:lpstr>Raleway</vt:lpstr>
      <vt:lpstr>Symbol</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Cream Minimalist Campaign Strategy Presentation</dc:title>
  <dc:creator>PC</dc:creator>
  <cp:lastModifiedBy>PC</cp:lastModifiedBy>
  <cp:revision>13</cp:revision>
  <dcterms:created xsi:type="dcterms:W3CDTF">2006-08-16T00:00:00Z</dcterms:created>
  <dcterms:modified xsi:type="dcterms:W3CDTF">2026-04-21T22:30:38Z</dcterms:modified>
  <dc:identifier>DAHHhMfqwHc</dc:identifier>
</cp:coreProperties>
</file>