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9" r:id="rId14"/>
    <p:sldId id="268" r:id="rId15"/>
    <p:sldId id="270" r:id="rId16"/>
  </p:sldIdLst>
  <p:sldSz cx="9144000" cy="5143500" type="screen16x9"/>
  <p:notesSz cx="51435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10" d="100"/>
          <a:sy n="110" d="100"/>
        </p:scale>
        <p:origin x="658"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autoTitleDeleted val="1"/>
    <c:plotArea>
      <c:layout/>
      <c:lineChart>
        <c:grouping val="standard"/>
        <c:varyColors val="0"/>
        <c:ser>
          <c:idx val="0"/>
          <c:order val="0"/>
          <c:tx>
            <c:strRef>
              <c:f>Sheet1!$B$1</c:f>
              <c:strCache>
                <c:ptCount val="1"/>
                <c:pt idx="0">
                  <c:v>Indian Immigrants (thousands)</c:v>
                </c:pt>
              </c:strCache>
            </c:strRef>
          </c:tx>
          <c:spPr>
            <a:ln w="38100" cap="flat">
              <a:solidFill>
                <a:srgbClr val="FF9933"/>
              </a:solidFill>
              <a:prstDash val="solid"/>
              <a:round/>
            </a:ln>
            <a:effectLst/>
          </c:spPr>
          <c:marker>
            <c:symbol val="circle"/>
            <c:size val="6"/>
            <c:spPr>
              <a:solidFill>
                <a:srgbClr val="FF9933"/>
              </a:solidFill>
              <a:ln w="9525" cap="flat">
                <a:solidFill>
                  <a:srgbClr val="FF9933"/>
                </a:solidFill>
                <a:prstDash val="solid"/>
                <a:round/>
              </a:ln>
              <a:effectLst/>
            </c:spPr>
          </c:marker>
          <c:dLbls>
            <c:numFmt formatCode="#,##0" sourceLinked="0"/>
            <c:spPr>
              <a:noFill/>
              <a:ln>
                <a:noFill/>
              </a:ln>
              <a:effectLst/>
            </c:spPr>
            <c:txPr>
              <a:bodyPr/>
              <a:lstStyle/>
              <a:p>
                <a:pPr>
                  <a:defRPr sz="900" b="0" i="0" u="none" strike="noStrike">
                    <a:solidFill>
                      <a:srgbClr val="1E293B"/>
                    </a:solidFill>
                    <a:latin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1980</c:v>
                </c:pt>
                <c:pt idx="1">
                  <c:v>1990</c:v>
                </c:pt>
                <c:pt idx="2">
                  <c:v>2000</c:v>
                </c:pt>
                <c:pt idx="3">
                  <c:v>2010</c:v>
                </c:pt>
                <c:pt idx="4">
                  <c:v>2015</c:v>
                </c:pt>
                <c:pt idx="5">
                  <c:v>2020</c:v>
                </c:pt>
                <c:pt idx="6">
                  <c:v>2023</c:v>
                </c:pt>
              </c:strCache>
            </c:strRef>
          </c:cat>
          <c:val>
            <c:numRef>
              <c:f>Sheet1!$B$2:$B$8</c:f>
              <c:numCache>
                <c:formatCode>General</c:formatCode>
                <c:ptCount val="7"/>
                <c:pt idx="0">
                  <c:v>206</c:v>
                </c:pt>
                <c:pt idx="1">
                  <c:v>450</c:v>
                </c:pt>
                <c:pt idx="2">
                  <c:v>1023</c:v>
                </c:pt>
                <c:pt idx="3">
                  <c:v>1780</c:v>
                </c:pt>
                <c:pt idx="4">
                  <c:v>2410</c:v>
                </c:pt>
                <c:pt idx="5">
                  <c:v>2700</c:v>
                </c:pt>
                <c:pt idx="6">
                  <c:v>2920</c:v>
                </c:pt>
              </c:numCache>
            </c:numRef>
          </c:val>
          <c:smooth val="1"/>
          <c:extLst>
            <c:ext xmlns:c16="http://schemas.microsoft.com/office/drawing/2014/chart" uri="{C3380CC4-5D6E-409C-BE32-E72D297353CC}">
              <c16:uniqueId val="{00000000-CCCD-4493-B815-59E1C81A6168}"/>
            </c:ext>
          </c:extLst>
        </c:ser>
        <c:dLbls>
          <c:showLegendKey val="0"/>
          <c:showVal val="1"/>
          <c:showCatName val="0"/>
          <c:showSerName val="0"/>
          <c:showPercent val="0"/>
          <c:showBubbleSize val="0"/>
        </c:dLbls>
        <c:marker val="1"/>
        <c:smooth val="0"/>
        <c:axId val="2094734554"/>
        <c:axId val="2094734552"/>
      </c:lineChart>
      <c:catAx>
        <c:axId val="2094734554"/>
        <c:scaling>
          <c:orientation val="minMax"/>
        </c:scaling>
        <c:delete val="0"/>
        <c:axPos val="b"/>
        <c:numFmt formatCode="General" sourceLinked="1"/>
        <c:majorTickMark val="out"/>
        <c:minorTickMark val="none"/>
        <c:tickLblPos val="low"/>
        <c:spPr>
          <a:ln w="12700" cap="flat">
            <a:solidFill>
              <a:srgbClr val="888888"/>
            </a:solidFill>
            <a:prstDash val="solid"/>
            <a:round/>
          </a:ln>
        </c:spPr>
        <c:txPr>
          <a:bodyPr/>
          <a:lstStyle/>
          <a:p>
            <a:pPr>
              <a:defRPr sz="1200" b="0" i="0" u="none" strike="noStrike">
                <a:solidFill>
                  <a:srgbClr val="64748B"/>
                </a:solidFill>
                <a:latin typeface="Arial"/>
              </a:defRPr>
            </a:pPr>
            <a:endParaRPr lang="en-US"/>
          </a:p>
        </c:txPr>
        <c:crossAx val="2094734552"/>
        <c:crosses val="autoZero"/>
        <c:auto val="1"/>
        <c:lblAlgn val="ctr"/>
        <c:lblOffset val="100"/>
        <c:noMultiLvlLbl val="1"/>
      </c:catAx>
      <c:valAx>
        <c:axId val="2094734552"/>
        <c:scaling>
          <c:orientation val="minMax"/>
        </c:scaling>
        <c:delete val="0"/>
        <c:axPos val="l"/>
        <c:majorGridlines>
          <c:spPr>
            <a:ln w="6350" cap="flat">
              <a:solidFill>
                <a:srgbClr val="E2E8F0"/>
              </a:solidFill>
              <a:prstDash val="solid"/>
              <a:round/>
            </a:ln>
          </c:spPr>
        </c:majorGridlines>
        <c:numFmt formatCode="General" sourceLinked="0"/>
        <c:majorTickMark val="out"/>
        <c:minorTickMark val="none"/>
        <c:tickLblPos val="nextTo"/>
        <c:spPr>
          <a:ln w="12700" cap="flat">
            <a:solidFill>
              <a:srgbClr val="888888"/>
            </a:solidFill>
            <a:prstDash val="solid"/>
            <a:round/>
          </a:ln>
        </c:spPr>
        <c:txPr>
          <a:bodyPr/>
          <a:lstStyle/>
          <a:p>
            <a:pPr>
              <a:defRPr sz="1200" b="0" i="0" u="none" strike="noStrike">
                <a:solidFill>
                  <a:srgbClr val="64748B"/>
                </a:solidFill>
                <a:latin typeface="Arial"/>
              </a:defRPr>
            </a:pPr>
            <a:endParaRPr lang="en-US"/>
          </a:p>
        </c:txPr>
        <c:crossAx val="2094734554"/>
        <c:crosses val="autoZero"/>
        <c:crossBetween val="between"/>
      </c:valAx>
      <c:spPr>
        <a:noFill/>
        <a:ln>
          <a:noFill/>
        </a:ln>
        <a:effectLst/>
      </c:spPr>
    </c:plotArea>
    <c:legend>
      <c:legendPos val="b"/>
      <c:overlay val="0"/>
      <c:txPr>
        <a:bodyPr/>
        <a:lstStyle/>
        <a:p>
          <a:pPr>
            <a:defRPr sz="1000"/>
          </a:pPr>
          <a:endParaRPr lang="en-US"/>
        </a:p>
      </c:txPr>
    </c:legend>
    <c:plotVisOnly val="1"/>
    <c:dispBlanksAs val="span"/>
    <c:showDLblsOverMax val="1"/>
  </c:chart>
  <c:spPr>
    <a:solidFill>
      <a:srgbClr val="FFFFFF"/>
    </a:solid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autoTitleDeleted val="1"/>
    <c:plotArea>
      <c:layout/>
      <c:pieChart>
        <c:varyColors val="1"/>
        <c:ser>
          <c:idx val="0"/>
          <c:order val="0"/>
          <c:tx>
            <c:strRef>
              <c:f>Sheet1!$B$1</c:f>
              <c:strCache>
                <c:ptCount val="1"/>
                <c:pt idx="0">
                  <c:v>Occupation</c:v>
                </c:pt>
              </c:strCache>
            </c:strRef>
          </c:tx>
          <c:spPr>
            <a:solidFill>
              <a:schemeClr val="accent1"/>
            </a:solidFill>
            <a:ln w="9525" cap="flat">
              <a:solidFill>
                <a:srgbClr val="F9F9F9"/>
              </a:solidFill>
              <a:prstDash val="solid"/>
              <a:round/>
            </a:ln>
            <a:effectLst/>
          </c:spPr>
          <c:dPt>
            <c:idx val="0"/>
            <c:bubble3D val="0"/>
            <c:spPr>
              <a:solidFill>
                <a:srgbClr val="0D1B2A"/>
              </a:solidFill>
              <a:effectLst/>
            </c:spPr>
            <c:extLst>
              <c:ext xmlns:c16="http://schemas.microsoft.com/office/drawing/2014/chart" uri="{C3380CC4-5D6E-409C-BE32-E72D297353CC}">
                <c16:uniqueId val="{00000001-ECEA-43A9-9731-1BD7E6583252}"/>
              </c:ext>
            </c:extLst>
          </c:dPt>
          <c:dPt>
            <c:idx val="1"/>
            <c:bubble3D val="0"/>
            <c:spPr>
              <a:solidFill>
                <a:srgbClr val="FF9933"/>
              </a:solidFill>
              <a:effectLst/>
            </c:spPr>
            <c:extLst>
              <c:ext xmlns:c16="http://schemas.microsoft.com/office/drawing/2014/chart" uri="{C3380CC4-5D6E-409C-BE32-E72D297353CC}">
                <c16:uniqueId val="{00000003-ECEA-43A9-9731-1BD7E6583252}"/>
              </c:ext>
            </c:extLst>
          </c:dPt>
          <c:dPt>
            <c:idx val="2"/>
            <c:bubble3D val="0"/>
            <c:spPr>
              <a:solidFill>
                <a:srgbClr val="138808"/>
              </a:solidFill>
              <a:effectLst/>
            </c:spPr>
            <c:extLst>
              <c:ext xmlns:c16="http://schemas.microsoft.com/office/drawing/2014/chart" uri="{C3380CC4-5D6E-409C-BE32-E72D297353CC}">
                <c16:uniqueId val="{00000005-ECEA-43A9-9731-1BD7E6583252}"/>
              </c:ext>
            </c:extLst>
          </c:dPt>
          <c:dPt>
            <c:idx val="3"/>
            <c:bubble3D val="0"/>
            <c:spPr>
              <a:solidFill>
                <a:srgbClr val="5B8DB8"/>
              </a:solidFill>
              <a:effectLst/>
            </c:spPr>
            <c:extLst>
              <c:ext xmlns:c16="http://schemas.microsoft.com/office/drawing/2014/chart" uri="{C3380CC4-5D6E-409C-BE32-E72D297353CC}">
                <c16:uniqueId val="{00000007-ECEA-43A9-9731-1BD7E6583252}"/>
              </c:ext>
            </c:extLst>
          </c:dPt>
          <c:dPt>
            <c:idx val="4"/>
            <c:bubble3D val="0"/>
            <c:spPr>
              <a:solidFill>
                <a:srgbClr val="E67E22"/>
              </a:solidFill>
              <a:effectLst/>
            </c:spPr>
            <c:extLst>
              <c:ext xmlns:c16="http://schemas.microsoft.com/office/drawing/2014/chart" uri="{C3380CC4-5D6E-409C-BE32-E72D297353CC}">
                <c16:uniqueId val="{00000009-ECEA-43A9-9731-1BD7E6583252}"/>
              </c:ext>
            </c:extLst>
          </c:dPt>
          <c:dPt>
            <c:idx val="5"/>
            <c:bubble3D val="0"/>
            <c:spPr>
              <a:solidFill>
                <a:srgbClr val="64748B"/>
              </a:solidFill>
              <a:effectLst/>
            </c:spPr>
            <c:extLst>
              <c:ext xmlns:c16="http://schemas.microsoft.com/office/drawing/2014/chart" uri="{C3380CC4-5D6E-409C-BE32-E72D297353CC}">
                <c16:uniqueId val="{0000000B-ECEA-43A9-9731-1BD7E6583252}"/>
              </c:ext>
            </c:extLst>
          </c:dPt>
          <c:dLbls>
            <c:dLbl>
              <c:idx val="0"/>
              <c:numFmt formatCode="0%" sourceLinked="0"/>
              <c:spPr/>
              <c:txPr>
                <a:bodyPr/>
                <a:lstStyle/>
                <a:p>
                  <a:pPr>
                    <a:defRPr sz="1100" b="0" i="0" u="none" strike="noStrike">
                      <a:solidFill>
                        <a:srgbClr val="000000"/>
                      </a:solidFill>
                      <a:latin typeface="Arial"/>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CEA-43A9-9731-1BD7E6583252}"/>
                </c:ext>
              </c:extLst>
            </c:dLbl>
            <c:dLbl>
              <c:idx val="1"/>
              <c:numFmt formatCode="0%" sourceLinked="0"/>
              <c:spPr/>
              <c:txPr>
                <a:bodyPr/>
                <a:lstStyle/>
                <a:p>
                  <a:pPr>
                    <a:defRPr sz="1100" b="0" i="0" u="none" strike="noStrike">
                      <a:solidFill>
                        <a:srgbClr val="000000"/>
                      </a:solidFill>
                      <a:latin typeface="Arial"/>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CEA-43A9-9731-1BD7E6583252}"/>
                </c:ext>
              </c:extLst>
            </c:dLbl>
            <c:dLbl>
              <c:idx val="2"/>
              <c:numFmt formatCode="0%" sourceLinked="0"/>
              <c:spPr/>
              <c:txPr>
                <a:bodyPr/>
                <a:lstStyle/>
                <a:p>
                  <a:pPr>
                    <a:defRPr sz="1100" b="0" i="0" u="none" strike="noStrike">
                      <a:solidFill>
                        <a:srgbClr val="000000"/>
                      </a:solidFill>
                      <a:latin typeface="Arial"/>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ECEA-43A9-9731-1BD7E6583252}"/>
                </c:ext>
              </c:extLst>
            </c:dLbl>
            <c:dLbl>
              <c:idx val="3"/>
              <c:numFmt formatCode="0%" sourceLinked="0"/>
              <c:spPr/>
              <c:txPr>
                <a:bodyPr/>
                <a:lstStyle/>
                <a:p>
                  <a:pPr>
                    <a:defRPr sz="1100" b="0" i="0" u="none" strike="noStrike">
                      <a:solidFill>
                        <a:srgbClr val="000000"/>
                      </a:solidFill>
                      <a:latin typeface="Arial"/>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ECEA-43A9-9731-1BD7E6583252}"/>
                </c:ext>
              </c:extLst>
            </c:dLbl>
            <c:dLbl>
              <c:idx val="4"/>
              <c:numFmt formatCode="0%" sourceLinked="0"/>
              <c:spPr/>
              <c:txPr>
                <a:bodyPr/>
                <a:lstStyle/>
                <a:p>
                  <a:pPr>
                    <a:defRPr sz="1100" b="0" i="0" u="none" strike="noStrike">
                      <a:solidFill>
                        <a:srgbClr val="000000"/>
                      </a:solidFill>
                      <a:latin typeface="Arial"/>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ECEA-43A9-9731-1BD7E6583252}"/>
                </c:ext>
              </c:extLst>
            </c:dLbl>
            <c:dLbl>
              <c:idx val="5"/>
              <c:numFmt formatCode="0%" sourceLinked="0"/>
              <c:spPr/>
              <c:txPr>
                <a:bodyPr/>
                <a:lstStyle/>
                <a:p>
                  <a:pPr>
                    <a:defRPr sz="1100" b="0" i="0" u="none" strike="noStrike">
                      <a:solidFill>
                        <a:srgbClr val="000000"/>
                      </a:solidFill>
                      <a:latin typeface="Arial"/>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ECEA-43A9-9731-1BD7E6583252}"/>
                </c:ext>
              </c:extLst>
            </c:dLbl>
            <c:numFmt formatCode="0%" sourceLinked="0"/>
            <c:spPr>
              <a:noFill/>
              <a:ln>
                <a:noFill/>
              </a:ln>
              <a:effectLst/>
            </c:spPr>
            <c:txPr>
              <a:bodyPr/>
              <a:lstStyle/>
              <a:p>
                <a:pPr>
                  <a:defRPr sz="1800" b="0" i="0" u="none" strike="noStrike">
                    <a:solidFill>
                      <a:srgbClr val="000000"/>
                    </a:solidFill>
                    <a:latin typeface="Arial"/>
                  </a:defRPr>
                </a:pPr>
                <a:endParaRPr lang="en-US"/>
              </a:p>
            </c:txPr>
            <c:dLblPos val="ct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Technology &amp; IT</c:v>
                </c:pt>
                <c:pt idx="1">
                  <c:v>Medicine &amp; Healthcare</c:v>
                </c:pt>
                <c:pt idx="2">
                  <c:v>Business &amp; Finance</c:v>
                </c:pt>
                <c:pt idx="3">
                  <c:v>Engineering</c:v>
                </c:pt>
                <c:pt idx="4">
                  <c:v>Academia &amp; Research</c:v>
                </c:pt>
                <c:pt idx="5">
                  <c:v>Other</c:v>
                </c:pt>
              </c:strCache>
            </c:strRef>
          </c:cat>
          <c:val>
            <c:numRef>
              <c:f>Sheet1!$B$2:$B$7</c:f>
              <c:numCache>
                <c:formatCode>General</c:formatCode>
                <c:ptCount val="6"/>
                <c:pt idx="0">
                  <c:v>32</c:v>
                </c:pt>
                <c:pt idx="1">
                  <c:v>22</c:v>
                </c:pt>
                <c:pt idx="2">
                  <c:v>16</c:v>
                </c:pt>
                <c:pt idx="3">
                  <c:v>12</c:v>
                </c:pt>
                <c:pt idx="4">
                  <c:v>10</c:v>
                </c:pt>
                <c:pt idx="5">
                  <c:v>8</c:v>
                </c:pt>
              </c:numCache>
            </c:numRef>
          </c:val>
          <c:extLst>
            <c:ext xmlns:c16="http://schemas.microsoft.com/office/drawing/2014/chart" uri="{C3380CC4-5D6E-409C-BE32-E72D297353CC}">
              <c16:uniqueId val="{0000000C-ECEA-43A9-9731-1BD7E6583252}"/>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txPr>
        <a:bodyPr/>
        <a:lstStyle/>
        <a:p>
          <a:pPr>
            <a:defRPr sz="1000"/>
          </a:pPr>
          <a:endParaRPr lang="en-US"/>
        </a:p>
      </c:txPr>
    </c:legend>
    <c:plotVisOnly val="1"/>
    <c:dispBlanksAs val="span"/>
    <c:showDLblsOverMax val="1"/>
  </c:chart>
  <c:spPr>
    <a:solidFill>
      <a:srgbClr val="FFFFFF"/>
    </a:solid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autoTitleDeleted val="1"/>
    <c:plotArea>
      <c:layout/>
      <c:barChart>
        <c:barDir val="bar"/>
        <c:grouping val="clustered"/>
        <c:varyColors val="0"/>
        <c:ser>
          <c:idx val="0"/>
          <c:order val="0"/>
          <c:tx>
            <c:strRef>
              <c:f>Sheet1!$B$1</c:f>
              <c:strCache>
                <c:ptCount val="1"/>
                <c:pt idx="0">
                  <c:v>Indian Immigrants (thousands)</c:v>
                </c:pt>
              </c:strCache>
            </c:strRef>
          </c:tx>
          <c:spPr>
            <a:solidFill>
              <a:srgbClr val="0D1B2A"/>
            </a:solidFill>
            <a:effectLst/>
          </c:spPr>
          <c:invertIfNegative val="0"/>
          <c:dLbls>
            <c:numFmt formatCode="#,##0" sourceLinked="0"/>
            <c:spPr>
              <a:noFill/>
              <a:ln>
                <a:noFill/>
              </a:ln>
              <a:effectLst/>
            </c:spPr>
            <c:txPr>
              <a:bodyPr/>
              <a:lstStyle/>
              <a:p>
                <a:pPr>
                  <a:defRPr sz="900" b="0" i="0" u="none" strike="noStrike">
                    <a:solidFill>
                      <a:srgbClr val="1E293B"/>
                    </a:solidFill>
                    <a:latin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California</c:v>
                </c:pt>
                <c:pt idx="1">
                  <c:v>New Jersey</c:v>
                </c:pt>
                <c:pt idx="2">
                  <c:v>Texas</c:v>
                </c:pt>
                <c:pt idx="3">
                  <c:v>New York</c:v>
                </c:pt>
                <c:pt idx="4">
                  <c:v>Illinois</c:v>
                </c:pt>
                <c:pt idx="5">
                  <c:v>Georgia</c:v>
                </c:pt>
                <c:pt idx="6">
                  <c:v>Virginia</c:v>
                </c:pt>
                <c:pt idx="7">
                  <c:v>Florida</c:v>
                </c:pt>
              </c:strCache>
            </c:strRef>
          </c:cat>
          <c:val>
            <c:numRef>
              <c:f>Sheet1!$B$2:$B$9</c:f>
              <c:numCache>
                <c:formatCode>General</c:formatCode>
                <c:ptCount val="8"/>
                <c:pt idx="0">
                  <c:v>508</c:v>
                </c:pt>
                <c:pt idx="1">
                  <c:v>340</c:v>
                </c:pt>
                <c:pt idx="2">
                  <c:v>302</c:v>
                </c:pt>
                <c:pt idx="3">
                  <c:v>284</c:v>
                </c:pt>
                <c:pt idx="4">
                  <c:v>176</c:v>
                </c:pt>
                <c:pt idx="5">
                  <c:v>145</c:v>
                </c:pt>
                <c:pt idx="6">
                  <c:v>142</c:v>
                </c:pt>
                <c:pt idx="7">
                  <c:v>130</c:v>
                </c:pt>
              </c:numCache>
            </c:numRef>
          </c:val>
          <c:extLst>
            <c:ext xmlns:c16="http://schemas.microsoft.com/office/drawing/2014/chart" uri="{C3380CC4-5D6E-409C-BE32-E72D297353CC}">
              <c16:uniqueId val="{00000000-663E-45DE-B421-8D57CD04544B}"/>
            </c:ext>
          </c:extLst>
        </c:ser>
        <c:dLbls>
          <c:showLegendKey val="0"/>
          <c:showVal val="1"/>
          <c:showCatName val="0"/>
          <c:showSerName val="0"/>
          <c:showPercent val="0"/>
          <c:showBubbleSize val="0"/>
        </c:dLbls>
        <c:gapWidth val="150"/>
        <c:axId val="2094734554"/>
        <c:axId val="2094734552"/>
      </c:barChart>
      <c:catAx>
        <c:axId val="2094734554"/>
        <c:scaling>
          <c:orientation val="minMax"/>
        </c:scaling>
        <c:delete val="0"/>
        <c:axPos val="l"/>
        <c:numFmt formatCode="General" sourceLinked="1"/>
        <c:majorTickMark val="out"/>
        <c:minorTickMark val="none"/>
        <c:tickLblPos val="nextTo"/>
        <c:spPr>
          <a:ln w="12700" cap="flat">
            <a:solidFill>
              <a:srgbClr val="888888"/>
            </a:solidFill>
            <a:prstDash val="solid"/>
            <a:round/>
          </a:ln>
        </c:spPr>
        <c:txPr>
          <a:bodyPr/>
          <a:lstStyle/>
          <a:p>
            <a:pPr>
              <a:defRPr sz="1200" b="0" i="0" u="none" strike="noStrike">
                <a:solidFill>
                  <a:srgbClr val="64748B"/>
                </a:solidFill>
                <a:latin typeface="Arial"/>
              </a:defRPr>
            </a:pPr>
            <a:endParaRPr lang="en-US"/>
          </a:p>
        </c:txPr>
        <c:crossAx val="2094734552"/>
        <c:crosses val="autoZero"/>
        <c:auto val="1"/>
        <c:lblAlgn val="ctr"/>
        <c:lblOffset val="100"/>
        <c:noMultiLvlLbl val="1"/>
      </c:catAx>
      <c:valAx>
        <c:axId val="2094734552"/>
        <c:scaling>
          <c:orientation val="minMax"/>
        </c:scaling>
        <c:delete val="0"/>
        <c:axPos val="b"/>
        <c:majorGridlines>
          <c:spPr>
            <a:ln w="6350" cap="flat">
              <a:solidFill>
                <a:srgbClr val="E2E8F0"/>
              </a:solidFill>
              <a:prstDash val="solid"/>
              <a:round/>
            </a:ln>
          </c:spPr>
        </c:majorGridlines>
        <c:numFmt formatCode="General" sourceLinked="0"/>
        <c:majorTickMark val="out"/>
        <c:minorTickMark val="none"/>
        <c:tickLblPos val="low"/>
        <c:spPr>
          <a:ln w="12700" cap="flat">
            <a:solidFill>
              <a:srgbClr val="888888"/>
            </a:solidFill>
            <a:prstDash val="solid"/>
            <a:round/>
          </a:ln>
        </c:spPr>
        <c:txPr>
          <a:bodyPr/>
          <a:lstStyle/>
          <a:p>
            <a:pPr>
              <a:defRPr sz="1200" b="0" i="0" u="none" strike="noStrike">
                <a:solidFill>
                  <a:srgbClr val="64748B"/>
                </a:solidFill>
                <a:latin typeface="Arial"/>
              </a:defRPr>
            </a:pPr>
            <a:endParaRPr lang="en-US"/>
          </a:p>
        </c:txPr>
        <c:crossAx val="2094734554"/>
        <c:crosses val="autoZero"/>
        <c:crossBetween val="between"/>
      </c:valAx>
      <c:spPr>
        <a:noFill/>
        <a:ln>
          <a:noFill/>
        </a:ln>
        <a:effectLst/>
      </c:spPr>
    </c:plotArea>
    <c:plotVisOnly val="1"/>
    <c:dispBlanksAs val="span"/>
    <c:showDLblsOverMax val="1"/>
  </c:chart>
  <c:spPr>
    <a:solidFill>
      <a:srgbClr val="FFFFFF"/>
    </a:solid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5418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0D1B2A"/>
        </a:solidFill>
        <a:effectLst/>
      </p:bgPr>
    </p:bg>
    <p:spTree>
      <p:nvGrpSpPr>
        <p:cNvPr id="1" name=""/>
        <p:cNvGrpSpPr/>
        <p:nvPr/>
      </p:nvGrpSpPr>
      <p:grpSpPr>
        <a:xfrm>
          <a:off x="0" y="0"/>
          <a:ext cx="0" cy="0"/>
          <a:chOff x="0" y="0"/>
          <a:chExt cx="0" cy="0"/>
        </a:xfrm>
      </p:grpSpPr>
      <p:sp>
        <p:nvSpPr>
          <p:cNvPr id="2" name="Shape 0"/>
          <p:cNvSpPr/>
          <p:nvPr/>
        </p:nvSpPr>
        <p:spPr>
          <a:xfrm>
            <a:off x="0" y="0"/>
            <a:ext cx="228600" cy="5143500"/>
          </a:xfrm>
          <a:prstGeom prst="rect">
            <a:avLst/>
          </a:prstGeom>
          <a:solidFill>
            <a:srgbClr val="FF9933"/>
          </a:solidFill>
          <a:ln w="12700">
            <a:solidFill>
              <a:srgbClr val="FF9933"/>
            </a:solidFill>
            <a:prstDash val="solid"/>
          </a:ln>
        </p:spPr>
        <p:txBody>
          <a:bodyPr/>
          <a:lstStyle/>
          <a:p>
            <a:endParaRPr lang="en-US"/>
          </a:p>
        </p:txBody>
      </p:sp>
      <p:sp>
        <p:nvSpPr>
          <p:cNvPr id="3" name="Shape 1"/>
          <p:cNvSpPr/>
          <p:nvPr/>
        </p:nvSpPr>
        <p:spPr>
          <a:xfrm>
            <a:off x="228600" y="0"/>
            <a:ext cx="109728" cy="5143500"/>
          </a:xfrm>
          <a:prstGeom prst="rect">
            <a:avLst/>
          </a:prstGeom>
          <a:solidFill>
            <a:srgbClr val="138808"/>
          </a:solidFill>
          <a:ln w="12700">
            <a:solidFill>
              <a:srgbClr val="138808"/>
            </a:solidFill>
            <a:prstDash val="solid"/>
          </a:ln>
        </p:spPr>
        <p:txBody>
          <a:bodyPr/>
          <a:lstStyle/>
          <a:p>
            <a:endParaRPr lang="en-US"/>
          </a:p>
        </p:txBody>
      </p:sp>
      <p:sp>
        <p:nvSpPr>
          <p:cNvPr id="5" name="Shape 2"/>
          <p:cNvSpPr/>
          <p:nvPr/>
        </p:nvSpPr>
        <p:spPr>
          <a:xfrm>
            <a:off x="5669280" y="2743200"/>
            <a:ext cx="3474720" cy="3474720"/>
          </a:xfrm>
          <a:prstGeom prst="ellipse">
            <a:avLst/>
          </a:prstGeom>
          <a:solidFill>
            <a:srgbClr val="1A2D44"/>
          </a:solidFill>
          <a:ln w="12700">
            <a:solidFill>
              <a:srgbClr val="1A2D44"/>
            </a:solidFill>
            <a:prstDash val="solid"/>
          </a:ln>
        </p:spPr>
        <p:txBody>
          <a:bodyPr/>
          <a:lstStyle/>
          <a:p>
            <a:endParaRPr lang="en-US"/>
          </a:p>
        </p:txBody>
      </p:sp>
      <p:sp>
        <p:nvSpPr>
          <p:cNvPr id="6" name="Text 3"/>
          <p:cNvSpPr/>
          <p:nvPr/>
        </p:nvSpPr>
        <p:spPr>
          <a:xfrm>
            <a:off x="548640" y="548640"/>
            <a:ext cx="5486400" cy="640080"/>
          </a:xfrm>
          <a:prstGeom prst="rect">
            <a:avLst/>
          </a:prstGeom>
          <a:noFill/>
          <a:ln/>
        </p:spPr>
        <p:txBody>
          <a:bodyPr wrap="square" rtlCol="0" anchor="ctr"/>
          <a:lstStyle/>
          <a:p>
            <a:pPr marL="0" indent="0" algn="l">
              <a:buNone/>
            </a:pPr>
            <a:r>
              <a:rPr lang="en-US" sz="3800" b="1" kern="0" spc="200" dirty="0">
                <a:solidFill>
                  <a:srgbClr val="FF9933"/>
                </a:solidFill>
                <a:latin typeface="Georgia" pitchFamily="34" charset="0"/>
                <a:ea typeface="Georgia" pitchFamily="34" charset="-122"/>
                <a:cs typeface="Georgia" pitchFamily="34" charset="-120"/>
              </a:rPr>
              <a:t>INDIAN IMMIGRATION</a:t>
            </a:r>
            <a:endParaRPr lang="en-US" sz="3800" dirty="0"/>
          </a:p>
        </p:txBody>
      </p:sp>
      <p:sp>
        <p:nvSpPr>
          <p:cNvPr id="7" name="Text 4"/>
          <p:cNvSpPr/>
          <p:nvPr/>
        </p:nvSpPr>
        <p:spPr>
          <a:xfrm>
            <a:off x="521208" y="1280160"/>
            <a:ext cx="5486400" cy="548640"/>
          </a:xfrm>
          <a:prstGeom prst="rect">
            <a:avLst/>
          </a:prstGeom>
          <a:noFill/>
          <a:ln/>
        </p:spPr>
        <p:txBody>
          <a:bodyPr wrap="square" rtlCol="0" anchor="ctr"/>
          <a:lstStyle/>
          <a:p>
            <a:pPr marL="0" indent="0" algn="l">
              <a:buNone/>
            </a:pPr>
            <a:r>
              <a:rPr lang="en-US" sz="2800" kern="0" spc="200" dirty="0">
                <a:solidFill>
                  <a:srgbClr val="FFFFFF"/>
                </a:solidFill>
                <a:latin typeface="Georgia" pitchFamily="34" charset="0"/>
                <a:ea typeface="Georgia" pitchFamily="34" charset="-122"/>
                <a:cs typeface="Georgia" pitchFamily="34" charset="-120"/>
              </a:rPr>
              <a:t>TO THE UNITED STATES</a:t>
            </a:r>
            <a:endParaRPr lang="en-US" sz="2800" dirty="0"/>
          </a:p>
        </p:txBody>
      </p:sp>
      <p:sp>
        <p:nvSpPr>
          <p:cNvPr id="8" name="Shape 5"/>
          <p:cNvSpPr/>
          <p:nvPr/>
        </p:nvSpPr>
        <p:spPr>
          <a:xfrm>
            <a:off x="548640" y="1828800"/>
            <a:ext cx="4114800" cy="36576"/>
          </a:xfrm>
          <a:prstGeom prst="rect">
            <a:avLst/>
          </a:prstGeom>
          <a:solidFill>
            <a:srgbClr val="FF9933"/>
          </a:solidFill>
          <a:ln w="12700">
            <a:solidFill>
              <a:srgbClr val="FF9933"/>
            </a:solidFill>
            <a:prstDash val="solid"/>
          </a:ln>
        </p:spPr>
        <p:txBody>
          <a:bodyPr/>
          <a:lstStyle/>
          <a:p>
            <a:endParaRPr lang="en-US"/>
          </a:p>
        </p:txBody>
      </p:sp>
      <p:sp>
        <p:nvSpPr>
          <p:cNvPr id="9" name="Text 6"/>
          <p:cNvSpPr/>
          <p:nvPr/>
        </p:nvSpPr>
        <p:spPr>
          <a:xfrm>
            <a:off x="548640" y="2011680"/>
            <a:ext cx="5669280" cy="457200"/>
          </a:xfrm>
          <a:prstGeom prst="rect">
            <a:avLst/>
          </a:prstGeom>
          <a:noFill/>
          <a:ln/>
        </p:spPr>
        <p:txBody>
          <a:bodyPr wrap="square" rtlCol="0" anchor="ctr"/>
          <a:lstStyle/>
          <a:p>
            <a:pPr marL="0" indent="0" algn="l">
              <a:buNone/>
            </a:pPr>
            <a:r>
              <a:rPr lang="en-US" sz="1400" i="1" dirty="0">
                <a:solidFill>
                  <a:schemeClr val="bg1"/>
                </a:solidFill>
                <a:latin typeface="Calibri" pitchFamily="34" charset="0"/>
                <a:ea typeface="Calibri" pitchFamily="34" charset="-122"/>
                <a:cs typeface="Calibri" pitchFamily="34" charset="-120"/>
              </a:rPr>
              <a:t>A Journey of Culture, Resilience, and Transformation</a:t>
            </a:r>
            <a:endParaRPr lang="en-US" sz="1400" dirty="0">
              <a:solidFill>
                <a:schemeClr val="bg1"/>
              </a:solidFill>
            </a:endParaRPr>
          </a:p>
        </p:txBody>
      </p:sp>
      <p:sp>
        <p:nvSpPr>
          <p:cNvPr id="10" name="Text 7"/>
          <p:cNvSpPr/>
          <p:nvPr/>
        </p:nvSpPr>
        <p:spPr>
          <a:xfrm>
            <a:off x="548640" y="4389120"/>
            <a:ext cx="4572000" cy="365760"/>
          </a:xfrm>
          <a:prstGeom prst="rect">
            <a:avLst/>
          </a:prstGeom>
          <a:noFill/>
          <a:ln/>
        </p:spPr>
        <p:txBody>
          <a:bodyPr wrap="square" rtlCol="0" anchor="ctr"/>
          <a:lstStyle/>
          <a:p>
            <a:pPr marL="0" indent="0">
              <a:buNone/>
            </a:pPr>
            <a:r>
              <a:rPr lang="en-US" sz="1100" i="1" dirty="0">
                <a:solidFill>
                  <a:schemeClr val="bg1"/>
                </a:solidFill>
                <a:latin typeface="Calibri" pitchFamily="34" charset="0"/>
                <a:ea typeface="Calibri" pitchFamily="34" charset="-122"/>
                <a:cs typeface="Calibri" pitchFamily="34" charset="-120"/>
              </a:rPr>
              <a:t>HTY110HA  |  Immigration History</a:t>
            </a:r>
            <a:endParaRPr lang="en-US" sz="1100" i="1" dirty="0">
              <a:solidFill>
                <a:schemeClr val="bg1"/>
              </a:solidFill>
            </a:endParaRPr>
          </a:p>
        </p:txBody>
      </p:sp>
      <p:sp>
        <p:nvSpPr>
          <p:cNvPr id="11" name="Shape 8"/>
          <p:cNvSpPr/>
          <p:nvPr/>
        </p:nvSpPr>
        <p:spPr>
          <a:xfrm>
            <a:off x="5943600" y="3840480"/>
            <a:ext cx="2926080" cy="1005840"/>
          </a:xfrm>
          <a:prstGeom prst="roundRect">
            <a:avLst>
              <a:gd name="adj" fmla="val 7273"/>
            </a:avLst>
          </a:prstGeom>
          <a:solidFill>
            <a:srgbClr val="FF9933"/>
          </a:solidFill>
          <a:ln w="12700">
            <a:solidFill>
              <a:srgbClr val="FF9933"/>
            </a:solidFill>
            <a:prstDash val="solid"/>
          </a:ln>
        </p:spPr>
        <p:txBody>
          <a:bodyPr/>
          <a:lstStyle/>
          <a:p>
            <a:endParaRPr lang="en-US"/>
          </a:p>
        </p:txBody>
      </p:sp>
      <p:sp>
        <p:nvSpPr>
          <p:cNvPr id="12" name="Text 9"/>
          <p:cNvSpPr/>
          <p:nvPr/>
        </p:nvSpPr>
        <p:spPr>
          <a:xfrm>
            <a:off x="5943600" y="3840480"/>
            <a:ext cx="2926080" cy="1005840"/>
          </a:xfrm>
          <a:prstGeom prst="rect">
            <a:avLst/>
          </a:prstGeom>
          <a:noFill/>
          <a:ln/>
        </p:spPr>
        <p:txBody>
          <a:bodyPr wrap="square" rtlCol="0" anchor="ctr"/>
          <a:lstStyle/>
          <a:p>
            <a:pPr marL="0" indent="0" algn="ctr">
              <a:buNone/>
            </a:pPr>
            <a:r>
              <a:rPr lang="en-US" sz="2200" b="1" dirty="0">
                <a:solidFill>
                  <a:srgbClr val="0D1B2A"/>
                </a:solidFill>
              </a:rPr>
              <a:t>2.9 Million+</a:t>
            </a:r>
            <a:endParaRPr lang="en-US" sz="2200" dirty="0"/>
          </a:p>
          <a:p>
            <a:pPr marL="0" indent="0" algn="ctr">
              <a:buNone/>
            </a:pPr>
            <a:r>
              <a:rPr lang="en-US" sz="1100" dirty="0">
                <a:solidFill>
                  <a:srgbClr val="0D1B2A"/>
                </a:solidFill>
              </a:rPr>
              <a:t>Indian immigrants in the U.S. today</a:t>
            </a:r>
            <a:endParaRPr lang="en-US" sz="2200" dirty="0"/>
          </a:p>
        </p:txBody>
      </p:sp>
      <p:pic>
        <p:nvPicPr>
          <p:cNvPr id="1026" name="Picture 2" descr="Interview: Indian Immigration in the Time of Trump – Foreign Policy">
            <a:extLst>
              <a:ext uri="{FF2B5EF4-FFF2-40B4-BE49-F238E27FC236}">
                <a16:creationId xmlns:a16="http://schemas.microsoft.com/office/drawing/2014/main" id="{9A02D4B3-6564-D155-514D-55C2A8F99F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148"/>
          <a:stretch>
            <a:fillRect/>
          </a:stretch>
        </p:blipFill>
        <p:spPr bwMode="auto">
          <a:xfrm>
            <a:off x="5379505" y="427101"/>
            <a:ext cx="3764495" cy="1933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2F4F7"/>
        </a:solidFill>
        <a:effectLst/>
      </p:bgPr>
    </p:bg>
    <p:spTree>
      <p:nvGrpSpPr>
        <p:cNvPr id="1" name=""/>
        <p:cNvGrpSpPr/>
        <p:nvPr/>
      </p:nvGrpSpPr>
      <p:grpSpPr>
        <a:xfrm>
          <a:off x="0" y="0"/>
          <a:ext cx="0" cy="0"/>
          <a:chOff x="0" y="0"/>
          <a:chExt cx="0" cy="0"/>
        </a:xfrm>
      </p:grpSpPr>
      <p:sp>
        <p:nvSpPr>
          <p:cNvPr id="2" name="Shape 0"/>
          <p:cNvSpPr/>
          <p:nvPr/>
        </p:nvSpPr>
        <p:spPr>
          <a:xfrm>
            <a:off x="0" y="0"/>
            <a:ext cx="9144000" cy="685800"/>
          </a:xfrm>
          <a:prstGeom prst="rect">
            <a:avLst/>
          </a:prstGeom>
          <a:solidFill>
            <a:srgbClr val="0D1B2A"/>
          </a:solidFill>
          <a:ln w="12700">
            <a:solidFill>
              <a:srgbClr val="0D1B2A"/>
            </a:solidFill>
            <a:prstDash val="solid"/>
          </a:ln>
        </p:spPr>
        <p:txBody>
          <a:bodyPr/>
          <a:lstStyle/>
          <a:p>
            <a:endParaRPr lang="en-US"/>
          </a:p>
        </p:txBody>
      </p:sp>
      <p:sp>
        <p:nvSpPr>
          <p:cNvPr id="3" name="Text 1"/>
          <p:cNvSpPr/>
          <p:nvPr/>
        </p:nvSpPr>
        <p:spPr>
          <a:xfrm>
            <a:off x="365760" y="0"/>
            <a:ext cx="8412480" cy="685800"/>
          </a:xfrm>
          <a:prstGeom prst="rect">
            <a:avLst/>
          </a:prstGeom>
          <a:noFill/>
          <a:ln/>
        </p:spPr>
        <p:txBody>
          <a:bodyPr wrap="square" rtlCol="0" anchor="ctr"/>
          <a:lstStyle/>
          <a:p>
            <a:pPr marL="0" indent="0">
              <a:buNone/>
            </a:pPr>
            <a:r>
              <a:rPr lang="en-US" sz="2000" b="1" dirty="0">
                <a:latin typeface="Georgia" pitchFamily="34" charset="0"/>
                <a:ea typeface="Georgia" pitchFamily="34" charset="-122"/>
                <a:cs typeface="Georgia" pitchFamily="34" charset="-120"/>
              </a:rPr>
              <a:t>CHALLENGES FACED</a:t>
            </a:r>
            <a:endParaRPr lang="en-US" sz="2000" dirty="0"/>
          </a:p>
        </p:txBody>
      </p:sp>
      <p:sp>
        <p:nvSpPr>
          <p:cNvPr id="4" name="Shape 2"/>
          <p:cNvSpPr/>
          <p:nvPr/>
        </p:nvSpPr>
        <p:spPr>
          <a:xfrm>
            <a:off x="0" y="685800"/>
            <a:ext cx="9144000" cy="54864"/>
          </a:xfrm>
          <a:prstGeom prst="rect">
            <a:avLst/>
          </a:prstGeom>
          <a:solidFill>
            <a:srgbClr val="FF9933"/>
          </a:solidFill>
          <a:ln w="12700">
            <a:solidFill>
              <a:srgbClr val="FF9933"/>
            </a:solidFill>
            <a:prstDash val="solid"/>
          </a:ln>
        </p:spPr>
        <p:txBody>
          <a:bodyPr/>
          <a:lstStyle/>
          <a:p>
            <a:endParaRPr lang="en-US"/>
          </a:p>
        </p:txBody>
      </p:sp>
      <p:sp>
        <p:nvSpPr>
          <p:cNvPr id="5" name="Shape 3"/>
          <p:cNvSpPr/>
          <p:nvPr/>
        </p:nvSpPr>
        <p:spPr>
          <a:xfrm>
            <a:off x="320040" y="868680"/>
            <a:ext cx="4160520" cy="1417320"/>
          </a:xfrm>
          <a:prstGeom prst="rect">
            <a:avLst/>
          </a:prstGeom>
          <a:solidFill>
            <a:srgbClr val="FFFFFF"/>
          </a:solidFill>
          <a:ln w="12700">
            <a:solidFill>
              <a:srgbClr val="D0D5DD"/>
            </a:solidFill>
            <a:prstDash val="solid"/>
          </a:ln>
        </p:spPr>
        <p:txBody>
          <a:bodyPr/>
          <a:lstStyle/>
          <a:p>
            <a:endParaRPr lang="en-US"/>
          </a:p>
        </p:txBody>
      </p:sp>
      <p:sp>
        <p:nvSpPr>
          <p:cNvPr id="6" name="Shape 4"/>
          <p:cNvSpPr/>
          <p:nvPr/>
        </p:nvSpPr>
        <p:spPr>
          <a:xfrm>
            <a:off x="320040" y="868680"/>
            <a:ext cx="914400" cy="256032"/>
          </a:xfrm>
          <a:prstGeom prst="rect">
            <a:avLst/>
          </a:prstGeom>
          <a:solidFill>
            <a:srgbClr val="0D1B2A"/>
          </a:solidFill>
          <a:ln w="12700">
            <a:solidFill>
              <a:srgbClr val="0D1B2A"/>
            </a:solidFill>
            <a:prstDash val="solid"/>
          </a:ln>
        </p:spPr>
        <p:txBody>
          <a:bodyPr/>
          <a:lstStyle/>
          <a:p>
            <a:endParaRPr lang="en-US"/>
          </a:p>
        </p:txBody>
      </p:sp>
      <p:sp>
        <p:nvSpPr>
          <p:cNvPr id="7" name="Text 5"/>
          <p:cNvSpPr/>
          <p:nvPr/>
        </p:nvSpPr>
        <p:spPr>
          <a:xfrm>
            <a:off x="320040" y="868680"/>
            <a:ext cx="914400" cy="256032"/>
          </a:xfrm>
          <a:prstGeom prst="rect">
            <a:avLst/>
          </a:prstGeom>
          <a:noFill/>
          <a:ln/>
        </p:spPr>
        <p:txBody>
          <a:bodyPr wrap="square" rtlCol="0" anchor="ctr"/>
          <a:lstStyle/>
          <a:p>
            <a:pPr marL="0" indent="0" algn="ctr">
              <a:buNone/>
            </a:pPr>
            <a:r>
              <a:rPr lang="en-US" sz="900" b="1" dirty="0">
                <a:solidFill>
                  <a:schemeClr val="bg1"/>
                </a:solidFill>
                <a:latin typeface="Calibri" pitchFamily="34" charset="0"/>
                <a:ea typeface="Calibri" pitchFamily="34" charset="-122"/>
                <a:cs typeface="Calibri" pitchFamily="34" charset="-120"/>
              </a:rPr>
              <a:t>Early 1900s</a:t>
            </a:r>
            <a:endParaRPr lang="en-US" sz="900" dirty="0">
              <a:solidFill>
                <a:schemeClr val="bg1"/>
              </a:solidFill>
            </a:endParaRPr>
          </a:p>
        </p:txBody>
      </p:sp>
      <p:sp>
        <p:nvSpPr>
          <p:cNvPr id="8" name="Text 6"/>
          <p:cNvSpPr/>
          <p:nvPr/>
        </p:nvSpPr>
        <p:spPr>
          <a:xfrm>
            <a:off x="429768" y="1161288"/>
            <a:ext cx="3931920" cy="274320"/>
          </a:xfrm>
          <a:prstGeom prst="rect">
            <a:avLst/>
          </a:prstGeom>
          <a:noFill/>
          <a:ln/>
        </p:spPr>
        <p:txBody>
          <a:bodyPr wrap="square" lIns="0" tIns="0" rIns="0" bIns="0" rtlCol="0" anchor="ctr"/>
          <a:lstStyle/>
          <a:p>
            <a:pPr marL="0" indent="0">
              <a:buNone/>
            </a:pPr>
            <a:r>
              <a:rPr lang="en-US" sz="1200" b="1" dirty="0">
                <a:latin typeface="Georgia" pitchFamily="34" charset="0"/>
                <a:ea typeface="Georgia" pitchFamily="34" charset="-122"/>
                <a:cs typeface="Georgia" pitchFamily="34" charset="-120"/>
              </a:rPr>
              <a:t>Legal Exclusion &amp; Violence</a:t>
            </a:r>
            <a:endParaRPr lang="en-US" sz="1200" dirty="0"/>
          </a:p>
        </p:txBody>
      </p:sp>
      <p:sp>
        <p:nvSpPr>
          <p:cNvPr id="9" name="Text 7"/>
          <p:cNvSpPr/>
          <p:nvPr/>
        </p:nvSpPr>
        <p:spPr>
          <a:xfrm>
            <a:off x="429768" y="1399032"/>
            <a:ext cx="3931920" cy="804672"/>
          </a:xfrm>
          <a:prstGeom prst="rect">
            <a:avLst/>
          </a:prstGeom>
          <a:noFill/>
          <a:ln/>
        </p:spPr>
        <p:txBody>
          <a:bodyPr wrap="square" lIns="0" tIns="0" rIns="0" bIns="0" rtlCol="0" anchor="ctr"/>
          <a:lstStyle/>
          <a:p>
            <a:pPr marL="0" indent="0">
              <a:buNone/>
            </a:pPr>
            <a:r>
              <a:rPr lang="en-US" sz="1000" dirty="0">
                <a:latin typeface="Calibri" pitchFamily="34" charset="0"/>
                <a:ea typeface="Calibri" pitchFamily="34" charset="-122"/>
                <a:cs typeface="Calibri" pitchFamily="34" charset="-120"/>
              </a:rPr>
              <a:t>Barred Zone Act 1917, U.S. v. Thind 1923, Bellingham Riots 1907. Indians were denied citizenship, property rights, and faced mob violence.</a:t>
            </a:r>
            <a:endParaRPr lang="en-US" sz="1000" dirty="0"/>
          </a:p>
        </p:txBody>
      </p:sp>
      <p:sp>
        <p:nvSpPr>
          <p:cNvPr id="10" name="Shape 8"/>
          <p:cNvSpPr/>
          <p:nvPr/>
        </p:nvSpPr>
        <p:spPr>
          <a:xfrm>
            <a:off x="4663440" y="868680"/>
            <a:ext cx="4160520" cy="1417320"/>
          </a:xfrm>
          <a:prstGeom prst="rect">
            <a:avLst/>
          </a:prstGeom>
          <a:solidFill>
            <a:srgbClr val="FFFFFF"/>
          </a:solidFill>
          <a:ln w="12700">
            <a:solidFill>
              <a:srgbClr val="D0D5DD"/>
            </a:solidFill>
            <a:prstDash val="solid"/>
          </a:ln>
        </p:spPr>
        <p:txBody>
          <a:bodyPr/>
          <a:lstStyle/>
          <a:p>
            <a:endParaRPr lang="en-US"/>
          </a:p>
        </p:txBody>
      </p:sp>
      <p:sp>
        <p:nvSpPr>
          <p:cNvPr id="11" name="Shape 9"/>
          <p:cNvSpPr/>
          <p:nvPr/>
        </p:nvSpPr>
        <p:spPr>
          <a:xfrm>
            <a:off x="4663440" y="868680"/>
            <a:ext cx="914400" cy="256032"/>
          </a:xfrm>
          <a:prstGeom prst="rect">
            <a:avLst/>
          </a:prstGeom>
          <a:solidFill>
            <a:srgbClr val="0D1B2A"/>
          </a:solidFill>
          <a:ln w="12700">
            <a:solidFill>
              <a:srgbClr val="0D1B2A"/>
            </a:solidFill>
            <a:prstDash val="solid"/>
          </a:ln>
        </p:spPr>
        <p:txBody>
          <a:bodyPr/>
          <a:lstStyle/>
          <a:p>
            <a:endParaRPr lang="en-US"/>
          </a:p>
        </p:txBody>
      </p:sp>
      <p:sp>
        <p:nvSpPr>
          <p:cNvPr id="12" name="Text 10"/>
          <p:cNvSpPr/>
          <p:nvPr/>
        </p:nvSpPr>
        <p:spPr>
          <a:xfrm>
            <a:off x="4663440" y="868680"/>
            <a:ext cx="914400" cy="256032"/>
          </a:xfrm>
          <a:prstGeom prst="rect">
            <a:avLst/>
          </a:prstGeom>
          <a:noFill/>
          <a:ln/>
        </p:spPr>
        <p:txBody>
          <a:bodyPr wrap="square" rtlCol="0" anchor="ctr"/>
          <a:lstStyle/>
          <a:p>
            <a:pPr marL="0" indent="0" algn="ctr">
              <a:buNone/>
            </a:pPr>
            <a:r>
              <a:rPr lang="en-US" sz="900" b="1" dirty="0">
                <a:solidFill>
                  <a:schemeClr val="bg1"/>
                </a:solidFill>
                <a:latin typeface="Calibri" pitchFamily="34" charset="0"/>
                <a:ea typeface="Calibri" pitchFamily="34" charset="-122"/>
                <a:cs typeface="Calibri" pitchFamily="34" charset="-120"/>
              </a:rPr>
              <a:t>Mid-Century</a:t>
            </a:r>
            <a:endParaRPr lang="en-US" sz="900" dirty="0">
              <a:solidFill>
                <a:schemeClr val="bg1"/>
              </a:solidFill>
            </a:endParaRPr>
          </a:p>
        </p:txBody>
      </p:sp>
      <p:sp>
        <p:nvSpPr>
          <p:cNvPr id="13" name="Text 11"/>
          <p:cNvSpPr/>
          <p:nvPr/>
        </p:nvSpPr>
        <p:spPr>
          <a:xfrm>
            <a:off x="4773168" y="1161288"/>
            <a:ext cx="3931920" cy="274320"/>
          </a:xfrm>
          <a:prstGeom prst="rect">
            <a:avLst/>
          </a:prstGeom>
          <a:noFill/>
          <a:ln/>
        </p:spPr>
        <p:txBody>
          <a:bodyPr wrap="square" lIns="0" tIns="0" rIns="0" bIns="0" rtlCol="0" anchor="ctr"/>
          <a:lstStyle/>
          <a:p>
            <a:pPr marL="0" indent="0">
              <a:buNone/>
            </a:pPr>
            <a:r>
              <a:rPr lang="en-US" sz="1200" b="1" dirty="0">
                <a:latin typeface="Georgia" pitchFamily="34" charset="0"/>
                <a:ea typeface="Georgia" pitchFamily="34" charset="-122"/>
                <a:cs typeface="Georgia" pitchFamily="34" charset="-120"/>
              </a:rPr>
              <a:t>Quota Restrictions</a:t>
            </a:r>
            <a:endParaRPr lang="en-US" sz="1200" dirty="0"/>
          </a:p>
        </p:txBody>
      </p:sp>
      <p:sp>
        <p:nvSpPr>
          <p:cNvPr id="14" name="Text 12"/>
          <p:cNvSpPr/>
          <p:nvPr/>
        </p:nvSpPr>
        <p:spPr>
          <a:xfrm>
            <a:off x="4773168" y="1399032"/>
            <a:ext cx="3931920" cy="804672"/>
          </a:xfrm>
          <a:prstGeom prst="rect">
            <a:avLst/>
          </a:prstGeom>
          <a:noFill/>
          <a:ln/>
        </p:spPr>
        <p:txBody>
          <a:bodyPr wrap="square" lIns="0" tIns="0" rIns="0" bIns="0" rtlCol="0" anchor="ctr"/>
          <a:lstStyle/>
          <a:p>
            <a:pPr marL="0" indent="0">
              <a:buNone/>
            </a:pPr>
            <a:r>
              <a:rPr lang="en-US" sz="1000" dirty="0">
                <a:latin typeface="Calibri" pitchFamily="34" charset="0"/>
                <a:ea typeface="Calibri" pitchFamily="34" charset="-122"/>
                <a:cs typeface="Calibri" pitchFamily="34" charset="-120"/>
              </a:rPr>
              <a:t>The 1917–1965 era saw only 100 Indians allowed per year. Families were separated; skilled professionals had no legal path to remain.</a:t>
            </a:r>
            <a:endParaRPr lang="en-US" sz="1000" dirty="0"/>
          </a:p>
        </p:txBody>
      </p:sp>
      <p:sp>
        <p:nvSpPr>
          <p:cNvPr id="15" name="Shape 13"/>
          <p:cNvSpPr/>
          <p:nvPr/>
        </p:nvSpPr>
        <p:spPr>
          <a:xfrm>
            <a:off x="320040" y="2352294"/>
            <a:ext cx="4160520" cy="1559052"/>
          </a:xfrm>
          <a:prstGeom prst="rect">
            <a:avLst/>
          </a:prstGeom>
          <a:solidFill>
            <a:srgbClr val="FFFFFF"/>
          </a:solidFill>
          <a:ln w="12700">
            <a:solidFill>
              <a:srgbClr val="D0D5DD"/>
            </a:solidFill>
            <a:prstDash val="solid"/>
          </a:ln>
        </p:spPr>
        <p:txBody>
          <a:bodyPr/>
          <a:lstStyle/>
          <a:p>
            <a:endParaRPr lang="en-US"/>
          </a:p>
        </p:txBody>
      </p:sp>
      <p:sp>
        <p:nvSpPr>
          <p:cNvPr id="16" name="Shape 14"/>
          <p:cNvSpPr/>
          <p:nvPr/>
        </p:nvSpPr>
        <p:spPr>
          <a:xfrm>
            <a:off x="320040" y="2410359"/>
            <a:ext cx="914400" cy="281635"/>
          </a:xfrm>
          <a:prstGeom prst="rect">
            <a:avLst/>
          </a:prstGeom>
          <a:solidFill>
            <a:srgbClr val="0D1B2A"/>
          </a:solidFill>
          <a:ln w="12700">
            <a:solidFill>
              <a:srgbClr val="0D1B2A"/>
            </a:solidFill>
            <a:prstDash val="solid"/>
          </a:ln>
        </p:spPr>
        <p:txBody>
          <a:bodyPr/>
          <a:lstStyle/>
          <a:p>
            <a:endParaRPr lang="en-US"/>
          </a:p>
        </p:txBody>
      </p:sp>
      <p:sp>
        <p:nvSpPr>
          <p:cNvPr id="17" name="Text 15"/>
          <p:cNvSpPr/>
          <p:nvPr/>
        </p:nvSpPr>
        <p:spPr>
          <a:xfrm>
            <a:off x="320040" y="2410359"/>
            <a:ext cx="914400" cy="281635"/>
          </a:xfrm>
          <a:prstGeom prst="rect">
            <a:avLst/>
          </a:prstGeom>
          <a:noFill/>
          <a:ln/>
        </p:spPr>
        <p:txBody>
          <a:bodyPr wrap="square" rtlCol="0" anchor="ctr"/>
          <a:lstStyle/>
          <a:p>
            <a:pPr marL="0" indent="0" algn="ctr">
              <a:buNone/>
            </a:pPr>
            <a:r>
              <a:rPr lang="en-US" sz="900" b="1" dirty="0">
                <a:solidFill>
                  <a:schemeClr val="bg1"/>
                </a:solidFill>
                <a:latin typeface="Calibri" pitchFamily="34" charset="0"/>
                <a:ea typeface="Calibri" pitchFamily="34" charset="-122"/>
                <a:cs typeface="Calibri" pitchFamily="34" charset="-120"/>
              </a:rPr>
              <a:t>Post-9/11</a:t>
            </a:r>
            <a:endParaRPr lang="en-US" sz="900" dirty="0">
              <a:solidFill>
                <a:schemeClr val="bg1"/>
              </a:solidFill>
            </a:endParaRPr>
          </a:p>
        </p:txBody>
      </p:sp>
      <p:sp>
        <p:nvSpPr>
          <p:cNvPr id="18" name="Text 16"/>
          <p:cNvSpPr/>
          <p:nvPr/>
        </p:nvSpPr>
        <p:spPr>
          <a:xfrm>
            <a:off x="429768" y="2702052"/>
            <a:ext cx="3931920" cy="301752"/>
          </a:xfrm>
          <a:prstGeom prst="rect">
            <a:avLst/>
          </a:prstGeom>
          <a:noFill/>
          <a:ln/>
        </p:spPr>
        <p:txBody>
          <a:bodyPr wrap="square" lIns="0" tIns="0" rIns="0" bIns="0" rtlCol="0" anchor="ctr"/>
          <a:lstStyle/>
          <a:p>
            <a:pPr marL="0" indent="0">
              <a:buNone/>
            </a:pPr>
            <a:r>
              <a:rPr lang="en-US" sz="1200" b="1" dirty="0">
                <a:latin typeface="Georgia" pitchFamily="34" charset="0"/>
                <a:ea typeface="Georgia" pitchFamily="34" charset="-122"/>
                <a:cs typeface="Georgia" pitchFamily="34" charset="-120"/>
              </a:rPr>
              <a:t>Racial Profiling &amp; Hate Crimes</a:t>
            </a:r>
            <a:endParaRPr lang="en-US" sz="1200" dirty="0"/>
          </a:p>
        </p:txBody>
      </p:sp>
      <p:sp>
        <p:nvSpPr>
          <p:cNvPr id="19" name="Text 17"/>
          <p:cNvSpPr/>
          <p:nvPr/>
        </p:nvSpPr>
        <p:spPr>
          <a:xfrm>
            <a:off x="429768" y="2953512"/>
            <a:ext cx="3931920" cy="804672"/>
          </a:xfrm>
          <a:prstGeom prst="rect">
            <a:avLst/>
          </a:prstGeom>
          <a:noFill/>
          <a:ln/>
        </p:spPr>
        <p:txBody>
          <a:bodyPr wrap="square" lIns="0" tIns="0" rIns="0" bIns="0" rtlCol="0" anchor="ctr"/>
          <a:lstStyle/>
          <a:p>
            <a:pPr marL="0" indent="0">
              <a:buNone/>
            </a:pPr>
            <a:r>
              <a:rPr lang="en-US" sz="1000" dirty="0">
                <a:latin typeface="Calibri" pitchFamily="34" charset="0"/>
                <a:ea typeface="Calibri" pitchFamily="34" charset="-122"/>
                <a:cs typeface="Calibri" pitchFamily="34" charset="-120"/>
              </a:rPr>
              <a:t>Sikhs in particular faced violence due to turbans. Balbir Singh Sodhi was murdered in Arizona days after 9/11 in a hate crime.</a:t>
            </a:r>
            <a:endParaRPr lang="en-US" sz="1000" dirty="0"/>
          </a:p>
        </p:txBody>
      </p:sp>
      <p:sp>
        <p:nvSpPr>
          <p:cNvPr id="20" name="Shape 18"/>
          <p:cNvSpPr/>
          <p:nvPr/>
        </p:nvSpPr>
        <p:spPr>
          <a:xfrm>
            <a:off x="4663440" y="2352294"/>
            <a:ext cx="4160520" cy="1559052"/>
          </a:xfrm>
          <a:prstGeom prst="rect">
            <a:avLst/>
          </a:prstGeom>
          <a:solidFill>
            <a:srgbClr val="FFFFFF"/>
          </a:solidFill>
          <a:ln w="12700">
            <a:solidFill>
              <a:srgbClr val="D0D5DD"/>
            </a:solidFill>
            <a:prstDash val="solid"/>
          </a:ln>
        </p:spPr>
        <p:txBody>
          <a:bodyPr/>
          <a:lstStyle/>
          <a:p>
            <a:endParaRPr lang="en-US"/>
          </a:p>
        </p:txBody>
      </p:sp>
      <p:sp>
        <p:nvSpPr>
          <p:cNvPr id="21" name="Shape 19"/>
          <p:cNvSpPr/>
          <p:nvPr/>
        </p:nvSpPr>
        <p:spPr>
          <a:xfrm>
            <a:off x="4663440" y="2410359"/>
            <a:ext cx="914400" cy="281635"/>
          </a:xfrm>
          <a:prstGeom prst="rect">
            <a:avLst/>
          </a:prstGeom>
          <a:solidFill>
            <a:srgbClr val="0D1B2A"/>
          </a:solidFill>
          <a:ln w="12700">
            <a:solidFill>
              <a:srgbClr val="0D1B2A"/>
            </a:solidFill>
            <a:prstDash val="solid"/>
          </a:ln>
        </p:spPr>
        <p:txBody>
          <a:bodyPr/>
          <a:lstStyle/>
          <a:p>
            <a:endParaRPr lang="en-US"/>
          </a:p>
        </p:txBody>
      </p:sp>
      <p:sp>
        <p:nvSpPr>
          <p:cNvPr id="22" name="Text 20"/>
          <p:cNvSpPr/>
          <p:nvPr/>
        </p:nvSpPr>
        <p:spPr>
          <a:xfrm>
            <a:off x="4663440" y="2410359"/>
            <a:ext cx="914400" cy="281635"/>
          </a:xfrm>
          <a:prstGeom prst="rect">
            <a:avLst/>
          </a:prstGeom>
          <a:noFill/>
          <a:ln/>
        </p:spPr>
        <p:txBody>
          <a:bodyPr wrap="square" rtlCol="0" anchor="ctr"/>
          <a:lstStyle/>
          <a:p>
            <a:pPr marL="0" indent="0" algn="ctr">
              <a:buNone/>
            </a:pPr>
            <a:r>
              <a:rPr lang="en-US" sz="900" b="1" dirty="0">
                <a:solidFill>
                  <a:schemeClr val="bg1"/>
                </a:solidFill>
                <a:latin typeface="Calibri" pitchFamily="34" charset="0"/>
                <a:ea typeface="Calibri" pitchFamily="34" charset="-122"/>
                <a:cs typeface="Calibri" pitchFamily="34" charset="-120"/>
              </a:rPr>
              <a:t>Present Day</a:t>
            </a:r>
            <a:endParaRPr lang="en-US" sz="900" dirty="0">
              <a:solidFill>
                <a:schemeClr val="bg1"/>
              </a:solidFill>
            </a:endParaRPr>
          </a:p>
        </p:txBody>
      </p:sp>
      <p:sp>
        <p:nvSpPr>
          <p:cNvPr id="23" name="Text 21"/>
          <p:cNvSpPr/>
          <p:nvPr/>
        </p:nvSpPr>
        <p:spPr>
          <a:xfrm>
            <a:off x="4773168" y="2702052"/>
            <a:ext cx="3931920" cy="301752"/>
          </a:xfrm>
          <a:prstGeom prst="rect">
            <a:avLst/>
          </a:prstGeom>
          <a:noFill/>
          <a:ln/>
        </p:spPr>
        <p:txBody>
          <a:bodyPr wrap="square" lIns="0" tIns="0" rIns="0" bIns="0" rtlCol="0" anchor="ctr"/>
          <a:lstStyle/>
          <a:p>
            <a:pPr marL="0" indent="0">
              <a:buNone/>
            </a:pPr>
            <a:r>
              <a:rPr lang="en-US" sz="1200" b="1" dirty="0">
                <a:latin typeface="Georgia" pitchFamily="34" charset="0"/>
                <a:ea typeface="Georgia" pitchFamily="34" charset="-122"/>
                <a:cs typeface="Georgia" pitchFamily="34" charset="-120"/>
              </a:rPr>
              <a:t>Green Card Backlog Crisis</a:t>
            </a:r>
            <a:endParaRPr lang="en-US" sz="1200" dirty="0"/>
          </a:p>
        </p:txBody>
      </p:sp>
      <p:sp>
        <p:nvSpPr>
          <p:cNvPr id="24" name="Text 22"/>
          <p:cNvSpPr/>
          <p:nvPr/>
        </p:nvSpPr>
        <p:spPr>
          <a:xfrm>
            <a:off x="4773168" y="2953512"/>
            <a:ext cx="3931920" cy="804672"/>
          </a:xfrm>
          <a:prstGeom prst="rect">
            <a:avLst/>
          </a:prstGeom>
          <a:noFill/>
          <a:ln/>
        </p:spPr>
        <p:txBody>
          <a:bodyPr wrap="square" lIns="0" tIns="0" rIns="0" bIns="0" rtlCol="0" anchor="ctr"/>
          <a:lstStyle/>
          <a:p>
            <a:pPr marL="0" indent="0">
              <a:buNone/>
            </a:pPr>
            <a:r>
              <a:rPr lang="en-US" sz="1000" dirty="0">
                <a:latin typeface="Calibri" pitchFamily="34" charset="0"/>
                <a:ea typeface="Calibri" pitchFamily="34" charset="-122"/>
                <a:cs typeface="Calibri" pitchFamily="34" charset="-120"/>
              </a:rPr>
              <a:t>Due to per-country caps, Indian immigrants in the employment-based queue could wait 100+ years for permanent residency - called 'immigration limbo.'</a:t>
            </a:r>
            <a:endParaRPr lang="en-US" sz="1000" dirty="0"/>
          </a:p>
        </p:txBody>
      </p:sp>
      <p:sp>
        <p:nvSpPr>
          <p:cNvPr id="25" name="Shape 23"/>
          <p:cNvSpPr/>
          <p:nvPr/>
        </p:nvSpPr>
        <p:spPr>
          <a:xfrm>
            <a:off x="320040" y="3977640"/>
            <a:ext cx="4160520" cy="1417320"/>
          </a:xfrm>
          <a:prstGeom prst="rect">
            <a:avLst/>
          </a:prstGeom>
          <a:solidFill>
            <a:srgbClr val="FFFFFF"/>
          </a:solidFill>
          <a:ln w="12700">
            <a:solidFill>
              <a:srgbClr val="D0D5DD"/>
            </a:solidFill>
            <a:prstDash val="solid"/>
          </a:ln>
        </p:spPr>
        <p:txBody>
          <a:bodyPr/>
          <a:lstStyle/>
          <a:p>
            <a:endParaRPr lang="en-US"/>
          </a:p>
        </p:txBody>
      </p:sp>
      <p:sp>
        <p:nvSpPr>
          <p:cNvPr id="26" name="Shape 24"/>
          <p:cNvSpPr/>
          <p:nvPr/>
        </p:nvSpPr>
        <p:spPr>
          <a:xfrm>
            <a:off x="320040" y="3964839"/>
            <a:ext cx="914400" cy="281635"/>
          </a:xfrm>
          <a:prstGeom prst="rect">
            <a:avLst/>
          </a:prstGeom>
          <a:solidFill>
            <a:srgbClr val="0D1B2A"/>
          </a:solidFill>
          <a:ln w="12700">
            <a:solidFill>
              <a:srgbClr val="0D1B2A"/>
            </a:solidFill>
            <a:prstDash val="solid"/>
          </a:ln>
        </p:spPr>
        <p:txBody>
          <a:bodyPr/>
          <a:lstStyle/>
          <a:p>
            <a:endParaRPr lang="en-US"/>
          </a:p>
        </p:txBody>
      </p:sp>
      <p:sp>
        <p:nvSpPr>
          <p:cNvPr id="27" name="Text 25"/>
          <p:cNvSpPr/>
          <p:nvPr/>
        </p:nvSpPr>
        <p:spPr>
          <a:xfrm>
            <a:off x="320040" y="3964839"/>
            <a:ext cx="914400" cy="281635"/>
          </a:xfrm>
          <a:prstGeom prst="rect">
            <a:avLst/>
          </a:prstGeom>
          <a:noFill/>
          <a:ln/>
        </p:spPr>
        <p:txBody>
          <a:bodyPr wrap="square" rtlCol="0" anchor="ctr"/>
          <a:lstStyle/>
          <a:p>
            <a:pPr marL="0" indent="0" algn="ctr">
              <a:buNone/>
            </a:pPr>
            <a:r>
              <a:rPr lang="en-US" sz="900" b="1" dirty="0">
                <a:solidFill>
                  <a:schemeClr val="bg1"/>
                </a:solidFill>
                <a:latin typeface="Calibri" pitchFamily="34" charset="0"/>
                <a:ea typeface="Calibri" pitchFamily="34" charset="-122"/>
                <a:cs typeface="Calibri" pitchFamily="34" charset="-120"/>
              </a:rPr>
              <a:t>Cultural</a:t>
            </a:r>
            <a:endParaRPr lang="en-US" sz="900" dirty="0">
              <a:solidFill>
                <a:schemeClr val="bg1"/>
              </a:solidFill>
            </a:endParaRPr>
          </a:p>
        </p:txBody>
      </p:sp>
      <p:sp>
        <p:nvSpPr>
          <p:cNvPr id="28" name="Text 26"/>
          <p:cNvSpPr/>
          <p:nvPr/>
        </p:nvSpPr>
        <p:spPr>
          <a:xfrm>
            <a:off x="429768" y="4270248"/>
            <a:ext cx="3931920" cy="274320"/>
          </a:xfrm>
          <a:prstGeom prst="rect">
            <a:avLst/>
          </a:prstGeom>
          <a:noFill/>
          <a:ln/>
        </p:spPr>
        <p:txBody>
          <a:bodyPr wrap="square" lIns="0" tIns="0" rIns="0" bIns="0" rtlCol="0" anchor="ctr"/>
          <a:lstStyle/>
          <a:p>
            <a:pPr marL="0" indent="0">
              <a:buNone/>
            </a:pPr>
            <a:r>
              <a:rPr lang="en-US" sz="1200" b="1" dirty="0">
                <a:latin typeface="Georgia" pitchFamily="34" charset="0"/>
                <a:ea typeface="Georgia" pitchFamily="34" charset="-122"/>
                <a:cs typeface="Georgia" pitchFamily="34" charset="-120"/>
              </a:rPr>
              <a:t>Identity &amp; Belonging</a:t>
            </a:r>
            <a:endParaRPr lang="en-US" sz="1200" dirty="0"/>
          </a:p>
        </p:txBody>
      </p:sp>
      <p:sp>
        <p:nvSpPr>
          <p:cNvPr id="29" name="Text 27"/>
          <p:cNvSpPr/>
          <p:nvPr/>
        </p:nvSpPr>
        <p:spPr>
          <a:xfrm>
            <a:off x="429768" y="4544568"/>
            <a:ext cx="3931920" cy="731520"/>
          </a:xfrm>
          <a:prstGeom prst="rect">
            <a:avLst/>
          </a:prstGeom>
          <a:noFill/>
          <a:ln/>
        </p:spPr>
        <p:txBody>
          <a:bodyPr wrap="square" lIns="0" tIns="0" rIns="0" bIns="0" rtlCol="0" anchor="ctr"/>
          <a:lstStyle/>
          <a:p>
            <a:pPr marL="0" indent="0">
              <a:buNone/>
            </a:pPr>
            <a:r>
              <a:rPr lang="en-US" sz="1000" dirty="0">
                <a:latin typeface="Calibri" pitchFamily="34" charset="0"/>
                <a:ea typeface="Calibri" pitchFamily="34" charset="-122"/>
                <a:cs typeface="Calibri" pitchFamily="34" charset="-120"/>
              </a:rPr>
              <a:t>Second-generation Indian-Americans navigate between two cultures, often facing pressure from both communities regarding identity, marriage, and career.</a:t>
            </a:r>
            <a:endParaRPr lang="en-US" sz="1000" dirty="0"/>
          </a:p>
        </p:txBody>
      </p:sp>
      <p:sp>
        <p:nvSpPr>
          <p:cNvPr id="30" name="Shape 28"/>
          <p:cNvSpPr/>
          <p:nvPr/>
        </p:nvSpPr>
        <p:spPr>
          <a:xfrm>
            <a:off x="4663440" y="3977640"/>
            <a:ext cx="4160520" cy="1417320"/>
          </a:xfrm>
          <a:prstGeom prst="rect">
            <a:avLst/>
          </a:prstGeom>
          <a:solidFill>
            <a:srgbClr val="FFFFFF"/>
          </a:solidFill>
          <a:ln w="12700">
            <a:solidFill>
              <a:srgbClr val="D0D5DD"/>
            </a:solidFill>
            <a:prstDash val="solid"/>
          </a:ln>
        </p:spPr>
        <p:txBody>
          <a:bodyPr/>
          <a:lstStyle/>
          <a:p>
            <a:endParaRPr lang="en-US"/>
          </a:p>
        </p:txBody>
      </p:sp>
      <p:sp>
        <p:nvSpPr>
          <p:cNvPr id="31" name="Shape 29"/>
          <p:cNvSpPr/>
          <p:nvPr/>
        </p:nvSpPr>
        <p:spPr>
          <a:xfrm>
            <a:off x="4663440" y="3964839"/>
            <a:ext cx="914400" cy="281635"/>
          </a:xfrm>
          <a:prstGeom prst="rect">
            <a:avLst/>
          </a:prstGeom>
          <a:solidFill>
            <a:srgbClr val="0D1B2A"/>
          </a:solidFill>
          <a:ln w="12700">
            <a:solidFill>
              <a:srgbClr val="0D1B2A"/>
            </a:solidFill>
            <a:prstDash val="solid"/>
          </a:ln>
        </p:spPr>
        <p:txBody>
          <a:bodyPr/>
          <a:lstStyle/>
          <a:p>
            <a:endParaRPr lang="en-US"/>
          </a:p>
        </p:txBody>
      </p:sp>
      <p:sp>
        <p:nvSpPr>
          <p:cNvPr id="32" name="Text 30"/>
          <p:cNvSpPr/>
          <p:nvPr/>
        </p:nvSpPr>
        <p:spPr>
          <a:xfrm>
            <a:off x="4663440" y="3964839"/>
            <a:ext cx="914400" cy="281635"/>
          </a:xfrm>
          <a:prstGeom prst="rect">
            <a:avLst/>
          </a:prstGeom>
          <a:noFill/>
          <a:ln/>
        </p:spPr>
        <p:txBody>
          <a:bodyPr wrap="square" rtlCol="0" anchor="ctr"/>
          <a:lstStyle/>
          <a:p>
            <a:pPr marL="0" indent="0" algn="ctr">
              <a:buNone/>
            </a:pPr>
            <a:r>
              <a:rPr lang="en-US" sz="900" b="1" dirty="0">
                <a:solidFill>
                  <a:schemeClr val="bg1"/>
                </a:solidFill>
                <a:latin typeface="Calibri" pitchFamily="34" charset="0"/>
                <a:ea typeface="Calibri" pitchFamily="34" charset="-122"/>
                <a:cs typeface="Calibri" pitchFamily="34" charset="-120"/>
              </a:rPr>
              <a:t>Economic</a:t>
            </a:r>
            <a:endParaRPr lang="en-US" sz="900" dirty="0">
              <a:solidFill>
                <a:schemeClr val="bg1"/>
              </a:solidFill>
            </a:endParaRPr>
          </a:p>
        </p:txBody>
      </p:sp>
      <p:sp>
        <p:nvSpPr>
          <p:cNvPr id="33" name="Text 31"/>
          <p:cNvSpPr/>
          <p:nvPr/>
        </p:nvSpPr>
        <p:spPr>
          <a:xfrm>
            <a:off x="4773168" y="4270248"/>
            <a:ext cx="3931920" cy="274320"/>
          </a:xfrm>
          <a:prstGeom prst="rect">
            <a:avLst/>
          </a:prstGeom>
          <a:noFill/>
          <a:ln/>
        </p:spPr>
        <p:txBody>
          <a:bodyPr wrap="square" lIns="0" tIns="0" rIns="0" bIns="0" rtlCol="0" anchor="ctr"/>
          <a:lstStyle/>
          <a:p>
            <a:pPr marL="0" indent="0">
              <a:buNone/>
            </a:pPr>
            <a:r>
              <a:rPr lang="en-US" sz="1200" b="1" dirty="0">
                <a:latin typeface="Georgia" pitchFamily="34" charset="0"/>
                <a:ea typeface="Georgia" pitchFamily="34" charset="-122"/>
                <a:cs typeface="Georgia" pitchFamily="34" charset="-120"/>
              </a:rPr>
              <a:t>Model Minority Myth</a:t>
            </a:r>
            <a:endParaRPr lang="en-US" sz="1200" dirty="0"/>
          </a:p>
        </p:txBody>
      </p:sp>
      <p:sp>
        <p:nvSpPr>
          <p:cNvPr id="34" name="Text 32"/>
          <p:cNvSpPr/>
          <p:nvPr/>
        </p:nvSpPr>
        <p:spPr>
          <a:xfrm>
            <a:off x="4773168" y="4544568"/>
            <a:ext cx="3931920" cy="731520"/>
          </a:xfrm>
          <a:prstGeom prst="rect">
            <a:avLst/>
          </a:prstGeom>
          <a:noFill/>
          <a:ln/>
        </p:spPr>
        <p:txBody>
          <a:bodyPr wrap="square" lIns="0" tIns="0" rIns="0" bIns="0" rtlCol="0" anchor="ctr"/>
          <a:lstStyle/>
          <a:p>
            <a:pPr marL="0" indent="0">
              <a:buNone/>
            </a:pPr>
            <a:r>
              <a:rPr lang="en-US" sz="1000" dirty="0">
                <a:latin typeface="Calibri" pitchFamily="34" charset="0"/>
                <a:ea typeface="Calibri" pitchFamily="34" charset="-122"/>
                <a:cs typeface="Calibri" pitchFamily="34" charset="-120"/>
              </a:rPr>
              <a:t>The stereotype erases socioeconomic diversity within the community — many Indian immigrants face poverty, particularly refugees and non-STEM migrants.</a:t>
            </a:r>
            <a:endParaRPr lang="en-US" sz="10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9144000" cy="685800"/>
          </a:xfrm>
          <a:prstGeom prst="rect">
            <a:avLst/>
          </a:prstGeom>
          <a:solidFill>
            <a:srgbClr val="0D1B2A"/>
          </a:solidFill>
          <a:ln w="12700">
            <a:solidFill>
              <a:srgbClr val="0D1B2A"/>
            </a:solidFill>
            <a:prstDash val="solid"/>
          </a:ln>
        </p:spPr>
        <p:txBody>
          <a:bodyPr/>
          <a:lstStyle/>
          <a:p>
            <a:endParaRPr lang="en-US"/>
          </a:p>
        </p:txBody>
      </p:sp>
      <p:sp>
        <p:nvSpPr>
          <p:cNvPr id="3" name="Text 1"/>
          <p:cNvSpPr/>
          <p:nvPr/>
        </p:nvSpPr>
        <p:spPr>
          <a:xfrm>
            <a:off x="365760" y="0"/>
            <a:ext cx="8412480" cy="685800"/>
          </a:xfrm>
          <a:prstGeom prst="rect">
            <a:avLst/>
          </a:prstGeom>
          <a:noFill/>
          <a:ln/>
        </p:spPr>
        <p:txBody>
          <a:bodyPr wrap="square" rtlCol="0" anchor="ctr"/>
          <a:lstStyle/>
          <a:p>
            <a:pPr marL="0" indent="0">
              <a:buNone/>
            </a:pPr>
            <a:r>
              <a:rPr lang="en-US" sz="1800" b="1" dirty="0">
                <a:solidFill>
                  <a:srgbClr val="FFFFFF"/>
                </a:solidFill>
                <a:latin typeface="Georgia" pitchFamily="34" charset="0"/>
                <a:ea typeface="Georgia" pitchFamily="34" charset="-122"/>
                <a:cs typeface="Georgia" pitchFamily="34" charset="-120"/>
              </a:rPr>
              <a:t>SETTLEMENT PATTERNS &amp; EXPERIENCES TODAY</a:t>
            </a:r>
            <a:endParaRPr lang="en-US" sz="1800" dirty="0"/>
          </a:p>
        </p:txBody>
      </p:sp>
      <p:sp>
        <p:nvSpPr>
          <p:cNvPr id="4" name="Shape 2"/>
          <p:cNvSpPr/>
          <p:nvPr/>
        </p:nvSpPr>
        <p:spPr>
          <a:xfrm>
            <a:off x="0" y="685800"/>
            <a:ext cx="9144000" cy="54864"/>
          </a:xfrm>
          <a:prstGeom prst="rect">
            <a:avLst/>
          </a:prstGeom>
          <a:solidFill>
            <a:srgbClr val="FF9933"/>
          </a:solidFill>
          <a:ln w="12700">
            <a:solidFill>
              <a:srgbClr val="FF9933"/>
            </a:solidFill>
            <a:prstDash val="solid"/>
          </a:ln>
        </p:spPr>
        <p:txBody>
          <a:bodyPr/>
          <a:lstStyle/>
          <a:p>
            <a:endParaRPr lang="en-US"/>
          </a:p>
        </p:txBody>
      </p:sp>
      <p:graphicFrame>
        <p:nvGraphicFramePr>
          <p:cNvPr id="5" name="Chart 0"/>
          <p:cNvGraphicFramePr/>
          <p:nvPr/>
        </p:nvGraphicFramePr>
        <p:xfrm>
          <a:off x="274320" y="822960"/>
          <a:ext cx="5303520" cy="393192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3"/>
          <p:cNvSpPr/>
          <p:nvPr/>
        </p:nvSpPr>
        <p:spPr>
          <a:xfrm>
            <a:off x="274320" y="4846320"/>
            <a:ext cx="5303520" cy="182880"/>
          </a:xfrm>
          <a:prstGeom prst="rect">
            <a:avLst/>
          </a:prstGeom>
          <a:noFill/>
          <a:ln/>
        </p:spPr>
        <p:txBody>
          <a:bodyPr wrap="square" rtlCol="0" anchor="ctr"/>
          <a:lstStyle/>
          <a:p>
            <a:pPr marL="0" indent="0">
              <a:buNone/>
            </a:pPr>
            <a:r>
              <a:rPr lang="en-US" sz="800" i="1" dirty="0">
                <a:latin typeface="Calibri" pitchFamily="34" charset="0"/>
                <a:ea typeface="Calibri" pitchFamily="34" charset="-122"/>
                <a:cs typeface="Calibri" pitchFamily="34" charset="-120"/>
              </a:rPr>
              <a:t>Source: Migration Policy Institute / U.S. Census ACS 2018-22 (Batalova &amp; Lee, 2024)</a:t>
            </a:r>
            <a:endParaRPr lang="en-US" sz="800" dirty="0"/>
          </a:p>
        </p:txBody>
      </p:sp>
      <p:sp>
        <p:nvSpPr>
          <p:cNvPr id="7" name="Text 4"/>
          <p:cNvSpPr/>
          <p:nvPr/>
        </p:nvSpPr>
        <p:spPr>
          <a:xfrm>
            <a:off x="5760720" y="822960"/>
            <a:ext cx="3154680" cy="320040"/>
          </a:xfrm>
          <a:prstGeom prst="rect">
            <a:avLst/>
          </a:prstGeom>
          <a:noFill/>
          <a:ln/>
        </p:spPr>
        <p:txBody>
          <a:bodyPr wrap="square" rtlCol="0" anchor="ctr"/>
          <a:lstStyle/>
          <a:p>
            <a:pPr marL="0" indent="0">
              <a:buNone/>
            </a:pPr>
            <a:r>
              <a:rPr lang="en-US" sz="1400" b="1" dirty="0">
                <a:solidFill>
                  <a:srgbClr val="0D1B2A"/>
                </a:solidFill>
                <a:latin typeface="Georgia" pitchFamily="34" charset="0"/>
                <a:ea typeface="Georgia" pitchFamily="34" charset="-122"/>
                <a:cs typeface="Georgia" pitchFamily="34" charset="-120"/>
              </a:rPr>
              <a:t>Community Today</a:t>
            </a:r>
            <a:endParaRPr lang="en-US" sz="1400" dirty="0"/>
          </a:p>
        </p:txBody>
      </p:sp>
      <p:sp>
        <p:nvSpPr>
          <p:cNvPr id="8" name="Shape 5"/>
          <p:cNvSpPr/>
          <p:nvPr/>
        </p:nvSpPr>
        <p:spPr>
          <a:xfrm>
            <a:off x="5760720" y="1234440"/>
            <a:ext cx="54864" cy="548640"/>
          </a:xfrm>
          <a:prstGeom prst="rect">
            <a:avLst/>
          </a:prstGeom>
          <a:solidFill>
            <a:srgbClr val="FF9933"/>
          </a:solidFill>
          <a:ln w="12700">
            <a:solidFill>
              <a:srgbClr val="FF9933"/>
            </a:solidFill>
            <a:prstDash val="solid"/>
          </a:ln>
        </p:spPr>
        <p:txBody>
          <a:bodyPr/>
          <a:lstStyle/>
          <a:p>
            <a:endParaRPr lang="en-US"/>
          </a:p>
        </p:txBody>
      </p:sp>
      <p:sp>
        <p:nvSpPr>
          <p:cNvPr id="9" name="Text 6"/>
          <p:cNvSpPr/>
          <p:nvPr/>
        </p:nvSpPr>
        <p:spPr>
          <a:xfrm>
            <a:off x="5943600" y="1234440"/>
            <a:ext cx="2971800" cy="237744"/>
          </a:xfrm>
          <a:prstGeom prst="rect">
            <a:avLst/>
          </a:prstGeom>
          <a:noFill/>
          <a:ln/>
        </p:spPr>
        <p:txBody>
          <a:bodyPr wrap="square" lIns="0" tIns="0" rIns="0" bIns="0" rtlCol="0" anchor="ctr"/>
          <a:lstStyle/>
          <a:p>
            <a:pPr marL="0" indent="0">
              <a:buNone/>
            </a:pPr>
            <a:r>
              <a:rPr lang="en-US" sz="1100" b="1" dirty="0">
                <a:latin typeface="Georgia" pitchFamily="34" charset="0"/>
                <a:ea typeface="Georgia" pitchFamily="34" charset="-122"/>
                <a:cs typeface="Georgia" pitchFamily="34" charset="-120"/>
              </a:rPr>
              <a:t>Cultural Enclaves</a:t>
            </a:r>
            <a:endParaRPr lang="en-US" sz="1100" dirty="0"/>
          </a:p>
        </p:txBody>
      </p:sp>
      <p:sp>
        <p:nvSpPr>
          <p:cNvPr id="10" name="Text 7"/>
          <p:cNvSpPr/>
          <p:nvPr/>
        </p:nvSpPr>
        <p:spPr>
          <a:xfrm>
            <a:off x="5943600" y="1490472"/>
            <a:ext cx="2971800" cy="329184"/>
          </a:xfrm>
          <a:prstGeom prst="rect">
            <a:avLst/>
          </a:prstGeom>
          <a:noFill/>
          <a:ln/>
        </p:spPr>
        <p:txBody>
          <a:bodyPr wrap="square" lIns="0" tIns="0" rIns="0" bIns="0" rtlCol="0" anchor="ctr"/>
          <a:lstStyle/>
          <a:p>
            <a:pPr marL="0" indent="0">
              <a:buNone/>
            </a:pPr>
            <a:r>
              <a:rPr lang="en-US" sz="950" dirty="0">
                <a:latin typeface="Calibri" pitchFamily="34" charset="0"/>
                <a:ea typeface="Calibri" pitchFamily="34" charset="-122"/>
                <a:cs typeface="Calibri" pitchFamily="34" charset="-120"/>
              </a:rPr>
              <a:t>Little India districts exist in New York, Chicago, San Jose, and Houston with temples, restaurants, and cultural events.</a:t>
            </a:r>
            <a:endParaRPr lang="en-US" sz="950" dirty="0"/>
          </a:p>
        </p:txBody>
      </p:sp>
      <p:sp>
        <p:nvSpPr>
          <p:cNvPr id="11" name="Shape 8"/>
          <p:cNvSpPr/>
          <p:nvPr/>
        </p:nvSpPr>
        <p:spPr>
          <a:xfrm>
            <a:off x="5760720" y="1984248"/>
            <a:ext cx="54864" cy="548640"/>
          </a:xfrm>
          <a:prstGeom prst="rect">
            <a:avLst/>
          </a:prstGeom>
          <a:solidFill>
            <a:srgbClr val="FF9933"/>
          </a:solidFill>
          <a:ln w="12700">
            <a:solidFill>
              <a:srgbClr val="FF9933"/>
            </a:solidFill>
            <a:prstDash val="solid"/>
          </a:ln>
        </p:spPr>
        <p:txBody>
          <a:bodyPr/>
          <a:lstStyle/>
          <a:p>
            <a:endParaRPr lang="en-US"/>
          </a:p>
        </p:txBody>
      </p:sp>
      <p:sp>
        <p:nvSpPr>
          <p:cNvPr id="12" name="Text 9"/>
          <p:cNvSpPr/>
          <p:nvPr/>
        </p:nvSpPr>
        <p:spPr>
          <a:xfrm>
            <a:off x="5943600" y="1984248"/>
            <a:ext cx="2971800" cy="237744"/>
          </a:xfrm>
          <a:prstGeom prst="rect">
            <a:avLst/>
          </a:prstGeom>
          <a:noFill/>
          <a:ln/>
        </p:spPr>
        <p:txBody>
          <a:bodyPr wrap="square" lIns="0" tIns="0" rIns="0" bIns="0" rtlCol="0" anchor="ctr"/>
          <a:lstStyle/>
          <a:p>
            <a:pPr marL="0" indent="0">
              <a:buNone/>
            </a:pPr>
            <a:r>
              <a:rPr lang="en-US" sz="1100" b="1" dirty="0">
                <a:latin typeface="Georgia" pitchFamily="34" charset="0"/>
                <a:ea typeface="Georgia" pitchFamily="34" charset="-122"/>
                <a:cs typeface="Georgia" pitchFamily="34" charset="-120"/>
              </a:rPr>
              <a:t>Political Representation</a:t>
            </a:r>
            <a:endParaRPr lang="en-US" sz="1100" dirty="0"/>
          </a:p>
        </p:txBody>
      </p:sp>
      <p:sp>
        <p:nvSpPr>
          <p:cNvPr id="13" name="Text 10"/>
          <p:cNvSpPr/>
          <p:nvPr/>
        </p:nvSpPr>
        <p:spPr>
          <a:xfrm>
            <a:off x="5943600" y="2240280"/>
            <a:ext cx="2971800" cy="329184"/>
          </a:xfrm>
          <a:prstGeom prst="rect">
            <a:avLst/>
          </a:prstGeom>
          <a:noFill/>
          <a:ln/>
        </p:spPr>
        <p:txBody>
          <a:bodyPr wrap="square" lIns="0" tIns="0" rIns="0" bIns="0" rtlCol="0" anchor="ctr"/>
          <a:lstStyle/>
          <a:p>
            <a:pPr marL="0" indent="0">
              <a:buNone/>
            </a:pPr>
            <a:r>
              <a:rPr lang="en-US" sz="950" dirty="0">
                <a:latin typeface="Calibri" pitchFamily="34" charset="0"/>
                <a:ea typeface="Calibri" pitchFamily="34" charset="-122"/>
                <a:cs typeface="Calibri" pitchFamily="34" charset="-120"/>
              </a:rPr>
              <a:t>Vice President Kamala Harris (of Indian heritage), Nikki Haley, and Ro Khanna represent growing Indian-American political power.</a:t>
            </a:r>
            <a:endParaRPr lang="en-US" sz="950" dirty="0"/>
          </a:p>
        </p:txBody>
      </p:sp>
      <p:sp>
        <p:nvSpPr>
          <p:cNvPr id="14" name="Shape 11"/>
          <p:cNvSpPr/>
          <p:nvPr/>
        </p:nvSpPr>
        <p:spPr>
          <a:xfrm>
            <a:off x="5760720" y="2734056"/>
            <a:ext cx="54864" cy="548640"/>
          </a:xfrm>
          <a:prstGeom prst="rect">
            <a:avLst/>
          </a:prstGeom>
          <a:solidFill>
            <a:srgbClr val="FF9933"/>
          </a:solidFill>
          <a:ln w="12700">
            <a:solidFill>
              <a:srgbClr val="FF9933"/>
            </a:solidFill>
            <a:prstDash val="solid"/>
          </a:ln>
        </p:spPr>
        <p:txBody>
          <a:bodyPr/>
          <a:lstStyle/>
          <a:p>
            <a:endParaRPr lang="en-US"/>
          </a:p>
        </p:txBody>
      </p:sp>
      <p:sp>
        <p:nvSpPr>
          <p:cNvPr id="15" name="Text 12"/>
          <p:cNvSpPr/>
          <p:nvPr/>
        </p:nvSpPr>
        <p:spPr>
          <a:xfrm>
            <a:off x="5943600" y="2734056"/>
            <a:ext cx="2971800" cy="237744"/>
          </a:xfrm>
          <a:prstGeom prst="rect">
            <a:avLst/>
          </a:prstGeom>
          <a:noFill/>
          <a:ln/>
        </p:spPr>
        <p:txBody>
          <a:bodyPr wrap="square" lIns="0" tIns="0" rIns="0" bIns="0" rtlCol="0" anchor="ctr"/>
          <a:lstStyle/>
          <a:p>
            <a:pPr marL="0" indent="0">
              <a:buNone/>
            </a:pPr>
            <a:r>
              <a:rPr lang="en-US" sz="1100" b="1" dirty="0">
                <a:latin typeface="Georgia" pitchFamily="34" charset="0"/>
                <a:ea typeface="Georgia" pitchFamily="34" charset="-122"/>
                <a:cs typeface="Georgia" pitchFamily="34" charset="-120"/>
              </a:rPr>
              <a:t>Religious Communities</a:t>
            </a:r>
            <a:endParaRPr lang="en-US" sz="1100" dirty="0"/>
          </a:p>
        </p:txBody>
      </p:sp>
      <p:sp>
        <p:nvSpPr>
          <p:cNvPr id="16" name="Text 13"/>
          <p:cNvSpPr/>
          <p:nvPr/>
        </p:nvSpPr>
        <p:spPr>
          <a:xfrm>
            <a:off x="5943600" y="2990088"/>
            <a:ext cx="2971800" cy="329184"/>
          </a:xfrm>
          <a:prstGeom prst="rect">
            <a:avLst/>
          </a:prstGeom>
          <a:noFill/>
          <a:ln/>
        </p:spPr>
        <p:txBody>
          <a:bodyPr wrap="square" lIns="0" tIns="0" rIns="0" bIns="0" rtlCol="0" anchor="ctr"/>
          <a:lstStyle/>
          <a:p>
            <a:pPr marL="0" indent="0">
              <a:buNone/>
            </a:pPr>
            <a:r>
              <a:rPr lang="en-US" sz="950" dirty="0">
                <a:latin typeface="Calibri" pitchFamily="34" charset="0"/>
                <a:ea typeface="Calibri" pitchFamily="34" charset="-122"/>
                <a:cs typeface="Calibri" pitchFamily="34" charset="-120"/>
              </a:rPr>
              <a:t>Over 900 Hindu temples in the U.S.; Sikh gurdwaras, mosques, and churches serve diverse Indian immigrant communities.</a:t>
            </a:r>
            <a:endParaRPr lang="en-US" sz="950" dirty="0"/>
          </a:p>
        </p:txBody>
      </p:sp>
      <p:sp>
        <p:nvSpPr>
          <p:cNvPr id="17" name="Shape 14"/>
          <p:cNvSpPr/>
          <p:nvPr/>
        </p:nvSpPr>
        <p:spPr>
          <a:xfrm>
            <a:off x="5760720" y="3483864"/>
            <a:ext cx="54864" cy="548640"/>
          </a:xfrm>
          <a:prstGeom prst="rect">
            <a:avLst/>
          </a:prstGeom>
          <a:solidFill>
            <a:srgbClr val="FF9933"/>
          </a:solidFill>
          <a:ln w="12700">
            <a:solidFill>
              <a:srgbClr val="FF9933"/>
            </a:solidFill>
            <a:prstDash val="solid"/>
          </a:ln>
        </p:spPr>
        <p:txBody>
          <a:bodyPr/>
          <a:lstStyle/>
          <a:p>
            <a:endParaRPr lang="en-US"/>
          </a:p>
        </p:txBody>
      </p:sp>
      <p:sp>
        <p:nvSpPr>
          <p:cNvPr id="18" name="Text 15"/>
          <p:cNvSpPr/>
          <p:nvPr/>
        </p:nvSpPr>
        <p:spPr>
          <a:xfrm>
            <a:off x="5943600" y="3483864"/>
            <a:ext cx="2971800" cy="237744"/>
          </a:xfrm>
          <a:prstGeom prst="rect">
            <a:avLst/>
          </a:prstGeom>
          <a:noFill/>
          <a:ln/>
        </p:spPr>
        <p:txBody>
          <a:bodyPr wrap="square" lIns="0" tIns="0" rIns="0" bIns="0" rtlCol="0" anchor="ctr"/>
          <a:lstStyle/>
          <a:p>
            <a:pPr marL="0" indent="0">
              <a:buNone/>
            </a:pPr>
            <a:r>
              <a:rPr lang="en-US" sz="1100" b="1" dirty="0">
                <a:latin typeface="Georgia" pitchFamily="34" charset="0"/>
                <a:ea typeface="Georgia" pitchFamily="34" charset="-122"/>
                <a:cs typeface="Georgia" pitchFamily="34" charset="-120"/>
              </a:rPr>
              <a:t>2nd Generation</a:t>
            </a:r>
            <a:endParaRPr lang="en-US" sz="1100" dirty="0"/>
          </a:p>
        </p:txBody>
      </p:sp>
      <p:sp>
        <p:nvSpPr>
          <p:cNvPr id="19" name="Text 16"/>
          <p:cNvSpPr/>
          <p:nvPr/>
        </p:nvSpPr>
        <p:spPr>
          <a:xfrm>
            <a:off x="5943600" y="3739896"/>
            <a:ext cx="2971800" cy="329184"/>
          </a:xfrm>
          <a:prstGeom prst="rect">
            <a:avLst/>
          </a:prstGeom>
          <a:noFill/>
          <a:ln/>
        </p:spPr>
        <p:txBody>
          <a:bodyPr wrap="square" lIns="0" tIns="0" rIns="0" bIns="0" rtlCol="0" anchor="ctr"/>
          <a:lstStyle/>
          <a:p>
            <a:pPr marL="0" indent="0">
              <a:buNone/>
            </a:pPr>
            <a:r>
              <a:rPr lang="en-US" sz="950" dirty="0">
                <a:latin typeface="Calibri" pitchFamily="34" charset="0"/>
                <a:ea typeface="Calibri" pitchFamily="34" charset="-122"/>
                <a:cs typeface="Calibri" pitchFamily="34" charset="-120"/>
              </a:rPr>
              <a:t>U.S.-born children of Indian immigrants are highly educated and prominent in medicine, law, tech, finance, and politics.</a:t>
            </a:r>
            <a:endParaRPr lang="en-US" sz="950" dirty="0"/>
          </a:p>
        </p:txBody>
      </p:sp>
      <p:sp>
        <p:nvSpPr>
          <p:cNvPr id="20" name="Shape 17"/>
          <p:cNvSpPr/>
          <p:nvPr/>
        </p:nvSpPr>
        <p:spPr>
          <a:xfrm>
            <a:off x="5760720" y="4233672"/>
            <a:ext cx="54864" cy="548640"/>
          </a:xfrm>
          <a:prstGeom prst="rect">
            <a:avLst/>
          </a:prstGeom>
          <a:solidFill>
            <a:srgbClr val="FF9933"/>
          </a:solidFill>
          <a:ln w="12700">
            <a:solidFill>
              <a:srgbClr val="FF9933"/>
            </a:solidFill>
            <a:prstDash val="solid"/>
          </a:ln>
        </p:spPr>
        <p:txBody>
          <a:bodyPr/>
          <a:lstStyle/>
          <a:p>
            <a:endParaRPr lang="en-US"/>
          </a:p>
        </p:txBody>
      </p:sp>
      <p:sp>
        <p:nvSpPr>
          <p:cNvPr id="21" name="Text 18"/>
          <p:cNvSpPr/>
          <p:nvPr/>
        </p:nvSpPr>
        <p:spPr>
          <a:xfrm>
            <a:off x="5943600" y="4233672"/>
            <a:ext cx="2971800" cy="237744"/>
          </a:xfrm>
          <a:prstGeom prst="rect">
            <a:avLst/>
          </a:prstGeom>
          <a:noFill/>
          <a:ln/>
        </p:spPr>
        <p:txBody>
          <a:bodyPr wrap="square" lIns="0" tIns="0" rIns="0" bIns="0" rtlCol="0" anchor="ctr"/>
          <a:lstStyle/>
          <a:p>
            <a:pPr marL="0" indent="0">
              <a:buNone/>
            </a:pPr>
            <a:r>
              <a:rPr lang="en-US" sz="1100" b="1" dirty="0">
                <a:latin typeface="Georgia" pitchFamily="34" charset="0"/>
                <a:ea typeface="Georgia" pitchFamily="34" charset="-122"/>
                <a:cs typeface="Georgia" pitchFamily="34" charset="-120"/>
              </a:rPr>
              <a:t>Transnational Ties</a:t>
            </a:r>
            <a:endParaRPr lang="en-US" sz="1100" dirty="0"/>
          </a:p>
        </p:txBody>
      </p:sp>
      <p:sp>
        <p:nvSpPr>
          <p:cNvPr id="22" name="Text 19"/>
          <p:cNvSpPr/>
          <p:nvPr/>
        </p:nvSpPr>
        <p:spPr>
          <a:xfrm>
            <a:off x="5943600" y="4489704"/>
            <a:ext cx="2971800" cy="329184"/>
          </a:xfrm>
          <a:prstGeom prst="rect">
            <a:avLst/>
          </a:prstGeom>
          <a:noFill/>
          <a:ln/>
        </p:spPr>
        <p:txBody>
          <a:bodyPr wrap="square" lIns="0" tIns="0" rIns="0" bIns="0" rtlCol="0" anchor="ctr"/>
          <a:lstStyle/>
          <a:p>
            <a:pPr marL="0" indent="0">
              <a:buNone/>
            </a:pPr>
            <a:r>
              <a:rPr lang="en-US" sz="950" dirty="0">
                <a:latin typeface="Calibri" pitchFamily="34" charset="0"/>
                <a:ea typeface="Calibri" pitchFamily="34" charset="-122"/>
                <a:cs typeface="Calibri" pitchFamily="34" charset="-120"/>
              </a:rPr>
              <a:t>Indians are the largest source of remittances globally; strong cultural, familial, and economic ties to India are maintained.</a:t>
            </a:r>
            <a:endParaRPr lang="en-US" sz="9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0D1B2A"/>
        </a:solidFill>
        <a:effectLst/>
      </p:bgPr>
    </p:bg>
    <p:spTree>
      <p:nvGrpSpPr>
        <p:cNvPr id="1" name=""/>
        <p:cNvGrpSpPr/>
        <p:nvPr/>
      </p:nvGrpSpPr>
      <p:grpSpPr>
        <a:xfrm>
          <a:off x="0" y="0"/>
          <a:ext cx="0" cy="0"/>
          <a:chOff x="0" y="0"/>
          <a:chExt cx="0" cy="0"/>
        </a:xfrm>
      </p:grpSpPr>
      <p:sp>
        <p:nvSpPr>
          <p:cNvPr id="2" name="Shape 0"/>
          <p:cNvSpPr/>
          <p:nvPr/>
        </p:nvSpPr>
        <p:spPr>
          <a:xfrm>
            <a:off x="0" y="0"/>
            <a:ext cx="9144000" cy="685800"/>
          </a:xfrm>
          <a:prstGeom prst="rect">
            <a:avLst/>
          </a:prstGeom>
          <a:solidFill>
            <a:srgbClr val="FF9933"/>
          </a:solidFill>
          <a:ln w="12700">
            <a:solidFill>
              <a:srgbClr val="FF9933"/>
            </a:solidFill>
            <a:prstDash val="solid"/>
          </a:ln>
        </p:spPr>
        <p:txBody>
          <a:bodyPr/>
          <a:lstStyle/>
          <a:p>
            <a:endParaRPr lang="en-US" sz="1200"/>
          </a:p>
        </p:txBody>
      </p:sp>
      <p:sp>
        <p:nvSpPr>
          <p:cNvPr id="3" name="Text 1"/>
          <p:cNvSpPr/>
          <p:nvPr/>
        </p:nvSpPr>
        <p:spPr>
          <a:xfrm>
            <a:off x="365760" y="0"/>
            <a:ext cx="8412480" cy="685800"/>
          </a:xfrm>
          <a:prstGeom prst="rect">
            <a:avLst/>
          </a:prstGeom>
          <a:noFill/>
          <a:ln/>
        </p:spPr>
        <p:txBody>
          <a:bodyPr wrap="square" rtlCol="0" anchor="ctr"/>
          <a:lstStyle/>
          <a:p>
            <a:pPr marL="0" indent="0">
              <a:buNone/>
            </a:pPr>
            <a:r>
              <a:rPr lang="en-US" sz="1200" b="1" dirty="0">
                <a:solidFill>
                  <a:srgbClr val="0D1B2A"/>
                </a:solidFill>
                <a:latin typeface="Georgia" pitchFamily="34" charset="0"/>
                <a:ea typeface="Georgia" pitchFamily="34" charset="-122"/>
                <a:cs typeface="Georgia" pitchFamily="34" charset="-120"/>
              </a:rPr>
              <a:t>THE TURNING POINT: IMMIGRATION &amp; NATIONALITY ACT OF 1965</a:t>
            </a:r>
            <a:endParaRPr lang="en-US" sz="1200" dirty="0"/>
          </a:p>
        </p:txBody>
      </p:sp>
      <p:sp>
        <p:nvSpPr>
          <p:cNvPr id="5" name="Text 2"/>
          <p:cNvSpPr/>
          <p:nvPr/>
        </p:nvSpPr>
        <p:spPr>
          <a:xfrm>
            <a:off x="320040" y="3611880"/>
            <a:ext cx="4389120" cy="411480"/>
          </a:xfrm>
          <a:prstGeom prst="rect">
            <a:avLst/>
          </a:prstGeom>
          <a:noFill/>
          <a:ln/>
        </p:spPr>
        <p:txBody>
          <a:bodyPr wrap="square" rtlCol="0" anchor="ctr"/>
          <a:lstStyle/>
          <a:p>
            <a:pPr marL="0" indent="0" algn="ctr">
              <a:buNone/>
            </a:pPr>
            <a:r>
              <a:rPr lang="en-US" sz="800" i="1" dirty="0">
                <a:solidFill>
                  <a:schemeClr val="bg1"/>
                </a:solidFill>
                <a:latin typeface="Calibri" pitchFamily="34" charset="0"/>
                <a:ea typeface="Calibri" pitchFamily="34" charset="-122"/>
                <a:cs typeface="Calibri" pitchFamily="34" charset="-120"/>
              </a:rPr>
              <a:t>President Lyndon B. Johnson signs the Immigration &amp; Nationality Act, October 3, 1965 , Statue of Liberty, NY</a:t>
            </a:r>
            <a:endParaRPr lang="en-US" sz="800" dirty="0">
              <a:solidFill>
                <a:schemeClr val="bg1"/>
              </a:solidFill>
            </a:endParaRPr>
          </a:p>
        </p:txBody>
      </p:sp>
      <p:sp>
        <p:nvSpPr>
          <p:cNvPr id="6" name="Text 3"/>
          <p:cNvSpPr/>
          <p:nvPr/>
        </p:nvSpPr>
        <p:spPr>
          <a:xfrm>
            <a:off x="4937760" y="914400"/>
            <a:ext cx="3977640" cy="365760"/>
          </a:xfrm>
          <a:prstGeom prst="rect">
            <a:avLst/>
          </a:prstGeom>
          <a:noFill/>
          <a:ln/>
        </p:spPr>
        <p:txBody>
          <a:bodyPr wrap="square" rtlCol="0" anchor="ctr"/>
          <a:lstStyle/>
          <a:p>
            <a:pPr marL="0" indent="0">
              <a:buNone/>
            </a:pPr>
            <a:r>
              <a:rPr lang="en-US" sz="1200" b="1" dirty="0">
                <a:solidFill>
                  <a:srgbClr val="FF9933"/>
                </a:solidFill>
                <a:latin typeface="Georgia" pitchFamily="34" charset="0"/>
                <a:ea typeface="Georgia" pitchFamily="34" charset="-122"/>
                <a:cs typeface="Georgia" pitchFamily="34" charset="-120"/>
              </a:rPr>
              <a:t>Why This Matters for Indian Immigration</a:t>
            </a:r>
            <a:endParaRPr lang="en-US" sz="1200" dirty="0"/>
          </a:p>
        </p:txBody>
      </p:sp>
      <p:sp>
        <p:nvSpPr>
          <p:cNvPr id="7" name="Shape 4"/>
          <p:cNvSpPr/>
          <p:nvPr/>
        </p:nvSpPr>
        <p:spPr>
          <a:xfrm>
            <a:off x="4937760" y="1380744"/>
            <a:ext cx="146304" cy="146304"/>
          </a:xfrm>
          <a:prstGeom prst="ellipse">
            <a:avLst/>
          </a:prstGeom>
          <a:solidFill>
            <a:srgbClr val="FF9933"/>
          </a:solidFill>
          <a:ln w="12700">
            <a:solidFill>
              <a:srgbClr val="FF9933"/>
            </a:solidFill>
            <a:prstDash val="solid"/>
          </a:ln>
        </p:spPr>
        <p:txBody>
          <a:bodyPr/>
          <a:lstStyle/>
          <a:p>
            <a:endParaRPr lang="en-US" sz="1200"/>
          </a:p>
        </p:txBody>
      </p:sp>
      <p:sp>
        <p:nvSpPr>
          <p:cNvPr id="8" name="Text 5"/>
          <p:cNvSpPr/>
          <p:nvPr/>
        </p:nvSpPr>
        <p:spPr>
          <a:xfrm>
            <a:off x="5166360" y="1325880"/>
            <a:ext cx="3703320" cy="457200"/>
          </a:xfrm>
          <a:prstGeom prst="rect">
            <a:avLst/>
          </a:prstGeom>
          <a:noFill/>
          <a:ln/>
        </p:spPr>
        <p:txBody>
          <a:bodyPr wrap="square" lIns="0" tIns="0" rIns="0" bIns="0" rtlCol="0" anchor="ctr"/>
          <a:lstStyle/>
          <a:p>
            <a:pPr marL="0" indent="0">
              <a:buNone/>
            </a:pPr>
            <a:r>
              <a:rPr lang="en-US" sz="1200" dirty="0">
                <a:solidFill>
                  <a:srgbClr val="FFFFFF"/>
                </a:solidFill>
                <a:latin typeface="Calibri" pitchFamily="34" charset="0"/>
                <a:ea typeface="Calibri" pitchFamily="34" charset="-122"/>
                <a:cs typeface="Calibri" pitchFamily="34" charset="-120"/>
              </a:rPr>
              <a:t>Abolished the national-origin quota system that had effectively banned most Asians since 1924</a:t>
            </a:r>
            <a:endParaRPr lang="en-US" sz="1200" dirty="0"/>
          </a:p>
        </p:txBody>
      </p:sp>
      <p:sp>
        <p:nvSpPr>
          <p:cNvPr id="9" name="Shape 6"/>
          <p:cNvSpPr/>
          <p:nvPr/>
        </p:nvSpPr>
        <p:spPr>
          <a:xfrm>
            <a:off x="4937760" y="1947672"/>
            <a:ext cx="146304" cy="146304"/>
          </a:xfrm>
          <a:prstGeom prst="ellipse">
            <a:avLst/>
          </a:prstGeom>
          <a:solidFill>
            <a:srgbClr val="FF9933"/>
          </a:solidFill>
          <a:ln w="12700">
            <a:solidFill>
              <a:srgbClr val="FF9933"/>
            </a:solidFill>
            <a:prstDash val="solid"/>
          </a:ln>
        </p:spPr>
        <p:txBody>
          <a:bodyPr/>
          <a:lstStyle/>
          <a:p>
            <a:endParaRPr lang="en-US" sz="1200"/>
          </a:p>
        </p:txBody>
      </p:sp>
      <p:sp>
        <p:nvSpPr>
          <p:cNvPr id="10" name="Text 7"/>
          <p:cNvSpPr/>
          <p:nvPr/>
        </p:nvSpPr>
        <p:spPr>
          <a:xfrm>
            <a:off x="5166360" y="1892808"/>
            <a:ext cx="3703320" cy="457200"/>
          </a:xfrm>
          <a:prstGeom prst="rect">
            <a:avLst/>
          </a:prstGeom>
          <a:noFill/>
          <a:ln/>
        </p:spPr>
        <p:txBody>
          <a:bodyPr wrap="square" lIns="0" tIns="0" rIns="0" bIns="0" rtlCol="0" anchor="ctr"/>
          <a:lstStyle/>
          <a:p>
            <a:pPr marL="0" indent="0">
              <a:buNone/>
            </a:pPr>
            <a:r>
              <a:rPr lang="en-US" sz="1200" dirty="0">
                <a:solidFill>
                  <a:srgbClr val="FFFFFF"/>
                </a:solidFill>
                <a:latin typeface="Calibri" pitchFamily="34" charset="0"/>
                <a:ea typeface="Calibri" pitchFamily="34" charset="-122"/>
                <a:cs typeface="Calibri" pitchFamily="34" charset="-120"/>
              </a:rPr>
              <a:t>Prioritized family reunification and employment-based skills , precisely what highly educated Indians offered</a:t>
            </a:r>
            <a:endParaRPr lang="en-US" sz="1200" dirty="0"/>
          </a:p>
        </p:txBody>
      </p:sp>
      <p:sp>
        <p:nvSpPr>
          <p:cNvPr id="11" name="Shape 8"/>
          <p:cNvSpPr/>
          <p:nvPr/>
        </p:nvSpPr>
        <p:spPr>
          <a:xfrm>
            <a:off x="4937760" y="2514600"/>
            <a:ext cx="146304" cy="146304"/>
          </a:xfrm>
          <a:prstGeom prst="ellipse">
            <a:avLst/>
          </a:prstGeom>
          <a:solidFill>
            <a:srgbClr val="FF9933"/>
          </a:solidFill>
          <a:ln w="12700">
            <a:solidFill>
              <a:srgbClr val="FF9933"/>
            </a:solidFill>
            <a:prstDash val="solid"/>
          </a:ln>
        </p:spPr>
        <p:txBody>
          <a:bodyPr/>
          <a:lstStyle/>
          <a:p>
            <a:endParaRPr lang="en-US" sz="1200"/>
          </a:p>
        </p:txBody>
      </p:sp>
      <p:sp>
        <p:nvSpPr>
          <p:cNvPr id="12" name="Text 9"/>
          <p:cNvSpPr/>
          <p:nvPr/>
        </p:nvSpPr>
        <p:spPr>
          <a:xfrm>
            <a:off x="5166360" y="2459736"/>
            <a:ext cx="3703320" cy="457200"/>
          </a:xfrm>
          <a:prstGeom prst="rect">
            <a:avLst/>
          </a:prstGeom>
          <a:noFill/>
          <a:ln/>
        </p:spPr>
        <p:txBody>
          <a:bodyPr wrap="square" lIns="0" tIns="0" rIns="0" bIns="0" rtlCol="0" anchor="ctr"/>
          <a:lstStyle/>
          <a:p>
            <a:pPr marL="0" indent="0">
              <a:buNone/>
            </a:pPr>
            <a:r>
              <a:rPr lang="en-US" sz="1200" dirty="0">
                <a:solidFill>
                  <a:srgbClr val="FFFFFF"/>
                </a:solidFill>
                <a:latin typeface="Calibri" pitchFamily="34" charset="0"/>
                <a:ea typeface="Calibri" pitchFamily="34" charset="-122"/>
                <a:cs typeface="Calibri" pitchFamily="34" charset="-120"/>
              </a:rPr>
              <a:t>Indians went from 18,638 arrivals in the 1960s to nearly 148,000 in the 1970s</a:t>
            </a:r>
            <a:endParaRPr lang="en-US" sz="1200" dirty="0"/>
          </a:p>
        </p:txBody>
      </p:sp>
      <p:sp>
        <p:nvSpPr>
          <p:cNvPr id="13" name="Shape 10"/>
          <p:cNvSpPr/>
          <p:nvPr/>
        </p:nvSpPr>
        <p:spPr>
          <a:xfrm>
            <a:off x="4937760" y="3081528"/>
            <a:ext cx="146304" cy="146304"/>
          </a:xfrm>
          <a:prstGeom prst="ellipse">
            <a:avLst/>
          </a:prstGeom>
          <a:solidFill>
            <a:srgbClr val="FF9933"/>
          </a:solidFill>
          <a:ln w="12700">
            <a:solidFill>
              <a:srgbClr val="FF9933"/>
            </a:solidFill>
            <a:prstDash val="solid"/>
          </a:ln>
        </p:spPr>
        <p:txBody>
          <a:bodyPr/>
          <a:lstStyle/>
          <a:p>
            <a:endParaRPr lang="en-US" sz="1200"/>
          </a:p>
        </p:txBody>
      </p:sp>
      <p:sp>
        <p:nvSpPr>
          <p:cNvPr id="14" name="Text 11"/>
          <p:cNvSpPr/>
          <p:nvPr/>
        </p:nvSpPr>
        <p:spPr>
          <a:xfrm>
            <a:off x="5166360" y="3026664"/>
            <a:ext cx="3703320" cy="457200"/>
          </a:xfrm>
          <a:prstGeom prst="rect">
            <a:avLst/>
          </a:prstGeom>
          <a:noFill/>
          <a:ln/>
        </p:spPr>
        <p:txBody>
          <a:bodyPr wrap="square" lIns="0" tIns="0" rIns="0" bIns="0" rtlCol="0" anchor="ctr"/>
          <a:lstStyle/>
          <a:p>
            <a:pPr marL="0" indent="0">
              <a:buNone/>
            </a:pPr>
            <a:r>
              <a:rPr lang="en-US" sz="1200" dirty="0">
                <a:solidFill>
                  <a:srgbClr val="FFFFFF"/>
                </a:solidFill>
                <a:latin typeface="Calibri" pitchFamily="34" charset="0"/>
                <a:ea typeface="Calibri" pitchFamily="34" charset="-122"/>
                <a:cs typeface="Calibri" pitchFamily="34" charset="-120"/>
              </a:rPr>
              <a:t>Created a new preference category for professionals, scientists, and artists , tailor-made for India's educated class</a:t>
            </a:r>
            <a:endParaRPr lang="en-US" sz="1200" dirty="0"/>
          </a:p>
        </p:txBody>
      </p:sp>
      <p:sp>
        <p:nvSpPr>
          <p:cNvPr id="15" name="Shape 12"/>
          <p:cNvSpPr/>
          <p:nvPr/>
        </p:nvSpPr>
        <p:spPr>
          <a:xfrm>
            <a:off x="4937760" y="3648456"/>
            <a:ext cx="146304" cy="146304"/>
          </a:xfrm>
          <a:prstGeom prst="ellipse">
            <a:avLst/>
          </a:prstGeom>
          <a:solidFill>
            <a:srgbClr val="FF9933"/>
          </a:solidFill>
          <a:ln w="12700">
            <a:solidFill>
              <a:srgbClr val="FF9933"/>
            </a:solidFill>
            <a:prstDash val="solid"/>
          </a:ln>
        </p:spPr>
        <p:txBody>
          <a:bodyPr/>
          <a:lstStyle/>
          <a:p>
            <a:endParaRPr lang="en-US" sz="1200"/>
          </a:p>
        </p:txBody>
      </p:sp>
      <p:sp>
        <p:nvSpPr>
          <p:cNvPr id="16" name="Text 13"/>
          <p:cNvSpPr/>
          <p:nvPr/>
        </p:nvSpPr>
        <p:spPr>
          <a:xfrm>
            <a:off x="5166360" y="3593592"/>
            <a:ext cx="3703320" cy="457200"/>
          </a:xfrm>
          <a:prstGeom prst="rect">
            <a:avLst/>
          </a:prstGeom>
          <a:noFill/>
          <a:ln/>
        </p:spPr>
        <p:txBody>
          <a:bodyPr wrap="square" lIns="0" tIns="0" rIns="0" bIns="0" rtlCol="0" anchor="ctr"/>
          <a:lstStyle/>
          <a:p>
            <a:pPr marL="0" indent="0">
              <a:buNone/>
            </a:pPr>
            <a:r>
              <a:rPr lang="en-US" sz="1200" dirty="0">
                <a:solidFill>
                  <a:srgbClr val="FFFFFF"/>
                </a:solidFill>
                <a:latin typeface="Calibri" pitchFamily="34" charset="0"/>
                <a:ea typeface="Calibri" pitchFamily="34" charset="-122"/>
                <a:cs typeface="Calibri" pitchFamily="34" charset="-120"/>
              </a:rPr>
              <a:t>Chain migration allowed early Indian immigrants to sponsor family members, building permanent communities</a:t>
            </a:r>
            <a:endParaRPr lang="en-US" sz="1200" dirty="0"/>
          </a:p>
        </p:txBody>
      </p:sp>
      <p:sp>
        <p:nvSpPr>
          <p:cNvPr id="17" name="Shape 14"/>
          <p:cNvSpPr/>
          <p:nvPr/>
        </p:nvSpPr>
        <p:spPr>
          <a:xfrm>
            <a:off x="320040" y="4206240"/>
            <a:ext cx="8503920" cy="658368"/>
          </a:xfrm>
          <a:prstGeom prst="rect">
            <a:avLst/>
          </a:prstGeom>
          <a:solidFill>
            <a:srgbClr val="FF9933"/>
          </a:solidFill>
          <a:ln w="12700">
            <a:solidFill>
              <a:srgbClr val="FF9933"/>
            </a:solidFill>
            <a:prstDash val="solid"/>
          </a:ln>
        </p:spPr>
        <p:txBody>
          <a:bodyPr/>
          <a:lstStyle/>
          <a:p>
            <a:endParaRPr lang="en-US" sz="1200"/>
          </a:p>
        </p:txBody>
      </p:sp>
      <p:sp>
        <p:nvSpPr>
          <p:cNvPr id="18" name="Text 15"/>
          <p:cNvSpPr/>
          <p:nvPr/>
        </p:nvSpPr>
        <p:spPr>
          <a:xfrm>
            <a:off x="457200" y="4206240"/>
            <a:ext cx="8229600" cy="658368"/>
          </a:xfrm>
          <a:prstGeom prst="rect">
            <a:avLst/>
          </a:prstGeom>
          <a:noFill/>
          <a:ln/>
        </p:spPr>
        <p:txBody>
          <a:bodyPr wrap="square" rtlCol="0" anchor="ctr"/>
          <a:lstStyle/>
          <a:p>
            <a:pPr marL="0" indent="0" algn="ctr">
              <a:buNone/>
            </a:pPr>
            <a:r>
              <a:rPr lang="en-US" sz="1200" i="1" dirty="0">
                <a:solidFill>
                  <a:srgbClr val="0D1B2A"/>
                </a:solidFill>
                <a:latin typeface="Georgia" pitchFamily="34" charset="0"/>
                <a:ea typeface="Georgia" pitchFamily="34" charset="-122"/>
                <a:cs typeface="Georgia" pitchFamily="34" charset="-120"/>
              </a:rPr>
              <a:t>"Without the 1965 Immigration Act, the Indian-American community as we know it today simply would not exist."</a:t>
            </a:r>
            <a:endParaRPr lang="en-US" sz="1200" dirty="0"/>
          </a:p>
        </p:txBody>
      </p:sp>
      <p:pic>
        <p:nvPicPr>
          <p:cNvPr id="4098" name="Picture 2">
            <a:extLst>
              <a:ext uri="{FF2B5EF4-FFF2-40B4-BE49-F238E27FC236}">
                <a16:creationId xmlns:a16="http://schemas.microsoft.com/office/drawing/2014/main" id="{1F1CA59B-72D3-90D4-D2DC-C5AD2286B6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140" y="931351"/>
            <a:ext cx="3864050" cy="25995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4">
    <p:bg>
      <p:bgPr>
        <a:solidFill>
          <a:srgbClr val="0D1B2A"/>
        </a:solidFill>
        <a:effectLst/>
      </p:bgPr>
    </p:bg>
    <p:spTree>
      <p:nvGrpSpPr>
        <p:cNvPr id="1" name=""/>
        <p:cNvGrpSpPr/>
        <p:nvPr/>
      </p:nvGrpSpPr>
      <p:grpSpPr>
        <a:xfrm>
          <a:off x="0" y="0"/>
          <a:ext cx="0" cy="0"/>
          <a:chOff x="0" y="0"/>
          <a:chExt cx="0" cy="0"/>
        </a:xfrm>
      </p:grpSpPr>
      <p:sp>
        <p:nvSpPr>
          <p:cNvPr id="2" name="Shape 0"/>
          <p:cNvSpPr/>
          <p:nvPr/>
        </p:nvSpPr>
        <p:spPr>
          <a:xfrm>
            <a:off x="0" y="0"/>
            <a:ext cx="228600" cy="5143500"/>
          </a:xfrm>
          <a:prstGeom prst="rect">
            <a:avLst/>
          </a:prstGeom>
          <a:solidFill>
            <a:srgbClr val="FF9933"/>
          </a:solidFill>
          <a:ln w="12700">
            <a:solidFill>
              <a:srgbClr val="FF9933"/>
            </a:solidFill>
            <a:prstDash val="solid"/>
          </a:ln>
        </p:spPr>
        <p:txBody>
          <a:bodyPr/>
          <a:lstStyle/>
          <a:p>
            <a:endParaRPr lang="en-US"/>
          </a:p>
        </p:txBody>
      </p:sp>
      <p:sp>
        <p:nvSpPr>
          <p:cNvPr id="3" name="Shape 1"/>
          <p:cNvSpPr/>
          <p:nvPr/>
        </p:nvSpPr>
        <p:spPr>
          <a:xfrm>
            <a:off x="228600" y="0"/>
            <a:ext cx="109728" cy="5143500"/>
          </a:xfrm>
          <a:prstGeom prst="rect">
            <a:avLst/>
          </a:prstGeom>
          <a:solidFill>
            <a:srgbClr val="138808"/>
          </a:solidFill>
          <a:ln w="12700">
            <a:solidFill>
              <a:srgbClr val="138808"/>
            </a:solidFill>
            <a:prstDash val="solid"/>
          </a:ln>
        </p:spPr>
        <p:txBody>
          <a:bodyPr/>
          <a:lstStyle/>
          <a:p>
            <a:endParaRPr lang="en-US"/>
          </a:p>
        </p:txBody>
      </p:sp>
      <p:sp>
        <p:nvSpPr>
          <p:cNvPr id="5" name="Text 2"/>
          <p:cNvSpPr/>
          <p:nvPr/>
        </p:nvSpPr>
        <p:spPr>
          <a:xfrm>
            <a:off x="594360" y="640080"/>
            <a:ext cx="5486400" cy="502920"/>
          </a:xfrm>
          <a:prstGeom prst="rect">
            <a:avLst/>
          </a:prstGeom>
          <a:noFill/>
          <a:ln/>
        </p:spPr>
        <p:txBody>
          <a:bodyPr wrap="square" rtlCol="0" anchor="ctr"/>
          <a:lstStyle/>
          <a:p>
            <a:pPr marL="0" indent="0">
              <a:buNone/>
            </a:pPr>
            <a:r>
              <a:rPr lang="en-US" sz="2800" b="1" kern="0" spc="300" dirty="0">
                <a:solidFill>
                  <a:srgbClr val="FF9933"/>
                </a:solidFill>
                <a:latin typeface="Georgia" pitchFamily="34" charset="0"/>
                <a:ea typeface="Georgia" pitchFamily="34" charset="-122"/>
                <a:cs typeface="Georgia" pitchFamily="34" charset="-120"/>
              </a:rPr>
              <a:t>CONCLUSION</a:t>
            </a:r>
            <a:endParaRPr lang="en-US" sz="2800" dirty="0"/>
          </a:p>
        </p:txBody>
      </p:sp>
      <p:sp>
        <p:nvSpPr>
          <p:cNvPr id="6" name="Shape 3"/>
          <p:cNvSpPr/>
          <p:nvPr/>
        </p:nvSpPr>
        <p:spPr>
          <a:xfrm>
            <a:off x="594360" y="1344168"/>
            <a:ext cx="164592" cy="164592"/>
          </a:xfrm>
          <a:prstGeom prst="rect">
            <a:avLst/>
          </a:prstGeom>
          <a:solidFill>
            <a:srgbClr val="FF9933"/>
          </a:solidFill>
          <a:ln w="12700">
            <a:solidFill>
              <a:srgbClr val="FF9933"/>
            </a:solidFill>
            <a:prstDash val="solid"/>
          </a:ln>
        </p:spPr>
        <p:txBody>
          <a:bodyPr/>
          <a:lstStyle/>
          <a:p>
            <a:endParaRPr lang="en-US" sz="1200"/>
          </a:p>
        </p:txBody>
      </p:sp>
      <p:sp>
        <p:nvSpPr>
          <p:cNvPr id="7" name="Text 4"/>
          <p:cNvSpPr/>
          <p:nvPr/>
        </p:nvSpPr>
        <p:spPr>
          <a:xfrm>
            <a:off x="914400" y="1280160"/>
            <a:ext cx="5029200" cy="411480"/>
          </a:xfrm>
          <a:prstGeom prst="rect">
            <a:avLst/>
          </a:prstGeom>
          <a:noFill/>
          <a:ln/>
        </p:spPr>
        <p:txBody>
          <a:bodyPr wrap="square" lIns="0" tIns="0" rIns="0" bIns="0" rtlCol="0" anchor="ctr"/>
          <a:lstStyle/>
          <a:p>
            <a:pPr marL="0" indent="0">
              <a:buNone/>
            </a:pPr>
            <a:r>
              <a:rPr lang="en-US" sz="1200" dirty="0">
                <a:solidFill>
                  <a:srgbClr val="FFFFFF"/>
                </a:solidFill>
                <a:latin typeface="Calibri" pitchFamily="34" charset="0"/>
                <a:ea typeface="Calibri" pitchFamily="34" charset="-122"/>
                <a:cs typeface="Calibri" pitchFamily="34" charset="-120"/>
              </a:rPr>
              <a:t>Indian immigration is one of the most transformative demographic stories in U.S. history</a:t>
            </a:r>
            <a:endParaRPr lang="en-US" sz="1200" dirty="0"/>
          </a:p>
        </p:txBody>
      </p:sp>
      <p:sp>
        <p:nvSpPr>
          <p:cNvPr id="8" name="Shape 5"/>
          <p:cNvSpPr/>
          <p:nvPr/>
        </p:nvSpPr>
        <p:spPr>
          <a:xfrm>
            <a:off x="594360" y="1865376"/>
            <a:ext cx="164592" cy="164592"/>
          </a:xfrm>
          <a:prstGeom prst="rect">
            <a:avLst/>
          </a:prstGeom>
          <a:solidFill>
            <a:srgbClr val="FF9933"/>
          </a:solidFill>
          <a:ln w="12700">
            <a:solidFill>
              <a:srgbClr val="FF9933"/>
            </a:solidFill>
            <a:prstDash val="solid"/>
          </a:ln>
        </p:spPr>
        <p:txBody>
          <a:bodyPr/>
          <a:lstStyle/>
          <a:p>
            <a:endParaRPr lang="en-US" sz="1200"/>
          </a:p>
        </p:txBody>
      </p:sp>
      <p:sp>
        <p:nvSpPr>
          <p:cNvPr id="9" name="Text 6"/>
          <p:cNvSpPr/>
          <p:nvPr/>
        </p:nvSpPr>
        <p:spPr>
          <a:xfrm>
            <a:off x="914400" y="1801368"/>
            <a:ext cx="5029200" cy="411480"/>
          </a:xfrm>
          <a:prstGeom prst="rect">
            <a:avLst/>
          </a:prstGeom>
          <a:noFill/>
          <a:ln/>
        </p:spPr>
        <p:txBody>
          <a:bodyPr wrap="square" lIns="0" tIns="0" rIns="0" bIns="0" rtlCol="0" anchor="ctr"/>
          <a:lstStyle/>
          <a:p>
            <a:pPr marL="0" indent="0">
              <a:buNone/>
            </a:pPr>
            <a:r>
              <a:rPr lang="en-US" sz="1200" dirty="0">
                <a:solidFill>
                  <a:srgbClr val="FFFFFF"/>
                </a:solidFill>
                <a:latin typeface="Calibri" pitchFamily="34" charset="0"/>
                <a:ea typeface="Calibri" pitchFamily="34" charset="-122"/>
                <a:cs typeface="Calibri" pitchFamily="34" charset="-120"/>
              </a:rPr>
              <a:t>From exclusion and racial violence (1900s–1946) to legal inclusion and economic success (post-1965)</a:t>
            </a:r>
            <a:endParaRPr lang="en-US" sz="1200" dirty="0"/>
          </a:p>
        </p:txBody>
      </p:sp>
      <p:sp>
        <p:nvSpPr>
          <p:cNvPr id="10" name="Shape 7"/>
          <p:cNvSpPr/>
          <p:nvPr/>
        </p:nvSpPr>
        <p:spPr>
          <a:xfrm>
            <a:off x="594360" y="2386584"/>
            <a:ext cx="164592" cy="164592"/>
          </a:xfrm>
          <a:prstGeom prst="rect">
            <a:avLst/>
          </a:prstGeom>
          <a:solidFill>
            <a:srgbClr val="FF9933"/>
          </a:solidFill>
          <a:ln w="12700">
            <a:solidFill>
              <a:srgbClr val="FF9933"/>
            </a:solidFill>
            <a:prstDash val="solid"/>
          </a:ln>
        </p:spPr>
        <p:txBody>
          <a:bodyPr/>
          <a:lstStyle/>
          <a:p>
            <a:endParaRPr lang="en-US" sz="1200"/>
          </a:p>
        </p:txBody>
      </p:sp>
      <p:sp>
        <p:nvSpPr>
          <p:cNvPr id="11" name="Text 8"/>
          <p:cNvSpPr/>
          <p:nvPr/>
        </p:nvSpPr>
        <p:spPr>
          <a:xfrm>
            <a:off x="914400" y="2322576"/>
            <a:ext cx="5029200" cy="411480"/>
          </a:xfrm>
          <a:prstGeom prst="rect">
            <a:avLst/>
          </a:prstGeom>
          <a:noFill/>
          <a:ln/>
        </p:spPr>
        <p:txBody>
          <a:bodyPr wrap="square" lIns="0" tIns="0" rIns="0" bIns="0" rtlCol="0" anchor="ctr"/>
          <a:lstStyle/>
          <a:p>
            <a:pPr marL="0" indent="0">
              <a:buNone/>
            </a:pPr>
            <a:r>
              <a:rPr lang="en-US" sz="1200" dirty="0">
                <a:solidFill>
                  <a:srgbClr val="FFFFFF"/>
                </a:solidFill>
                <a:latin typeface="Calibri" pitchFamily="34" charset="0"/>
                <a:ea typeface="Calibri" pitchFamily="34" charset="-122"/>
                <a:cs typeface="Calibri" pitchFamily="34" charset="-120"/>
              </a:rPr>
              <a:t>The 1965 Immigration Act was the singular turning point enabling mass Indian immigration</a:t>
            </a:r>
            <a:endParaRPr lang="en-US" sz="1200" dirty="0"/>
          </a:p>
        </p:txBody>
      </p:sp>
      <p:sp>
        <p:nvSpPr>
          <p:cNvPr id="12" name="Shape 9"/>
          <p:cNvSpPr/>
          <p:nvPr/>
        </p:nvSpPr>
        <p:spPr>
          <a:xfrm>
            <a:off x="594360" y="2907792"/>
            <a:ext cx="164592" cy="164592"/>
          </a:xfrm>
          <a:prstGeom prst="rect">
            <a:avLst/>
          </a:prstGeom>
          <a:solidFill>
            <a:srgbClr val="FF9933"/>
          </a:solidFill>
          <a:ln w="12700">
            <a:solidFill>
              <a:srgbClr val="FF9933"/>
            </a:solidFill>
            <a:prstDash val="solid"/>
          </a:ln>
        </p:spPr>
        <p:txBody>
          <a:bodyPr/>
          <a:lstStyle/>
          <a:p>
            <a:endParaRPr lang="en-US" sz="1200"/>
          </a:p>
        </p:txBody>
      </p:sp>
      <p:sp>
        <p:nvSpPr>
          <p:cNvPr id="13" name="Text 10"/>
          <p:cNvSpPr/>
          <p:nvPr/>
        </p:nvSpPr>
        <p:spPr>
          <a:xfrm>
            <a:off x="914400" y="2843784"/>
            <a:ext cx="5029200" cy="411480"/>
          </a:xfrm>
          <a:prstGeom prst="rect">
            <a:avLst/>
          </a:prstGeom>
          <a:noFill/>
          <a:ln/>
        </p:spPr>
        <p:txBody>
          <a:bodyPr wrap="square" lIns="0" tIns="0" rIns="0" bIns="0" rtlCol="0" anchor="ctr"/>
          <a:lstStyle/>
          <a:p>
            <a:pPr marL="0" indent="0">
              <a:buNone/>
            </a:pPr>
            <a:r>
              <a:rPr lang="en-US" sz="1200" dirty="0">
                <a:solidFill>
                  <a:srgbClr val="FFFFFF"/>
                </a:solidFill>
                <a:latin typeface="Calibri" pitchFamily="34" charset="0"/>
                <a:ea typeface="Calibri" pitchFamily="34" charset="-122"/>
                <a:cs typeface="Calibri" pitchFamily="34" charset="-120"/>
              </a:rPr>
              <a:t>Indian Americans today are the most educated and highest-earning immigrant group in the nation</a:t>
            </a:r>
            <a:endParaRPr lang="en-US" sz="1200" dirty="0"/>
          </a:p>
        </p:txBody>
      </p:sp>
      <p:sp>
        <p:nvSpPr>
          <p:cNvPr id="14" name="Shape 11"/>
          <p:cNvSpPr/>
          <p:nvPr/>
        </p:nvSpPr>
        <p:spPr>
          <a:xfrm>
            <a:off x="594360" y="3429000"/>
            <a:ext cx="164592" cy="164592"/>
          </a:xfrm>
          <a:prstGeom prst="rect">
            <a:avLst/>
          </a:prstGeom>
          <a:solidFill>
            <a:srgbClr val="FF9933"/>
          </a:solidFill>
          <a:ln w="12700">
            <a:solidFill>
              <a:srgbClr val="FF9933"/>
            </a:solidFill>
            <a:prstDash val="solid"/>
          </a:ln>
        </p:spPr>
        <p:txBody>
          <a:bodyPr/>
          <a:lstStyle/>
          <a:p>
            <a:endParaRPr lang="en-US" sz="1200"/>
          </a:p>
        </p:txBody>
      </p:sp>
      <p:sp>
        <p:nvSpPr>
          <p:cNvPr id="15" name="Text 12"/>
          <p:cNvSpPr/>
          <p:nvPr/>
        </p:nvSpPr>
        <p:spPr>
          <a:xfrm>
            <a:off x="914400" y="3364992"/>
            <a:ext cx="5029200" cy="411480"/>
          </a:xfrm>
          <a:prstGeom prst="rect">
            <a:avLst/>
          </a:prstGeom>
          <a:noFill/>
          <a:ln/>
        </p:spPr>
        <p:txBody>
          <a:bodyPr wrap="square" lIns="0" tIns="0" rIns="0" bIns="0" rtlCol="0" anchor="ctr"/>
          <a:lstStyle/>
          <a:p>
            <a:pPr marL="0" indent="0">
              <a:buNone/>
            </a:pPr>
            <a:r>
              <a:rPr lang="en-US" sz="1200" dirty="0">
                <a:solidFill>
                  <a:srgbClr val="FFFFFF"/>
                </a:solidFill>
                <a:latin typeface="Calibri" pitchFamily="34" charset="0"/>
                <a:ea typeface="Calibri" pitchFamily="34" charset="-122"/>
                <a:cs typeface="Calibri" pitchFamily="34" charset="-120"/>
              </a:rPr>
              <a:t>Yet challenges remain — visa backlogs, discrimination, and the model minority myth persist</a:t>
            </a:r>
            <a:endParaRPr lang="en-US" sz="1200" dirty="0"/>
          </a:p>
        </p:txBody>
      </p:sp>
      <p:sp>
        <p:nvSpPr>
          <p:cNvPr id="16" name="Shape 13"/>
          <p:cNvSpPr/>
          <p:nvPr/>
        </p:nvSpPr>
        <p:spPr>
          <a:xfrm>
            <a:off x="594360" y="3950208"/>
            <a:ext cx="164592" cy="164592"/>
          </a:xfrm>
          <a:prstGeom prst="rect">
            <a:avLst/>
          </a:prstGeom>
          <a:solidFill>
            <a:srgbClr val="FF9933"/>
          </a:solidFill>
          <a:ln w="12700">
            <a:solidFill>
              <a:srgbClr val="FF9933"/>
            </a:solidFill>
            <a:prstDash val="solid"/>
          </a:ln>
        </p:spPr>
        <p:txBody>
          <a:bodyPr/>
          <a:lstStyle/>
          <a:p>
            <a:endParaRPr lang="en-US" sz="1200"/>
          </a:p>
        </p:txBody>
      </p:sp>
      <p:sp>
        <p:nvSpPr>
          <p:cNvPr id="17" name="Text 14"/>
          <p:cNvSpPr/>
          <p:nvPr/>
        </p:nvSpPr>
        <p:spPr>
          <a:xfrm>
            <a:off x="914400" y="3886200"/>
            <a:ext cx="5029200" cy="411480"/>
          </a:xfrm>
          <a:prstGeom prst="rect">
            <a:avLst/>
          </a:prstGeom>
          <a:noFill/>
          <a:ln/>
        </p:spPr>
        <p:txBody>
          <a:bodyPr wrap="square" lIns="0" tIns="0" rIns="0" bIns="0" rtlCol="0" anchor="ctr"/>
          <a:lstStyle/>
          <a:p>
            <a:pPr marL="0" indent="0">
              <a:buNone/>
            </a:pPr>
            <a:r>
              <a:rPr lang="en-US" sz="1150" dirty="0">
                <a:solidFill>
                  <a:srgbClr val="FFFFFF"/>
                </a:solidFill>
                <a:latin typeface="Calibri" pitchFamily="34" charset="0"/>
                <a:ea typeface="Calibri" pitchFamily="34" charset="-122"/>
                <a:cs typeface="Calibri" pitchFamily="34" charset="-120"/>
              </a:rPr>
              <a:t>Their story reflects both America's broken promise and its enduring ideal as a nation of immigrants</a:t>
            </a:r>
            <a:endParaRPr lang="en-US" sz="1150" dirty="0"/>
          </a:p>
        </p:txBody>
      </p:sp>
      <p:sp>
        <p:nvSpPr>
          <p:cNvPr id="18" name="Shape 15"/>
          <p:cNvSpPr/>
          <p:nvPr/>
        </p:nvSpPr>
        <p:spPr>
          <a:xfrm>
            <a:off x="594360" y="4480560"/>
            <a:ext cx="8046720" cy="411480"/>
          </a:xfrm>
          <a:prstGeom prst="rect">
            <a:avLst/>
          </a:prstGeom>
          <a:solidFill>
            <a:srgbClr val="FF9933"/>
          </a:solidFill>
          <a:ln w="12700">
            <a:solidFill>
              <a:srgbClr val="FF9933"/>
            </a:solidFill>
            <a:prstDash val="solid"/>
          </a:ln>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3">
    <p:bg>
      <p:bgPr>
        <a:solidFill>
          <a:srgbClr val="F2F4F7"/>
        </a:solidFill>
        <a:effectLst/>
      </p:bgPr>
    </p:bg>
    <p:spTree>
      <p:nvGrpSpPr>
        <p:cNvPr id="1" name=""/>
        <p:cNvGrpSpPr/>
        <p:nvPr/>
      </p:nvGrpSpPr>
      <p:grpSpPr>
        <a:xfrm>
          <a:off x="0" y="0"/>
          <a:ext cx="0" cy="0"/>
          <a:chOff x="0" y="0"/>
          <a:chExt cx="0" cy="0"/>
        </a:xfrm>
      </p:grpSpPr>
      <p:sp>
        <p:nvSpPr>
          <p:cNvPr id="2" name="Shape 0"/>
          <p:cNvSpPr/>
          <p:nvPr/>
        </p:nvSpPr>
        <p:spPr>
          <a:xfrm>
            <a:off x="0" y="0"/>
            <a:ext cx="9144000" cy="685800"/>
          </a:xfrm>
          <a:prstGeom prst="rect">
            <a:avLst/>
          </a:prstGeom>
          <a:solidFill>
            <a:srgbClr val="0D1B2A"/>
          </a:solidFill>
          <a:ln w="12700">
            <a:solidFill>
              <a:srgbClr val="0D1B2A"/>
            </a:solidFill>
            <a:prstDash val="solid"/>
          </a:ln>
        </p:spPr>
        <p:txBody>
          <a:bodyPr/>
          <a:lstStyle/>
          <a:p>
            <a:endParaRPr lang="en-US" sz="1200" dirty="0"/>
          </a:p>
        </p:txBody>
      </p:sp>
      <p:sp>
        <p:nvSpPr>
          <p:cNvPr id="3" name="Text 1"/>
          <p:cNvSpPr/>
          <p:nvPr/>
        </p:nvSpPr>
        <p:spPr>
          <a:xfrm>
            <a:off x="365760" y="0"/>
            <a:ext cx="8412480" cy="685800"/>
          </a:xfrm>
          <a:prstGeom prst="rect">
            <a:avLst/>
          </a:prstGeom>
          <a:noFill/>
          <a:ln/>
        </p:spPr>
        <p:txBody>
          <a:bodyPr wrap="square" rtlCol="0" anchor="ctr"/>
          <a:lstStyle/>
          <a:p>
            <a:pPr marL="0" indent="0">
              <a:buNone/>
            </a:pPr>
            <a:r>
              <a:rPr lang="en-US" sz="1200" b="1" dirty="0">
                <a:solidFill>
                  <a:srgbClr val="FFFFFF"/>
                </a:solidFill>
                <a:latin typeface="Georgia" pitchFamily="34" charset="0"/>
                <a:ea typeface="Georgia" pitchFamily="34" charset="-122"/>
                <a:cs typeface="Georgia" pitchFamily="34" charset="-120"/>
              </a:rPr>
              <a:t>Word Cited </a:t>
            </a:r>
            <a:endParaRPr lang="en-US" sz="1200" dirty="0"/>
          </a:p>
        </p:txBody>
      </p:sp>
      <p:sp>
        <p:nvSpPr>
          <p:cNvPr id="4" name="Shape 2"/>
          <p:cNvSpPr/>
          <p:nvPr/>
        </p:nvSpPr>
        <p:spPr>
          <a:xfrm>
            <a:off x="0" y="685800"/>
            <a:ext cx="9144000" cy="54864"/>
          </a:xfrm>
          <a:prstGeom prst="rect">
            <a:avLst/>
          </a:prstGeom>
          <a:solidFill>
            <a:srgbClr val="FF9933"/>
          </a:solidFill>
          <a:ln w="12700">
            <a:solidFill>
              <a:srgbClr val="FF9933"/>
            </a:solidFill>
            <a:prstDash val="solid"/>
          </a:ln>
        </p:spPr>
        <p:txBody>
          <a:bodyPr/>
          <a:lstStyle/>
          <a:p>
            <a:endParaRPr lang="en-US" sz="1200"/>
          </a:p>
        </p:txBody>
      </p:sp>
      <p:sp>
        <p:nvSpPr>
          <p:cNvPr id="5" name="Shape 3"/>
          <p:cNvSpPr/>
          <p:nvPr/>
        </p:nvSpPr>
        <p:spPr>
          <a:xfrm>
            <a:off x="320040" y="896112"/>
            <a:ext cx="347472" cy="347472"/>
          </a:xfrm>
          <a:prstGeom prst="rect">
            <a:avLst/>
          </a:prstGeom>
          <a:solidFill>
            <a:srgbClr val="FF9933"/>
          </a:solidFill>
          <a:ln w="12700">
            <a:solidFill>
              <a:srgbClr val="FF9933"/>
            </a:solidFill>
            <a:prstDash val="solid"/>
          </a:ln>
        </p:spPr>
        <p:txBody>
          <a:bodyPr/>
          <a:lstStyle/>
          <a:p>
            <a:endParaRPr lang="en-US" sz="1200"/>
          </a:p>
        </p:txBody>
      </p:sp>
      <p:sp>
        <p:nvSpPr>
          <p:cNvPr id="6" name="Text 4"/>
          <p:cNvSpPr/>
          <p:nvPr/>
        </p:nvSpPr>
        <p:spPr>
          <a:xfrm>
            <a:off x="320040" y="896112"/>
            <a:ext cx="347472" cy="347472"/>
          </a:xfrm>
          <a:prstGeom prst="rect">
            <a:avLst/>
          </a:prstGeom>
          <a:noFill/>
          <a:ln/>
        </p:spPr>
        <p:txBody>
          <a:bodyPr wrap="square" rtlCol="0" anchor="ctr"/>
          <a:lstStyle/>
          <a:p>
            <a:pPr marL="0" indent="0" algn="ctr">
              <a:buNone/>
            </a:pPr>
            <a:r>
              <a:rPr lang="en-US" sz="1200" b="1" dirty="0">
                <a:solidFill>
                  <a:srgbClr val="0D1B2A"/>
                </a:solidFill>
                <a:latin typeface="Georgia" pitchFamily="34" charset="0"/>
                <a:ea typeface="Georgia" pitchFamily="34" charset="-122"/>
                <a:cs typeface="Georgia" pitchFamily="34" charset="-120"/>
              </a:rPr>
              <a:t>1</a:t>
            </a:r>
            <a:endParaRPr lang="en-US" sz="1200" dirty="0"/>
          </a:p>
        </p:txBody>
      </p:sp>
      <p:sp>
        <p:nvSpPr>
          <p:cNvPr id="7" name="Text 5"/>
          <p:cNvSpPr/>
          <p:nvPr/>
        </p:nvSpPr>
        <p:spPr>
          <a:xfrm>
            <a:off x="777240" y="914400"/>
            <a:ext cx="8138160" cy="502920"/>
          </a:xfrm>
          <a:prstGeom prst="rect">
            <a:avLst/>
          </a:prstGeom>
          <a:noFill/>
          <a:ln/>
        </p:spPr>
        <p:txBody>
          <a:bodyPr wrap="square" lIns="0" tIns="0" rIns="0" bIns="0" rtlCol="0" anchor="ctr"/>
          <a:lstStyle/>
          <a:p>
            <a:pPr marL="0" indent="0">
              <a:buNone/>
            </a:pPr>
            <a:r>
              <a:rPr lang="en-US" sz="1200" dirty="0">
                <a:solidFill>
                  <a:srgbClr val="1E293B"/>
                </a:solidFill>
                <a:latin typeface="Calibri" pitchFamily="34" charset="0"/>
                <a:ea typeface="Calibri" pitchFamily="34" charset="-122"/>
                <a:cs typeface="Calibri" pitchFamily="34" charset="-120"/>
              </a:rPr>
              <a:t>Batalova, Jeanne, and Abby Lee. "Indian Immigrants in the United States." Migration Policy Institute, Nov. 2024, www.migrationpolicy.org/article/indian-immigrants-united-states. Accessed 10 Apr. 2026.</a:t>
            </a:r>
            <a:endParaRPr lang="en-US" sz="1200" dirty="0"/>
          </a:p>
        </p:txBody>
      </p:sp>
      <p:sp>
        <p:nvSpPr>
          <p:cNvPr id="8" name="Shape 6"/>
          <p:cNvSpPr/>
          <p:nvPr/>
        </p:nvSpPr>
        <p:spPr>
          <a:xfrm>
            <a:off x="320040" y="1554480"/>
            <a:ext cx="347472" cy="347472"/>
          </a:xfrm>
          <a:prstGeom prst="rect">
            <a:avLst/>
          </a:prstGeom>
          <a:solidFill>
            <a:srgbClr val="FF9933"/>
          </a:solidFill>
          <a:ln w="12700">
            <a:solidFill>
              <a:srgbClr val="FF9933"/>
            </a:solidFill>
            <a:prstDash val="solid"/>
          </a:ln>
        </p:spPr>
        <p:txBody>
          <a:bodyPr/>
          <a:lstStyle/>
          <a:p>
            <a:endParaRPr lang="en-US" sz="1200"/>
          </a:p>
        </p:txBody>
      </p:sp>
      <p:sp>
        <p:nvSpPr>
          <p:cNvPr id="9" name="Text 7"/>
          <p:cNvSpPr/>
          <p:nvPr/>
        </p:nvSpPr>
        <p:spPr>
          <a:xfrm>
            <a:off x="320040" y="1554480"/>
            <a:ext cx="347472" cy="347472"/>
          </a:xfrm>
          <a:prstGeom prst="rect">
            <a:avLst/>
          </a:prstGeom>
          <a:noFill/>
          <a:ln/>
        </p:spPr>
        <p:txBody>
          <a:bodyPr wrap="square" rtlCol="0" anchor="ctr"/>
          <a:lstStyle/>
          <a:p>
            <a:pPr marL="0" indent="0" algn="ctr">
              <a:buNone/>
            </a:pPr>
            <a:r>
              <a:rPr lang="en-US" sz="1200" b="1" dirty="0">
                <a:solidFill>
                  <a:srgbClr val="0D1B2A"/>
                </a:solidFill>
                <a:latin typeface="Georgia" pitchFamily="34" charset="0"/>
                <a:ea typeface="Georgia" pitchFamily="34" charset="-122"/>
                <a:cs typeface="Georgia" pitchFamily="34" charset="-120"/>
              </a:rPr>
              <a:t>2</a:t>
            </a:r>
            <a:endParaRPr lang="en-US" sz="1200" dirty="0"/>
          </a:p>
        </p:txBody>
      </p:sp>
      <p:sp>
        <p:nvSpPr>
          <p:cNvPr id="10" name="Text 8"/>
          <p:cNvSpPr/>
          <p:nvPr/>
        </p:nvSpPr>
        <p:spPr>
          <a:xfrm>
            <a:off x="777240" y="1572768"/>
            <a:ext cx="8138160" cy="502920"/>
          </a:xfrm>
          <a:prstGeom prst="rect">
            <a:avLst/>
          </a:prstGeom>
          <a:noFill/>
          <a:ln/>
        </p:spPr>
        <p:txBody>
          <a:bodyPr wrap="square" lIns="0" tIns="0" rIns="0" bIns="0" rtlCol="0" anchor="ctr"/>
          <a:lstStyle/>
          <a:p>
            <a:pPr marL="0" indent="0">
              <a:buNone/>
            </a:pPr>
            <a:r>
              <a:rPr lang="en-US" sz="1200" dirty="0">
                <a:solidFill>
                  <a:srgbClr val="1E293B"/>
                </a:solidFill>
                <a:latin typeface="Calibri" pitchFamily="34" charset="0"/>
                <a:ea typeface="Calibri" pitchFamily="34" charset="-122"/>
                <a:cs typeface="Calibri" pitchFamily="34" charset="-120"/>
              </a:rPr>
              <a:t>Lal, Vinay. "Indians in the US." MANAS: South Asian History and Culture, UCLA, southasia.ucla.edu/diaspora/indians-in-the-us/. Accessed 10 Apr. 2026.</a:t>
            </a:r>
            <a:endParaRPr lang="en-US" sz="1200" dirty="0"/>
          </a:p>
        </p:txBody>
      </p:sp>
      <p:sp>
        <p:nvSpPr>
          <p:cNvPr id="11" name="Shape 9"/>
          <p:cNvSpPr/>
          <p:nvPr/>
        </p:nvSpPr>
        <p:spPr>
          <a:xfrm>
            <a:off x="320040" y="2212848"/>
            <a:ext cx="347472" cy="347472"/>
          </a:xfrm>
          <a:prstGeom prst="rect">
            <a:avLst/>
          </a:prstGeom>
          <a:solidFill>
            <a:srgbClr val="FF9933"/>
          </a:solidFill>
          <a:ln w="12700">
            <a:solidFill>
              <a:srgbClr val="FF9933"/>
            </a:solidFill>
            <a:prstDash val="solid"/>
          </a:ln>
        </p:spPr>
        <p:txBody>
          <a:bodyPr/>
          <a:lstStyle/>
          <a:p>
            <a:endParaRPr lang="en-US" sz="1200"/>
          </a:p>
        </p:txBody>
      </p:sp>
      <p:sp>
        <p:nvSpPr>
          <p:cNvPr id="12" name="Text 10"/>
          <p:cNvSpPr/>
          <p:nvPr/>
        </p:nvSpPr>
        <p:spPr>
          <a:xfrm>
            <a:off x="320040" y="2212848"/>
            <a:ext cx="347472" cy="347472"/>
          </a:xfrm>
          <a:prstGeom prst="rect">
            <a:avLst/>
          </a:prstGeom>
          <a:noFill/>
          <a:ln/>
        </p:spPr>
        <p:txBody>
          <a:bodyPr wrap="square" rtlCol="0" anchor="ctr"/>
          <a:lstStyle/>
          <a:p>
            <a:pPr marL="0" indent="0" algn="ctr">
              <a:buNone/>
            </a:pPr>
            <a:r>
              <a:rPr lang="en-US" sz="1200" b="1" dirty="0">
                <a:solidFill>
                  <a:srgbClr val="0D1B2A"/>
                </a:solidFill>
                <a:latin typeface="Georgia" pitchFamily="34" charset="0"/>
                <a:ea typeface="Georgia" pitchFamily="34" charset="-122"/>
                <a:cs typeface="Georgia" pitchFamily="34" charset="-120"/>
              </a:rPr>
              <a:t>3</a:t>
            </a:r>
            <a:endParaRPr lang="en-US" sz="1200" dirty="0"/>
          </a:p>
        </p:txBody>
      </p:sp>
      <p:sp>
        <p:nvSpPr>
          <p:cNvPr id="13" name="Text 11"/>
          <p:cNvSpPr/>
          <p:nvPr/>
        </p:nvSpPr>
        <p:spPr>
          <a:xfrm>
            <a:off x="777240" y="2231136"/>
            <a:ext cx="8138160" cy="502920"/>
          </a:xfrm>
          <a:prstGeom prst="rect">
            <a:avLst/>
          </a:prstGeom>
          <a:noFill/>
          <a:ln/>
        </p:spPr>
        <p:txBody>
          <a:bodyPr wrap="square" lIns="0" tIns="0" rIns="0" bIns="0" rtlCol="0" anchor="ctr"/>
          <a:lstStyle/>
          <a:p>
            <a:pPr marL="0" indent="0">
              <a:buNone/>
            </a:pPr>
            <a:r>
              <a:rPr lang="en-US" sz="1200" dirty="0">
                <a:solidFill>
                  <a:srgbClr val="1E293B"/>
                </a:solidFill>
                <a:latin typeface="Calibri" pitchFamily="34" charset="0"/>
                <a:ea typeface="Calibri" pitchFamily="34" charset="-122"/>
                <a:cs typeface="Calibri" pitchFamily="34" charset="-120"/>
              </a:rPr>
              <a:t>Lee, Erika. The Making of Asian America: A History. Simon &amp; Schuster, 2015.</a:t>
            </a:r>
            <a:endParaRPr lang="en-US" sz="1200" dirty="0"/>
          </a:p>
        </p:txBody>
      </p:sp>
      <p:sp>
        <p:nvSpPr>
          <p:cNvPr id="14" name="Shape 12"/>
          <p:cNvSpPr/>
          <p:nvPr/>
        </p:nvSpPr>
        <p:spPr>
          <a:xfrm>
            <a:off x="320040" y="2871216"/>
            <a:ext cx="347472" cy="347472"/>
          </a:xfrm>
          <a:prstGeom prst="rect">
            <a:avLst/>
          </a:prstGeom>
          <a:solidFill>
            <a:srgbClr val="FF9933"/>
          </a:solidFill>
          <a:ln w="12700">
            <a:solidFill>
              <a:srgbClr val="FF9933"/>
            </a:solidFill>
            <a:prstDash val="solid"/>
          </a:ln>
        </p:spPr>
        <p:txBody>
          <a:bodyPr/>
          <a:lstStyle/>
          <a:p>
            <a:endParaRPr lang="en-US" sz="1200"/>
          </a:p>
        </p:txBody>
      </p:sp>
      <p:sp>
        <p:nvSpPr>
          <p:cNvPr id="15" name="Text 13"/>
          <p:cNvSpPr/>
          <p:nvPr/>
        </p:nvSpPr>
        <p:spPr>
          <a:xfrm>
            <a:off x="320040" y="2871216"/>
            <a:ext cx="347472" cy="347472"/>
          </a:xfrm>
          <a:prstGeom prst="rect">
            <a:avLst/>
          </a:prstGeom>
          <a:noFill/>
          <a:ln/>
        </p:spPr>
        <p:txBody>
          <a:bodyPr wrap="square" rtlCol="0" anchor="ctr"/>
          <a:lstStyle/>
          <a:p>
            <a:pPr marL="0" indent="0" algn="ctr">
              <a:buNone/>
            </a:pPr>
            <a:r>
              <a:rPr lang="en-US" sz="1200" b="1" dirty="0">
                <a:solidFill>
                  <a:srgbClr val="0D1B2A"/>
                </a:solidFill>
                <a:latin typeface="Georgia" pitchFamily="34" charset="0"/>
                <a:ea typeface="Georgia" pitchFamily="34" charset="-122"/>
                <a:cs typeface="Georgia" pitchFamily="34" charset="-120"/>
              </a:rPr>
              <a:t>4</a:t>
            </a:r>
            <a:endParaRPr lang="en-US" sz="1200" dirty="0"/>
          </a:p>
        </p:txBody>
      </p:sp>
      <p:sp>
        <p:nvSpPr>
          <p:cNvPr id="16" name="Text 14"/>
          <p:cNvSpPr/>
          <p:nvPr/>
        </p:nvSpPr>
        <p:spPr>
          <a:xfrm>
            <a:off x="777240" y="2889504"/>
            <a:ext cx="8138160" cy="502920"/>
          </a:xfrm>
          <a:prstGeom prst="rect">
            <a:avLst/>
          </a:prstGeom>
          <a:noFill/>
          <a:ln/>
        </p:spPr>
        <p:txBody>
          <a:bodyPr wrap="square" lIns="0" tIns="0" rIns="0" bIns="0" rtlCol="0" anchor="ctr"/>
          <a:lstStyle/>
          <a:p>
            <a:pPr marL="0" indent="0">
              <a:buNone/>
            </a:pPr>
            <a:r>
              <a:rPr lang="en-US" sz="1200" dirty="0">
                <a:solidFill>
                  <a:srgbClr val="1E293B"/>
                </a:solidFill>
                <a:latin typeface="Calibri" pitchFamily="34" charset="0"/>
                <a:ea typeface="Calibri" pitchFamily="34" charset="-122"/>
                <a:cs typeface="Calibri" pitchFamily="34" charset="-120"/>
              </a:rPr>
              <a:t>United States, Supreme Court. United States v. Bhagat Singh Thind. 261 U.S. 204, 1923.</a:t>
            </a:r>
            <a:endParaRPr lang="en-US" sz="1200" dirty="0"/>
          </a:p>
        </p:txBody>
      </p:sp>
      <p:sp>
        <p:nvSpPr>
          <p:cNvPr id="17" name="Shape 15"/>
          <p:cNvSpPr/>
          <p:nvPr/>
        </p:nvSpPr>
        <p:spPr>
          <a:xfrm>
            <a:off x="320040" y="3529584"/>
            <a:ext cx="347472" cy="347472"/>
          </a:xfrm>
          <a:prstGeom prst="rect">
            <a:avLst/>
          </a:prstGeom>
          <a:solidFill>
            <a:srgbClr val="FF9933"/>
          </a:solidFill>
          <a:ln w="12700">
            <a:solidFill>
              <a:srgbClr val="FF9933"/>
            </a:solidFill>
            <a:prstDash val="solid"/>
          </a:ln>
        </p:spPr>
        <p:txBody>
          <a:bodyPr/>
          <a:lstStyle/>
          <a:p>
            <a:endParaRPr lang="en-US" sz="1200"/>
          </a:p>
        </p:txBody>
      </p:sp>
      <p:sp>
        <p:nvSpPr>
          <p:cNvPr id="18" name="Text 16"/>
          <p:cNvSpPr/>
          <p:nvPr/>
        </p:nvSpPr>
        <p:spPr>
          <a:xfrm>
            <a:off x="320040" y="3529584"/>
            <a:ext cx="347472" cy="347472"/>
          </a:xfrm>
          <a:prstGeom prst="rect">
            <a:avLst/>
          </a:prstGeom>
          <a:noFill/>
          <a:ln/>
        </p:spPr>
        <p:txBody>
          <a:bodyPr wrap="square" rtlCol="0" anchor="ctr"/>
          <a:lstStyle/>
          <a:p>
            <a:pPr marL="0" indent="0" algn="ctr">
              <a:buNone/>
            </a:pPr>
            <a:r>
              <a:rPr lang="en-US" sz="1200" b="1" dirty="0">
                <a:solidFill>
                  <a:srgbClr val="0D1B2A"/>
                </a:solidFill>
                <a:latin typeface="Georgia" pitchFamily="34" charset="0"/>
                <a:ea typeface="Georgia" pitchFamily="34" charset="-122"/>
                <a:cs typeface="Georgia" pitchFamily="34" charset="-120"/>
              </a:rPr>
              <a:t>5</a:t>
            </a:r>
            <a:endParaRPr lang="en-US" sz="1200" dirty="0"/>
          </a:p>
        </p:txBody>
      </p:sp>
      <p:sp>
        <p:nvSpPr>
          <p:cNvPr id="19" name="Text 17"/>
          <p:cNvSpPr/>
          <p:nvPr/>
        </p:nvSpPr>
        <p:spPr>
          <a:xfrm>
            <a:off x="777240" y="3547872"/>
            <a:ext cx="8138160" cy="502920"/>
          </a:xfrm>
          <a:prstGeom prst="rect">
            <a:avLst/>
          </a:prstGeom>
          <a:noFill/>
          <a:ln/>
        </p:spPr>
        <p:txBody>
          <a:bodyPr wrap="square" lIns="0" tIns="0" rIns="0" bIns="0" rtlCol="0" anchor="ctr"/>
          <a:lstStyle/>
          <a:p>
            <a:pPr marL="0" indent="0">
              <a:buNone/>
            </a:pPr>
            <a:r>
              <a:rPr lang="en-US" sz="1200" dirty="0">
                <a:solidFill>
                  <a:srgbClr val="1E293B"/>
                </a:solidFill>
                <a:latin typeface="Calibri" pitchFamily="34" charset="0"/>
                <a:ea typeface="Calibri" pitchFamily="34" charset="-122"/>
                <a:cs typeface="Calibri" pitchFamily="34" charset="-120"/>
              </a:rPr>
              <a:t>Jensen, Joan M. Passage from India: Asian Indian Immigrants in North America. Yale University Press, 1988.</a:t>
            </a:r>
            <a:endParaRPr lang="en-US" sz="1200" dirty="0"/>
          </a:p>
        </p:txBody>
      </p:sp>
      <p:sp>
        <p:nvSpPr>
          <p:cNvPr id="20" name="Shape 18"/>
          <p:cNvSpPr/>
          <p:nvPr/>
        </p:nvSpPr>
        <p:spPr>
          <a:xfrm>
            <a:off x="320040" y="4187952"/>
            <a:ext cx="347472" cy="347472"/>
          </a:xfrm>
          <a:prstGeom prst="rect">
            <a:avLst/>
          </a:prstGeom>
          <a:solidFill>
            <a:srgbClr val="FF9933"/>
          </a:solidFill>
          <a:ln w="12700">
            <a:solidFill>
              <a:srgbClr val="FF9933"/>
            </a:solidFill>
            <a:prstDash val="solid"/>
          </a:ln>
        </p:spPr>
        <p:txBody>
          <a:bodyPr/>
          <a:lstStyle/>
          <a:p>
            <a:endParaRPr lang="en-US" sz="1200"/>
          </a:p>
        </p:txBody>
      </p:sp>
      <p:sp>
        <p:nvSpPr>
          <p:cNvPr id="21" name="Text 19"/>
          <p:cNvSpPr/>
          <p:nvPr/>
        </p:nvSpPr>
        <p:spPr>
          <a:xfrm>
            <a:off x="320040" y="4187952"/>
            <a:ext cx="347472" cy="347472"/>
          </a:xfrm>
          <a:prstGeom prst="rect">
            <a:avLst/>
          </a:prstGeom>
          <a:noFill/>
          <a:ln/>
        </p:spPr>
        <p:txBody>
          <a:bodyPr wrap="square" rtlCol="0" anchor="ctr"/>
          <a:lstStyle/>
          <a:p>
            <a:pPr marL="0" indent="0" algn="ctr">
              <a:buNone/>
            </a:pPr>
            <a:r>
              <a:rPr lang="en-US" sz="1200" b="1" dirty="0">
                <a:solidFill>
                  <a:srgbClr val="0D1B2A"/>
                </a:solidFill>
                <a:latin typeface="Georgia" pitchFamily="34" charset="0"/>
                <a:ea typeface="Georgia" pitchFamily="34" charset="-122"/>
                <a:cs typeface="Georgia" pitchFamily="34" charset="-120"/>
              </a:rPr>
              <a:t>6</a:t>
            </a:r>
            <a:endParaRPr lang="en-US" sz="1200" dirty="0"/>
          </a:p>
        </p:txBody>
      </p:sp>
      <p:sp>
        <p:nvSpPr>
          <p:cNvPr id="22" name="Text 20"/>
          <p:cNvSpPr/>
          <p:nvPr/>
        </p:nvSpPr>
        <p:spPr>
          <a:xfrm>
            <a:off x="777240" y="4206240"/>
            <a:ext cx="8138160" cy="502920"/>
          </a:xfrm>
          <a:prstGeom prst="rect">
            <a:avLst/>
          </a:prstGeom>
          <a:noFill/>
          <a:ln/>
        </p:spPr>
        <p:txBody>
          <a:bodyPr wrap="square" lIns="0" tIns="0" rIns="0" bIns="0" rtlCol="0" anchor="ctr"/>
          <a:lstStyle/>
          <a:p>
            <a:pPr marL="0" indent="0">
              <a:buNone/>
            </a:pPr>
            <a:r>
              <a:rPr lang="en-US" sz="1200" dirty="0">
                <a:solidFill>
                  <a:srgbClr val="1E293B"/>
                </a:solidFill>
                <a:latin typeface="Calibri" pitchFamily="34" charset="0"/>
                <a:ea typeface="Calibri" pitchFamily="34" charset="-122"/>
                <a:cs typeface="Calibri" pitchFamily="34" charset="-120"/>
              </a:rPr>
              <a:t>U.S. Census Bureau. "American Community Survey 2018-2022." U.S. Department of Commerce, www.census.gov/programs-surveys/acs.</a:t>
            </a:r>
            <a:endParaRPr lang="en-US" sz="1200" dirty="0"/>
          </a:p>
        </p:txBody>
      </p:sp>
      <p:sp>
        <p:nvSpPr>
          <p:cNvPr id="23" name="Text 21"/>
          <p:cNvSpPr/>
          <p:nvPr/>
        </p:nvSpPr>
        <p:spPr>
          <a:xfrm>
            <a:off x="320040" y="4754880"/>
            <a:ext cx="8503920" cy="256032"/>
          </a:xfrm>
          <a:prstGeom prst="rect">
            <a:avLst/>
          </a:prstGeom>
          <a:noFill/>
          <a:ln/>
        </p:spPr>
        <p:txBody>
          <a:bodyPr wrap="square" rtlCol="0" anchor="ctr"/>
          <a:lstStyle/>
          <a:p>
            <a:pPr marL="0" indent="0">
              <a:buNone/>
            </a:pPr>
            <a:r>
              <a:rPr lang="en-US" sz="1000" i="1" dirty="0">
                <a:latin typeface="Calibri" pitchFamily="34" charset="0"/>
                <a:ea typeface="Calibri" pitchFamily="34" charset="-122"/>
                <a:cs typeface="Calibri" pitchFamily="34" charset="-120"/>
              </a:rPr>
              <a:t>Note: All sources accessed via Saint Leo University Library (SLU Library Database) and credible academic/governmental repositories.</a:t>
            </a:r>
            <a:endParaRPr lang="en-US" sz="10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68454C-45DF-53C2-BBDA-66BCC4F03BEE}"/>
              </a:ext>
            </a:extLst>
          </p:cNvPr>
          <p:cNvSpPr txBox="1"/>
          <p:nvPr/>
        </p:nvSpPr>
        <p:spPr>
          <a:xfrm>
            <a:off x="176645" y="374176"/>
            <a:ext cx="8790709" cy="4247317"/>
          </a:xfrm>
          <a:prstGeom prst="rect">
            <a:avLst/>
          </a:prstGeom>
          <a:noFill/>
        </p:spPr>
        <p:txBody>
          <a:bodyPr wrap="square">
            <a:spAutoFit/>
          </a:bodyPr>
          <a:lstStyle/>
          <a:p>
            <a:r>
              <a:rPr lang="en-US" dirty="0"/>
              <a:t>Presentation Summary </a:t>
            </a:r>
          </a:p>
          <a:p>
            <a:endParaRPr lang="en-US" dirty="0"/>
          </a:p>
          <a:p>
            <a:r>
              <a:rPr lang="en-US" dirty="0"/>
              <a:t>This presentation explains Indian immigration to the United States with 14 fully designed slides, beginning with an overview of India as a South Asian nation of 1.4 billion people and the origins of immigrants from places like Punjab, Gujarat and Tamil Nadu. The presentation goes on to describe the historical timeline from the early 1900s Punjabi agricultural workers, through the 1907 Bellingham Riots, the 1923 U.S. v. Thind court case which denied Indians citizenship, to the 1965 Immigration and Nationality Act that changed everything. Push factors are explained including British colonialism, the 1947 Partition, caste discrimination, and limited economic opportunities. Pull factors are explained including the H-1B visa program, STEM demand, family reunification and higher wages. A line chart shows population growth from 206,000 in 1980 to 2.9 million in 2023. A bar chart shows the top three destination states California, New Jersey and Texas. A pie chart shows occupational concentration with 32% in Technology and IT, 22% in medicine. Skills and assets include English language proficiency, entrepreneurship and cultural</a:t>
            </a:r>
          </a:p>
        </p:txBody>
      </p:sp>
    </p:spTree>
    <p:extLst>
      <p:ext uri="{BB962C8B-B14F-4D97-AF65-F5344CB8AC3E}">
        <p14:creationId xmlns:p14="http://schemas.microsoft.com/office/powerpoint/2010/main" val="1461211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2F4F7"/>
        </a:solidFill>
        <a:effectLst/>
      </p:bgPr>
    </p:bg>
    <p:spTree>
      <p:nvGrpSpPr>
        <p:cNvPr id="1" name=""/>
        <p:cNvGrpSpPr/>
        <p:nvPr/>
      </p:nvGrpSpPr>
      <p:grpSpPr>
        <a:xfrm>
          <a:off x="0" y="0"/>
          <a:ext cx="0" cy="0"/>
          <a:chOff x="0" y="0"/>
          <a:chExt cx="0" cy="0"/>
        </a:xfrm>
      </p:grpSpPr>
      <p:sp>
        <p:nvSpPr>
          <p:cNvPr id="2" name="Shape 0"/>
          <p:cNvSpPr/>
          <p:nvPr/>
        </p:nvSpPr>
        <p:spPr>
          <a:xfrm>
            <a:off x="0" y="0"/>
            <a:ext cx="9144000" cy="685800"/>
          </a:xfrm>
          <a:prstGeom prst="rect">
            <a:avLst/>
          </a:prstGeom>
          <a:solidFill>
            <a:srgbClr val="0D1B2A"/>
          </a:solidFill>
          <a:ln w="12700">
            <a:solidFill>
              <a:srgbClr val="0D1B2A"/>
            </a:solidFill>
            <a:prstDash val="solid"/>
          </a:ln>
        </p:spPr>
        <p:txBody>
          <a:bodyPr/>
          <a:lstStyle/>
          <a:p>
            <a:endParaRPr lang="en-US" sz="1200"/>
          </a:p>
        </p:txBody>
      </p:sp>
      <p:sp>
        <p:nvSpPr>
          <p:cNvPr id="3" name="Text 1"/>
          <p:cNvSpPr/>
          <p:nvPr/>
        </p:nvSpPr>
        <p:spPr>
          <a:xfrm>
            <a:off x="365760" y="0"/>
            <a:ext cx="8412480" cy="685800"/>
          </a:xfrm>
          <a:prstGeom prst="rect">
            <a:avLst/>
          </a:prstGeom>
          <a:noFill/>
          <a:ln/>
        </p:spPr>
        <p:txBody>
          <a:bodyPr wrap="square" rtlCol="0" anchor="ctr"/>
          <a:lstStyle/>
          <a:p>
            <a:pPr marL="0" indent="0">
              <a:buNone/>
            </a:pPr>
            <a:r>
              <a:rPr lang="en-US" sz="1200" b="1" dirty="0">
                <a:latin typeface="Georgia" pitchFamily="34" charset="0"/>
                <a:ea typeface="Georgia" pitchFamily="34" charset="-122"/>
                <a:cs typeface="Georgia" pitchFamily="34" charset="-120"/>
              </a:rPr>
              <a:t>INTRODUCTION &amp; PLACE OF ORIGIN</a:t>
            </a:r>
            <a:endParaRPr lang="en-US" sz="1200" dirty="0"/>
          </a:p>
        </p:txBody>
      </p:sp>
      <p:sp>
        <p:nvSpPr>
          <p:cNvPr id="4" name="Shape 2"/>
          <p:cNvSpPr/>
          <p:nvPr/>
        </p:nvSpPr>
        <p:spPr>
          <a:xfrm>
            <a:off x="0" y="685800"/>
            <a:ext cx="9144000" cy="54864"/>
          </a:xfrm>
          <a:prstGeom prst="rect">
            <a:avLst/>
          </a:prstGeom>
          <a:solidFill>
            <a:srgbClr val="FF9933"/>
          </a:solidFill>
          <a:ln w="12700">
            <a:solidFill>
              <a:srgbClr val="FF9933"/>
            </a:solidFill>
            <a:prstDash val="solid"/>
          </a:ln>
        </p:spPr>
        <p:txBody>
          <a:bodyPr/>
          <a:lstStyle/>
          <a:p>
            <a:endParaRPr lang="en-US" sz="1200"/>
          </a:p>
        </p:txBody>
      </p:sp>
      <p:sp>
        <p:nvSpPr>
          <p:cNvPr id="6" name="Text 3"/>
          <p:cNvSpPr/>
          <p:nvPr/>
        </p:nvSpPr>
        <p:spPr>
          <a:xfrm>
            <a:off x="320040" y="4572000"/>
            <a:ext cx="3840480" cy="320040"/>
          </a:xfrm>
          <a:prstGeom prst="rect">
            <a:avLst/>
          </a:prstGeom>
          <a:noFill/>
          <a:ln/>
        </p:spPr>
        <p:txBody>
          <a:bodyPr wrap="square" rtlCol="0" anchor="ctr"/>
          <a:lstStyle/>
          <a:p>
            <a:pPr marL="0" indent="0" algn="ctr">
              <a:buNone/>
            </a:pPr>
            <a:r>
              <a:rPr lang="en-US" sz="1200" i="1" dirty="0">
                <a:latin typeface="Calibri" pitchFamily="34" charset="0"/>
                <a:ea typeface="Calibri" pitchFamily="34" charset="-122"/>
                <a:cs typeface="Calibri" pitchFamily="34" charset="-120"/>
              </a:rPr>
              <a:t>Republic of India</a:t>
            </a:r>
            <a:endParaRPr lang="en-US" sz="1200" dirty="0"/>
          </a:p>
        </p:txBody>
      </p:sp>
      <p:sp>
        <p:nvSpPr>
          <p:cNvPr id="7" name="Shape 4"/>
          <p:cNvSpPr/>
          <p:nvPr/>
        </p:nvSpPr>
        <p:spPr>
          <a:xfrm>
            <a:off x="4434840" y="960120"/>
            <a:ext cx="64008" cy="594360"/>
          </a:xfrm>
          <a:prstGeom prst="rect">
            <a:avLst/>
          </a:prstGeom>
          <a:solidFill>
            <a:srgbClr val="FF9933"/>
          </a:solidFill>
          <a:ln w="12700">
            <a:solidFill>
              <a:srgbClr val="FF9933"/>
            </a:solidFill>
            <a:prstDash val="solid"/>
          </a:ln>
        </p:spPr>
        <p:txBody>
          <a:bodyPr/>
          <a:lstStyle/>
          <a:p>
            <a:endParaRPr lang="en-US" sz="1200"/>
          </a:p>
        </p:txBody>
      </p:sp>
      <p:sp>
        <p:nvSpPr>
          <p:cNvPr id="8" name="Text 5"/>
          <p:cNvSpPr/>
          <p:nvPr/>
        </p:nvSpPr>
        <p:spPr>
          <a:xfrm>
            <a:off x="4617720" y="960120"/>
            <a:ext cx="4251960" cy="274320"/>
          </a:xfrm>
          <a:prstGeom prst="rect">
            <a:avLst/>
          </a:prstGeom>
          <a:noFill/>
          <a:ln/>
        </p:spPr>
        <p:txBody>
          <a:bodyPr wrap="square" lIns="0" tIns="0" rIns="0" bIns="0" rtlCol="0" anchor="ctr"/>
          <a:lstStyle/>
          <a:p>
            <a:pPr marL="0" indent="0">
              <a:buNone/>
            </a:pPr>
            <a:r>
              <a:rPr lang="en-US" sz="1200" b="1" dirty="0">
                <a:latin typeface="Georgia" pitchFamily="34" charset="0"/>
                <a:ea typeface="Georgia" pitchFamily="34" charset="-122"/>
                <a:cs typeface="Georgia" pitchFamily="34" charset="-120"/>
              </a:rPr>
              <a:t>South Asian Origin</a:t>
            </a:r>
            <a:endParaRPr lang="en-US" sz="1200" dirty="0"/>
          </a:p>
        </p:txBody>
      </p:sp>
      <p:sp>
        <p:nvSpPr>
          <p:cNvPr id="9" name="Text 6"/>
          <p:cNvSpPr/>
          <p:nvPr/>
        </p:nvSpPr>
        <p:spPr>
          <a:xfrm>
            <a:off x="4617720" y="1234440"/>
            <a:ext cx="4251960" cy="502920"/>
          </a:xfrm>
          <a:prstGeom prst="rect">
            <a:avLst/>
          </a:prstGeom>
          <a:noFill/>
          <a:ln/>
        </p:spPr>
        <p:txBody>
          <a:bodyPr wrap="square" lIns="0" tIns="0" rIns="0" bIns="0" rtlCol="0" anchor="ctr"/>
          <a:lstStyle/>
          <a:p>
            <a:pPr marL="0" indent="0">
              <a:buNone/>
            </a:pPr>
            <a:r>
              <a:rPr lang="en-US" sz="1200" dirty="0">
                <a:latin typeface="Calibri" pitchFamily="34" charset="0"/>
                <a:ea typeface="Calibri" pitchFamily="34" charset="-122"/>
                <a:cs typeface="Calibri" pitchFamily="34" charset="-120"/>
              </a:rPr>
              <a:t>India is the world's most populous country (1.4 billion), located in South Asia, bordered by Pakistan, China, Nepal, and the Indian Ocean.</a:t>
            </a:r>
            <a:endParaRPr lang="en-US" sz="1200" dirty="0"/>
          </a:p>
        </p:txBody>
      </p:sp>
      <p:sp>
        <p:nvSpPr>
          <p:cNvPr id="10" name="Shape 7"/>
          <p:cNvSpPr/>
          <p:nvPr/>
        </p:nvSpPr>
        <p:spPr>
          <a:xfrm>
            <a:off x="4434840" y="1874520"/>
            <a:ext cx="64008" cy="594360"/>
          </a:xfrm>
          <a:prstGeom prst="rect">
            <a:avLst/>
          </a:prstGeom>
          <a:solidFill>
            <a:srgbClr val="FF9933"/>
          </a:solidFill>
          <a:ln w="12700">
            <a:solidFill>
              <a:srgbClr val="FF9933"/>
            </a:solidFill>
            <a:prstDash val="solid"/>
          </a:ln>
        </p:spPr>
        <p:txBody>
          <a:bodyPr/>
          <a:lstStyle/>
          <a:p>
            <a:endParaRPr lang="en-US" sz="1200"/>
          </a:p>
        </p:txBody>
      </p:sp>
      <p:sp>
        <p:nvSpPr>
          <p:cNvPr id="11" name="Text 8"/>
          <p:cNvSpPr/>
          <p:nvPr/>
        </p:nvSpPr>
        <p:spPr>
          <a:xfrm>
            <a:off x="4617720" y="1874520"/>
            <a:ext cx="4251960" cy="274320"/>
          </a:xfrm>
          <a:prstGeom prst="rect">
            <a:avLst/>
          </a:prstGeom>
          <a:noFill/>
          <a:ln/>
        </p:spPr>
        <p:txBody>
          <a:bodyPr wrap="square" lIns="0" tIns="0" rIns="0" bIns="0" rtlCol="0" anchor="ctr"/>
          <a:lstStyle/>
          <a:p>
            <a:pPr marL="0" indent="0">
              <a:buNone/>
            </a:pPr>
            <a:r>
              <a:rPr lang="en-US" sz="1200" b="1" dirty="0">
                <a:latin typeface="Georgia" pitchFamily="34" charset="0"/>
                <a:ea typeface="Georgia" pitchFamily="34" charset="-122"/>
                <a:cs typeface="Georgia" pitchFamily="34" charset="-120"/>
              </a:rPr>
              <a:t>Diverse Nation</a:t>
            </a:r>
            <a:endParaRPr lang="en-US" sz="1200" dirty="0"/>
          </a:p>
        </p:txBody>
      </p:sp>
      <p:sp>
        <p:nvSpPr>
          <p:cNvPr id="12" name="Text 9"/>
          <p:cNvSpPr/>
          <p:nvPr/>
        </p:nvSpPr>
        <p:spPr>
          <a:xfrm>
            <a:off x="4617720" y="2148840"/>
            <a:ext cx="4251960" cy="502920"/>
          </a:xfrm>
          <a:prstGeom prst="rect">
            <a:avLst/>
          </a:prstGeom>
          <a:noFill/>
          <a:ln/>
        </p:spPr>
        <p:txBody>
          <a:bodyPr wrap="square" lIns="0" tIns="0" rIns="0" bIns="0" rtlCol="0" anchor="ctr"/>
          <a:lstStyle/>
          <a:p>
            <a:pPr marL="0" indent="0">
              <a:buNone/>
            </a:pPr>
            <a:r>
              <a:rPr lang="en-US" sz="1200" dirty="0">
                <a:latin typeface="Calibri" pitchFamily="34" charset="0"/>
                <a:ea typeface="Calibri" pitchFamily="34" charset="-122"/>
                <a:cs typeface="Calibri" pitchFamily="34" charset="-120"/>
              </a:rPr>
              <a:t>22 official languages, hundreds of dialects, multiple religions (Hinduism, Islam, Sikhism, Christianity, Buddhism).</a:t>
            </a:r>
            <a:endParaRPr lang="en-US" sz="1200" dirty="0"/>
          </a:p>
        </p:txBody>
      </p:sp>
      <p:sp>
        <p:nvSpPr>
          <p:cNvPr id="13" name="Shape 10"/>
          <p:cNvSpPr/>
          <p:nvPr/>
        </p:nvSpPr>
        <p:spPr>
          <a:xfrm>
            <a:off x="4434840" y="2788920"/>
            <a:ext cx="64008" cy="594360"/>
          </a:xfrm>
          <a:prstGeom prst="rect">
            <a:avLst/>
          </a:prstGeom>
          <a:solidFill>
            <a:srgbClr val="FF9933"/>
          </a:solidFill>
          <a:ln w="12700">
            <a:solidFill>
              <a:srgbClr val="FF9933"/>
            </a:solidFill>
            <a:prstDash val="solid"/>
          </a:ln>
        </p:spPr>
        <p:txBody>
          <a:bodyPr/>
          <a:lstStyle/>
          <a:p>
            <a:endParaRPr lang="en-US" sz="1200"/>
          </a:p>
        </p:txBody>
      </p:sp>
      <p:sp>
        <p:nvSpPr>
          <p:cNvPr id="14" name="Text 11"/>
          <p:cNvSpPr/>
          <p:nvPr/>
        </p:nvSpPr>
        <p:spPr>
          <a:xfrm>
            <a:off x="4617720" y="2788920"/>
            <a:ext cx="4251960" cy="274320"/>
          </a:xfrm>
          <a:prstGeom prst="rect">
            <a:avLst/>
          </a:prstGeom>
          <a:noFill/>
          <a:ln/>
        </p:spPr>
        <p:txBody>
          <a:bodyPr wrap="square" lIns="0" tIns="0" rIns="0" bIns="0" rtlCol="0" anchor="ctr"/>
          <a:lstStyle/>
          <a:p>
            <a:pPr marL="0" indent="0">
              <a:buNone/>
            </a:pPr>
            <a:r>
              <a:rPr lang="en-US" sz="1200" b="1" dirty="0">
                <a:latin typeface="Georgia" pitchFamily="34" charset="0"/>
                <a:ea typeface="Georgia" pitchFamily="34" charset="-122"/>
                <a:cs typeface="Georgia" pitchFamily="34" charset="-120"/>
              </a:rPr>
              <a:t>Why They Came</a:t>
            </a:r>
            <a:endParaRPr lang="en-US" sz="1200" dirty="0"/>
          </a:p>
        </p:txBody>
      </p:sp>
      <p:sp>
        <p:nvSpPr>
          <p:cNvPr id="15" name="Text 12"/>
          <p:cNvSpPr/>
          <p:nvPr/>
        </p:nvSpPr>
        <p:spPr>
          <a:xfrm>
            <a:off x="4617720" y="3063240"/>
            <a:ext cx="4251960" cy="502920"/>
          </a:xfrm>
          <a:prstGeom prst="rect">
            <a:avLst/>
          </a:prstGeom>
          <a:noFill/>
          <a:ln/>
        </p:spPr>
        <p:txBody>
          <a:bodyPr wrap="square" lIns="0" tIns="0" rIns="0" bIns="0" rtlCol="0" anchor="ctr"/>
          <a:lstStyle/>
          <a:p>
            <a:pPr marL="0" indent="0">
              <a:buNone/>
            </a:pPr>
            <a:r>
              <a:rPr lang="en-US" sz="1200" dirty="0">
                <a:latin typeface="Calibri" pitchFamily="34" charset="0"/>
                <a:ea typeface="Calibri" pitchFamily="34" charset="-122"/>
                <a:cs typeface="Calibri" pitchFamily="34" charset="-120"/>
              </a:rPr>
              <a:t>Immigrants from all regions of India — Punjab, Gujarat, Andhra Pradesh, Tamil Nadu, Kerala — driven by education, economic opportunity, and family reunification.</a:t>
            </a:r>
            <a:endParaRPr lang="en-US" sz="1200" dirty="0"/>
          </a:p>
        </p:txBody>
      </p:sp>
      <p:sp>
        <p:nvSpPr>
          <p:cNvPr id="16" name="Shape 13"/>
          <p:cNvSpPr/>
          <p:nvPr/>
        </p:nvSpPr>
        <p:spPr>
          <a:xfrm>
            <a:off x="4434840" y="3703320"/>
            <a:ext cx="64008" cy="594360"/>
          </a:xfrm>
          <a:prstGeom prst="rect">
            <a:avLst/>
          </a:prstGeom>
          <a:solidFill>
            <a:srgbClr val="FF9933"/>
          </a:solidFill>
          <a:ln w="12700">
            <a:solidFill>
              <a:srgbClr val="FF9933"/>
            </a:solidFill>
            <a:prstDash val="solid"/>
          </a:ln>
        </p:spPr>
        <p:txBody>
          <a:bodyPr/>
          <a:lstStyle/>
          <a:p>
            <a:endParaRPr lang="en-US" sz="1200"/>
          </a:p>
        </p:txBody>
      </p:sp>
      <p:sp>
        <p:nvSpPr>
          <p:cNvPr id="17" name="Text 14"/>
          <p:cNvSpPr/>
          <p:nvPr/>
        </p:nvSpPr>
        <p:spPr>
          <a:xfrm>
            <a:off x="4617720" y="3703320"/>
            <a:ext cx="4251960" cy="274320"/>
          </a:xfrm>
          <a:prstGeom prst="rect">
            <a:avLst/>
          </a:prstGeom>
          <a:noFill/>
          <a:ln/>
        </p:spPr>
        <p:txBody>
          <a:bodyPr wrap="square" lIns="0" tIns="0" rIns="0" bIns="0" rtlCol="0" anchor="ctr"/>
          <a:lstStyle/>
          <a:p>
            <a:pPr marL="0" indent="0">
              <a:buNone/>
            </a:pPr>
            <a:r>
              <a:rPr lang="en-US" sz="1200" b="1" dirty="0">
                <a:latin typeface="Georgia" pitchFamily="34" charset="0"/>
                <a:ea typeface="Georgia" pitchFamily="34" charset="-122"/>
                <a:cs typeface="Georgia" pitchFamily="34" charset="-120"/>
              </a:rPr>
              <a:t>Modern Diaspora</a:t>
            </a:r>
            <a:endParaRPr lang="en-US" sz="1200" dirty="0"/>
          </a:p>
        </p:txBody>
      </p:sp>
      <p:sp>
        <p:nvSpPr>
          <p:cNvPr id="18" name="Text 15"/>
          <p:cNvSpPr/>
          <p:nvPr/>
        </p:nvSpPr>
        <p:spPr>
          <a:xfrm>
            <a:off x="4617720" y="3977640"/>
            <a:ext cx="4251960" cy="502920"/>
          </a:xfrm>
          <a:prstGeom prst="rect">
            <a:avLst/>
          </a:prstGeom>
          <a:noFill/>
          <a:ln/>
        </p:spPr>
        <p:txBody>
          <a:bodyPr wrap="square" lIns="0" tIns="0" rIns="0" bIns="0" rtlCol="0" anchor="ctr"/>
          <a:lstStyle/>
          <a:p>
            <a:pPr marL="0" indent="0">
              <a:buNone/>
            </a:pPr>
            <a:r>
              <a:rPr lang="en-US" sz="1200" dirty="0">
                <a:latin typeface="Calibri" pitchFamily="34" charset="0"/>
                <a:ea typeface="Calibri" pitchFamily="34" charset="-122"/>
                <a:cs typeface="Calibri" pitchFamily="34" charset="-120"/>
              </a:rPr>
              <a:t>Today, Indians are the second-largest immigrant group in the U.S. (after Mexico), surpassing 2.9 million by 2023.</a:t>
            </a:r>
            <a:endParaRPr lang="en-US" sz="1200" dirty="0"/>
          </a:p>
        </p:txBody>
      </p:sp>
      <p:pic>
        <p:nvPicPr>
          <p:cNvPr id="2050" name="Picture 2" descr="Republic of India and Peoples Republic of India : r/imaginarymaps">
            <a:extLst>
              <a:ext uri="{FF2B5EF4-FFF2-40B4-BE49-F238E27FC236}">
                <a16:creationId xmlns:a16="http://schemas.microsoft.com/office/drawing/2014/main" id="{F70C9358-AC89-B1DF-FC55-A4B07EBF06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 y="807804"/>
            <a:ext cx="3552305" cy="36012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9144000" cy="685800"/>
          </a:xfrm>
          <a:prstGeom prst="rect">
            <a:avLst/>
          </a:prstGeom>
          <a:solidFill>
            <a:srgbClr val="0D1B2A"/>
          </a:solidFill>
          <a:ln w="12700">
            <a:solidFill>
              <a:srgbClr val="0D1B2A"/>
            </a:solidFill>
            <a:prstDash val="solid"/>
          </a:ln>
        </p:spPr>
        <p:txBody>
          <a:bodyPr/>
          <a:lstStyle/>
          <a:p>
            <a:endParaRPr lang="en-US" sz="1300"/>
          </a:p>
        </p:txBody>
      </p:sp>
      <p:sp>
        <p:nvSpPr>
          <p:cNvPr id="3" name="Text 1"/>
          <p:cNvSpPr/>
          <p:nvPr/>
        </p:nvSpPr>
        <p:spPr>
          <a:xfrm>
            <a:off x="365760" y="0"/>
            <a:ext cx="8412480" cy="685800"/>
          </a:xfrm>
          <a:prstGeom prst="rect">
            <a:avLst/>
          </a:prstGeom>
          <a:noFill/>
          <a:ln/>
        </p:spPr>
        <p:txBody>
          <a:bodyPr wrap="square" rtlCol="0" anchor="ctr"/>
          <a:lstStyle/>
          <a:p>
            <a:pPr marL="0" indent="0">
              <a:buNone/>
            </a:pPr>
            <a:r>
              <a:rPr lang="en-US" sz="1300" b="1" dirty="0">
                <a:solidFill>
                  <a:srgbClr val="FFFFFF"/>
                </a:solidFill>
                <a:latin typeface="Georgia" pitchFamily="34" charset="0"/>
                <a:ea typeface="Georgia" pitchFamily="34" charset="-122"/>
                <a:cs typeface="Georgia" pitchFamily="34" charset="-120"/>
              </a:rPr>
              <a:t>HISTORICAL BACKGROUND</a:t>
            </a:r>
            <a:endParaRPr lang="en-US" sz="1300" dirty="0"/>
          </a:p>
        </p:txBody>
      </p:sp>
      <p:sp>
        <p:nvSpPr>
          <p:cNvPr id="4" name="Shape 2"/>
          <p:cNvSpPr/>
          <p:nvPr/>
        </p:nvSpPr>
        <p:spPr>
          <a:xfrm>
            <a:off x="0" y="685800"/>
            <a:ext cx="9144000" cy="54864"/>
          </a:xfrm>
          <a:prstGeom prst="rect">
            <a:avLst/>
          </a:prstGeom>
          <a:solidFill>
            <a:srgbClr val="FF9933"/>
          </a:solidFill>
          <a:ln w="12700">
            <a:solidFill>
              <a:srgbClr val="FF9933"/>
            </a:solidFill>
            <a:prstDash val="solid"/>
          </a:ln>
        </p:spPr>
        <p:txBody>
          <a:bodyPr/>
          <a:lstStyle/>
          <a:p>
            <a:endParaRPr lang="en-US" sz="1300"/>
          </a:p>
        </p:txBody>
      </p:sp>
      <p:sp>
        <p:nvSpPr>
          <p:cNvPr id="5" name="Shape 3"/>
          <p:cNvSpPr/>
          <p:nvPr/>
        </p:nvSpPr>
        <p:spPr>
          <a:xfrm>
            <a:off x="1097280" y="1005840"/>
            <a:ext cx="54864" cy="3749040"/>
          </a:xfrm>
          <a:prstGeom prst="rect">
            <a:avLst/>
          </a:prstGeom>
          <a:solidFill>
            <a:srgbClr val="FF9933"/>
          </a:solidFill>
          <a:ln w="12700">
            <a:solidFill>
              <a:srgbClr val="FF9933"/>
            </a:solidFill>
            <a:prstDash val="solid"/>
          </a:ln>
        </p:spPr>
        <p:txBody>
          <a:bodyPr/>
          <a:lstStyle/>
          <a:p>
            <a:endParaRPr lang="en-US" sz="1300"/>
          </a:p>
        </p:txBody>
      </p:sp>
      <p:sp>
        <p:nvSpPr>
          <p:cNvPr id="6" name="Shape 4"/>
          <p:cNvSpPr/>
          <p:nvPr/>
        </p:nvSpPr>
        <p:spPr>
          <a:xfrm>
            <a:off x="987552" y="1024128"/>
            <a:ext cx="274320" cy="274320"/>
          </a:xfrm>
          <a:prstGeom prst="ellipse">
            <a:avLst/>
          </a:prstGeom>
          <a:solidFill>
            <a:srgbClr val="0D1B2A"/>
          </a:solidFill>
          <a:ln w="12700">
            <a:solidFill>
              <a:srgbClr val="0D1B2A"/>
            </a:solidFill>
            <a:prstDash val="solid"/>
          </a:ln>
        </p:spPr>
        <p:txBody>
          <a:bodyPr/>
          <a:lstStyle/>
          <a:p>
            <a:endParaRPr lang="en-US" sz="1300"/>
          </a:p>
        </p:txBody>
      </p:sp>
      <p:sp>
        <p:nvSpPr>
          <p:cNvPr id="7" name="Text 5"/>
          <p:cNvSpPr/>
          <p:nvPr/>
        </p:nvSpPr>
        <p:spPr>
          <a:xfrm>
            <a:off x="0" y="1005840"/>
            <a:ext cx="896112" cy="320040"/>
          </a:xfrm>
          <a:prstGeom prst="rect">
            <a:avLst/>
          </a:prstGeom>
          <a:noFill/>
          <a:ln/>
        </p:spPr>
        <p:txBody>
          <a:bodyPr wrap="square" lIns="0" tIns="0" rIns="0" bIns="0" rtlCol="0" anchor="ctr"/>
          <a:lstStyle/>
          <a:p>
            <a:pPr marL="0" indent="0" algn="r">
              <a:buNone/>
            </a:pPr>
            <a:r>
              <a:rPr lang="en-US" sz="1300" b="1" dirty="0">
                <a:solidFill>
                  <a:srgbClr val="FF9933"/>
                </a:solidFill>
                <a:latin typeface="Georgia" pitchFamily="34" charset="0"/>
                <a:ea typeface="Georgia" pitchFamily="34" charset="-122"/>
                <a:cs typeface="Georgia" pitchFamily="34" charset="-120"/>
              </a:rPr>
              <a:t>1900s</a:t>
            </a:r>
            <a:endParaRPr lang="en-US" sz="1300" dirty="0"/>
          </a:p>
        </p:txBody>
      </p:sp>
      <p:sp>
        <p:nvSpPr>
          <p:cNvPr id="8" name="Text 6"/>
          <p:cNvSpPr/>
          <p:nvPr/>
        </p:nvSpPr>
        <p:spPr>
          <a:xfrm>
            <a:off x="1463040" y="1005840"/>
            <a:ext cx="7406640" cy="457200"/>
          </a:xfrm>
          <a:prstGeom prst="rect">
            <a:avLst/>
          </a:prstGeom>
          <a:noFill/>
          <a:ln/>
        </p:spPr>
        <p:txBody>
          <a:bodyPr wrap="square" lIns="0" tIns="0" rIns="0" bIns="0" rtlCol="0" anchor="ctr"/>
          <a:lstStyle/>
          <a:p>
            <a:pPr marL="0" indent="0">
              <a:buNone/>
            </a:pPr>
            <a:r>
              <a:rPr lang="en-US" sz="1300" dirty="0">
                <a:solidFill>
                  <a:srgbClr val="1E293B"/>
                </a:solidFill>
                <a:latin typeface="Calibri" pitchFamily="34" charset="0"/>
                <a:ea typeface="Calibri" pitchFamily="34" charset="-122"/>
                <a:cs typeface="Calibri" pitchFamily="34" charset="-120"/>
              </a:rPr>
              <a:t>Punjabi Sikh laborers arrive on the Pacific Coast; work in lumber mills &amp; farms in California, Washington, and Oregon.</a:t>
            </a:r>
            <a:endParaRPr lang="en-US" sz="1300" dirty="0"/>
          </a:p>
        </p:txBody>
      </p:sp>
      <p:sp>
        <p:nvSpPr>
          <p:cNvPr id="9" name="Shape 7"/>
          <p:cNvSpPr/>
          <p:nvPr/>
        </p:nvSpPr>
        <p:spPr>
          <a:xfrm>
            <a:off x="987552" y="1645920"/>
            <a:ext cx="274320" cy="274320"/>
          </a:xfrm>
          <a:prstGeom prst="ellipse">
            <a:avLst/>
          </a:prstGeom>
          <a:solidFill>
            <a:srgbClr val="0D1B2A"/>
          </a:solidFill>
          <a:ln w="12700">
            <a:solidFill>
              <a:srgbClr val="0D1B2A"/>
            </a:solidFill>
            <a:prstDash val="solid"/>
          </a:ln>
        </p:spPr>
        <p:txBody>
          <a:bodyPr/>
          <a:lstStyle/>
          <a:p>
            <a:endParaRPr lang="en-US" sz="1300"/>
          </a:p>
        </p:txBody>
      </p:sp>
      <p:sp>
        <p:nvSpPr>
          <p:cNvPr id="10" name="Text 8"/>
          <p:cNvSpPr/>
          <p:nvPr/>
        </p:nvSpPr>
        <p:spPr>
          <a:xfrm>
            <a:off x="0" y="1627632"/>
            <a:ext cx="896112" cy="320040"/>
          </a:xfrm>
          <a:prstGeom prst="rect">
            <a:avLst/>
          </a:prstGeom>
          <a:noFill/>
          <a:ln/>
        </p:spPr>
        <p:txBody>
          <a:bodyPr wrap="square" lIns="0" tIns="0" rIns="0" bIns="0" rtlCol="0" anchor="ctr"/>
          <a:lstStyle/>
          <a:p>
            <a:pPr marL="0" indent="0" algn="r">
              <a:buNone/>
            </a:pPr>
            <a:r>
              <a:rPr lang="en-US" sz="1300" b="1" dirty="0">
                <a:solidFill>
                  <a:srgbClr val="FF9933"/>
                </a:solidFill>
                <a:latin typeface="Georgia" pitchFamily="34" charset="0"/>
                <a:ea typeface="Georgia" pitchFamily="34" charset="-122"/>
                <a:cs typeface="Georgia" pitchFamily="34" charset="-120"/>
              </a:rPr>
              <a:t>1907</a:t>
            </a:r>
            <a:endParaRPr lang="en-US" sz="1300" dirty="0"/>
          </a:p>
        </p:txBody>
      </p:sp>
      <p:sp>
        <p:nvSpPr>
          <p:cNvPr id="11" name="Text 9"/>
          <p:cNvSpPr/>
          <p:nvPr/>
        </p:nvSpPr>
        <p:spPr>
          <a:xfrm>
            <a:off x="1463040" y="1627632"/>
            <a:ext cx="7406640" cy="457200"/>
          </a:xfrm>
          <a:prstGeom prst="rect">
            <a:avLst/>
          </a:prstGeom>
          <a:noFill/>
          <a:ln/>
        </p:spPr>
        <p:txBody>
          <a:bodyPr wrap="square" lIns="0" tIns="0" rIns="0" bIns="0" rtlCol="0" anchor="ctr"/>
          <a:lstStyle/>
          <a:p>
            <a:pPr marL="0" indent="0">
              <a:buNone/>
            </a:pPr>
            <a:r>
              <a:rPr lang="en-US" sz="1300" dirty="0">
                <a:solidFill>
                  <a:srgbClr val="1E293B"/>
                </a:solidFill>
                <a:latin typeface="Calibri" pitchFamily="34" charset="0"/>
                <a:ea typeface="Calibri" pitchFamily="34" charset="-122"/>
                <a:cs typeface="Calibri" pitchFamily="34" charset="-120"/>
              </a:rPr>
              <a:t>Bellingham Riots - anti-Indian violence by white mobs drives South Asian workers from Washington state.</a:t>
            </a:r>
            <a:endParaRPr lang="en-US" sz="1300" dirty="0"/>
          </a:p>
        </p:txBody>
      </p:sp>
      <p:sp>
        <p:nvSpPr>
          <p:cNvPr id="12" name="Shape 10"/>
          <p:cNvSpPr/>
          <p:nvPr/>
        </p:nvSpPr>
        <p:spPr>
          <a:xfrm>
            <a:off x="987552" y="2267712"/>
            <a:ext cx="274320" cy="274320"/>
          </a:xfrm>
          <a:prstGeom prst="ellipse">
            <a:avLst/>
          </a:prstGeom>
          <a:solidFill>
            <a:srgbClr val="0D1B2A"/>
          </a:solidFill>
          <a:ln w="12700">
            <a:solidFill>
              <a:srgbClr val="0D1B2A"/>
            </a:solidFill>
            <a:prstDash val="solid"/>
          </a:ln>
        </p:spPr>
        <p:txBody>
          <a:bodyPr/>
          <a:lstStyle/>
          <a:p>
            <a:endParaRPr lang="en-US" sz="1300"/>
          </a:p>
        </p:txBody>
      </p:sp>
      <p:sp>
        <p:nvSpPr>
          <p:cNvPr id="13" name="Text 11"/>
          <p:cNvSpPr/>
          <p:nvPr/>
        </p:nvSpPr>
        <p:spPr>
          <a:xfrm>
            <a:off x="0" y="2249424"/>
            <a:ext cx="896112" cy="320040"/>
          </a:xfrm>
          <a:prstGeom prst="rect">
            <a:avLst/>
          </a:prstGeom>
          <a:noFill/>
          <a:ln/>
        </p:spPr>
        <p:txBody>
          <a:bodyPr wrap="square" lIns="0" tIns="0" rIns="0" bIns="0" rtlCol="0" anchor="ctr"/>
          <a:lstStyle/>
          <a:p>
            <a:pPr marL="0" indent="0" algn="r">
              <a:buNone/>
            </a:pPr>
            <a:r>
              <a:rPr lang="en-US" sz="1300" b="1" dirty="0">
                <a:solidFill>
                  <a:srgbClr val="FF9933"/>
                </a:solidFill>
                <a:latin typeface="Georgia" pitchFamily="34" charset="0"/>
                <a:ea typeface="Georgia" pitchFamily="34" charset="-122"/>
                <a:cs typeface="Georgia" pitchFamily="34" charset="-120"/>
              </a:rPr>
              <a:t>1923</a:t>
            </a:r>
            <a:endParaRPr lang="en-US" sz="1300" dirty="0"/>
          </a:p>
        </p:txBody>
      </p:sp>
      <p:sp>
        <p:nvSpPr>
          <p:cNvPr id="14" name="Text 12"/>
          <p:cNvSpPr/>
          <p:nvPr/>
        </p:nvSpPr>
        <p:spPr>
          <a:xfrm>
            <a:off x="1463040" y="2249424"/>
            <a:ext cx="7406640" cy="457200"/>
          </a:xfrm>
          <a:prstGeom prst="rect">
            <a:avLst/>
          </a:prstGeom>
          <a:noFill/>
          <a:ln/>
        </p:spPr>
        <p:txBody>
          <a:bodyPr wrap="square" lIns="0" tIns="0" rIns="0" bIns="0" rtlCol="0" anchor="ctr"/>
          <a:lstStyle/>
          <a:p>
            <a:pPr marL="0" indent="0">
              <a:buNone/>
            </a:pPr>
            <a:r>
              <a:rPr lang="en-US" sz="1300" dirty="0">
                <a:solidFill>
                  <a:srgbClr val="1E293B"/>
                </a:solidFill>
                <a:latin typeface="Calibri" pitchFamily="34" charset="0"/>
                <a:ea typeface="Calibri" pitchFamily="34" charset="-122"/>
                <a:cs typeface="Calibri" pitchFamily="34" charset="-120"/>
              </a:rPr>
              <a:t>U.S. v. Bhagat Singh Thind - Supreme Court rules Indians are not 'free white persons'; citizenship denied.</a:t>
            </a:r>
            <a:endParaRPr lang="en-US" sz="1300" dirty="0"/>
          </a:p>
        </p:txBody>
      </p:sp>
      <p:sp>
        <p:nvSpPr>
          <p:cNvPr id="15" name="Shape 13"/>
          <p:cNvSpPr/>
          <p:nvPr/>
        </p:nvSpPr>
        <p:spPr>
          <a:xfrm>
            <a:off x="987552" y="2889504"/>
            <a:ext cx="274320" cy="274320"/>
          </a:xfrm>
          <a:prstGeom prst="ellipse">
            <a:avLst/>
          </a:prstGeom>
          <a:solidFill>
            <a:srgbClr val="0D1B2A"/>
          </a:solidFill>
          <a:ln w="12700">
            <a:solidFill>
              <a:srgbClr val="0D1B2A"/>
            </a:solidFill>
            <a:prstDash val="solid"/>
          </a:ln>
        </p:spPr>
        <p:txBody>
          <a:bodyPr/>
          <a:lstStyle/>
          <a:p>
            <a:endParaRPr lang="en-US" sz="1300"/>
          </a:p>
        </p:txBody>
      </p:sp>
      <p:sp>
        <p:nvSpPr>
          <p:cNvPr id="16" name="Text 14"/>
          <p:cNvSpPr/>
          <p:nvPr/>
        </p:nvSpPr>
        <p:spPr>
          <a:xfrm>
            <a:off x="0" y="2871216"/>
            <a:ext cx="896112" cy="320040"/>
          </a:xfrm>
          <a:prstGeom prst="rect">
            <a:avLst/>
          </a:prstGeom>
          <a:noFill/>
          <a:ln/>
        </p:spPr>
        <p:txBody>
          <a:bodyPr wrap="square" lIns="0" tIns="0" rIns="0" bIns="0" rtlCol="0" anchor="ctr"/>
          <a:lstStyle/>
          <a:p>
            <a:pPr marL="0" indent="0" algn="r">
              <a:buNone/>
            </a:pPr>
            <a:r>
              <a:rPr lang="en-US" sz="1300" b="1" dirty="0">
                <a:solidFill>
                  <a:srgbClr val="FF9933"/>
                </a:solidFill>
                <a:latin typeface="Georgia" pitchFamily="34" charset="0"/>
                <a:ea typeface="Georgia" pitchFamily="34" charset="-122"/>
                <a:cs typeface="Georgia" pitchFamily="34" charset="-120"/>
              </a:rPr>
              <a:t>1946</a:t>
            </a:r>
            <a:endParaRPr lang="en-US" sz="1300" dirty="0"/>
          </a:p>
        </p:txBody>
      </p:sp>
      <p:sp>
        <p:nvSpPr>
          <p:cNvPr id="17" name="Text 15"/>
          <p:cNvSpPr/>
          <p:nvPr/>
        </p:nvSpPr>
        <p:spPr>
          <a:xfrm>
            <a:off x="1463040" y="2871216"/>
            <a:ext cx="7406640" cy="457200"/>
          </a:xfrm>
          <a:prstGeom prst="rect">
            <a:avLst/>
          </a:prstGeom>
          <a:noFill/>
          <a:ln/>
        </p:spPr>
        <p:txBody>
          <a:bodyPr wrap="square" lIns="0" tIns="0" rIns="0" bIns="0" rtlCol="0" anchor="ctr"/>
          <a:lstStyle/>
          <a:p>
            <a:pPr marL="0" indent="0">
              <a:buNone/>
            </a:pPr>
            <a:r>
              <a:rPr lang="en-US" sz="1300" dirty="0">
                <a:solidFill>
                  <a:srgbClr val="1E293B"/>
                </a:solidFill>
                <a:latin typeface="Calibri" pitchFamily="34" charset="0"/>
                <a:ea typeface="Calibri" pitchFamily="34" charset="-122"/>
                <a:cs typeface="Calibri" pitchFamily="34" charset="-120"/>
              </a:rPr>
              <a:t>Luce-Celler Act allows Indian naturalization and sets a small immigration quota of 100 per year.</a:t>
            </a:r>
            <a:endParaRPr lang="en-US" sz="1300" dirty="0"/>
          </a:p>
        </p:txBody>
      </p:sp>
      <p:sp>
        <p:nvSpPr>
          <p:cNvPr id="18" name="Shape 16"/>
          <p:cNvSpPr/>
          <p:nvPr/>
        </p:nvSpPr>
        <p:spPr>
          <a:xfrm>
            <a:off x="987552" y="3511296"/>
            <a:ext cx="274320" cy="274320"/>
          </a:xfrm>
          <a:prstGeom prst="ellipse">
            <a:avLst/>
          </a:prstGeom>
          <a:solidFill>
            <a:srgbClr val="0D1B2A"/>
          </a:solidFill>
          <a:ln w="12700">
            <a:solidFill>
              <a:srgbClr val="0D1B2A"/>
            </a:solidFill>
            <a:prstDash val="solid"/>
          </a:ln>
        </p:spPr>
        <p:txBody>
          <a:bodyPr/>
          <a:lstStyle/>
          <a:p>
            <a:endParaRPr lang="en-US" sz="1300"/>
          </a:p>
        </p:txBody>
      </p:sp>
      <p:sp>
        <p:nvSpPr>
          <p:cNvPr id="19" name="Text 17"/>
          <p:cNvSpPr/>
          <p:nvPr/>
        </p:nvSpPr>
        <p:spPr>
          <a:xfrm>
            <a:off x="0" y="3493008"/>
            <a:ext cx="896112" cy="320040"/>
          </a:xfrm>
          <a:prstGeom prst="rect">
            <a:avLst/>
          </a:prstGeom>
          <a:noFill/>
          <a:ln/>
        </p:spPr>
        <p:txBody>
          <a:bodyPr wrap="square" lIns="0" tIns="0" rIns="0" bIns="0" rtlCol="0" anchor="ctr"/>
          <a:lstStyle/>
          <a:p>
            <a:pPr marL="0" indent="0" algn="r">
              <a:buNone/>
            </a:pPr>
            <a:r>
              <a:rPr lang="en-US" sz="1300" b="1" dirty="0">
                <a:solidFill>
                  <a:srgbClr val="FF9933"/>
                </a:solidFill>
                <a:latin typeface="Georgia" pitchFamily="34" charset="0"/>
                <a:ea typeface="Georgia" pitchFamily="34" charset="-122"/>
                <a:cs typeface="Georgia" pitchFamily="34" charset="-120"/>
              </a:rPr>
              <a:t>1965</a:t>
            </a:r>
            <a:endParaRPr lang="en-US" sz="1300" dirty="0"/>
          </a:p>
        </p:txBody>
      </p:sp>
      <p:sp>
        <p:nvSpPr>
          <p:cNvPr id="20" name="Text 18"/>
          <p:cNvSpPr/>
          <p:nvPr/>
        </p:nvSpPr>
        <p:spPr>
          <a:xfrm>
            <a:off x="1463040" y="3493008"/>
            <a:ext cx="7406640" cy="457200"/>
          </a:xfrm>
          <a:prstGeom prst="rect">
            <a:avLst/>
          </a:prstGeom>
          <a:noFill/>
          <a:ln/>
        </p:spPr>
        <p:txBody>
          <a:bodyPr wrap="square" lIns="0" tIns="0" rIns="0" bIns="0" rtlCol="0" anchor="ctr"/>
          <a:lstStyle/>
          <a:p>
            <a:pPr marL="0" indent="0">
              <a:buNone/>
            </a:pPr>
            <a:r>
              <a:rPr lang="en-US" sz="1300" dirty="0">
                <a:solidFill>
                  <a:srgbClr val="1E293B"/>
                </a:solidFill>
                <a:latin typeface="Calibri" pitchFamily="34" charset="0"/>
                <a:ea typeface="Calibri" pitchFamily="34" charset="-122"/>
                <a:cs typeface="Calibri" pitchFamily="34" charset="-120"/>
              </a:rPr>
              <a:t>Immigration and Nationality Act abolishes national-origin quotas - triggers massive Indian immigration.</a:t>
            </a:r>
            <a:endParaRPr lang="en-US" sz="1300" dirty="0"/>
          </a:p>
        </p:txBody>
      </p:sp>
      <p:sp>
        <p:nvSpPr>
          <p:cNvPr id="21" name="Shape 19"/>
          <p:cNvSpPr/>
          <p:nvPr/>
        </p:nvSpPr>
        <p:spPr>
          <a:xfrm>
            <a:off x="987552" y="4133088"/>
            <a:ext cx="274320" cy="274320"/>
          </a:xfrm>
          <a:prstGeom prst="ellipse">
            <a:avLst/>
          </a:prstGeom>
          <a:solidFill>
            <a:srgbClr val="0D1B2A"/>
          </a:solidFill>
          <a:ln w="12700">
            <a:solidFill>
              <a:srgbClr val="0D1B2A"/>
            </a:solidFill>
            <a:prstDash val="solid"/>
          </a:ln>
        </p:spPr>
        <p:txBody>
          <a:bodyPr/>
          <a:lstStyle/>
          <a:p>
            <a:endParaRPr lang="en-US" sz="1300"/>
          </a:p>
        </p:txBody>
      </p:sp>
      <p:sp>
        <p:nvSpPr>
          <p:cNvPr id="22" name="Text 20"/>
          <p:cNvSpPr/>
          <p:nvPr/>
        </p:nvSpPr>
        <p:spPr>
          <a:xfrm>
            <a:off x="0" y="4114800"/>
            <a:ext cx="896112" cy="320040"/>
          </a:xfrm>
          <a:prstGeom prst="rect">
            <a:avLst/>
          </a:prstGeom>
          <a:noFill/>
          <a:ln/>
        </p:spPr>
        <p:txBody>
          <a:bodyPr wrap="square" lIns="0" tIns="0" rIns="0" bIns="0" rtlCol="0" anchor="ctr"/>
          <a:lstStyle/>
          <a:p>
            <a:pPr marL="0" indent="0" algn="r">
              <a:buNone/>
            </a:pPr>
            <a:r>
              <a:rPr lang="en-US" sz="1300" b="1" dirty="0">
                <a:solidFill>
                  <a:srgbClr val="FF9933"/>
                </a:solidFill>
                <a:latin typeface="Georgia" pitchFamily="34" charset="0"/>
                <a:ea typeface="Georgia" pitchFamily="34" charset="-122"/>
                <a:cs typeface="Georgia" pitchFamily="34" charset="-120"/>
              </a:rPr>
              <a:t>1990s+</a:t>
            </a:r>
            <a:endParaRPr lang="en-US" sz="1300" dirty="0"/>
          </a:p>
        </p:txBody>
      </p:sp>
      <p:sp>
        <p:nvSpPr>
          <p:cNvPr id="23" name="Text 21"/>
          <p:cNvSpPr/>
          <p:nvPr/>
        </p:nvSpPr>
        <p:spPr>
          <a:xfrm>
            <a:off x="1463040" y="4114800"/>
            <a:ext cx="7406640" cy="457200"/>
          </a:xfrm>
          <a:prstGeom prst="rect">
            <a:avLst/>
          </a:prstGeom>
          <a:noFill/>
          <a:ln/>
        </p:spPr>
        <p:txBody>
          <a:bodyPr wrap="square" lIns="0" tIns="0" rIns="0" bIns="0" rtlCol="0" anchor="ctr"/>
          <a:lstStyle/>
          <a:p>
            <a:pPr marL="0" indent="0">
              <a:buNone/>
            </a:pPr>
            <a:r>
              <a:rPr lang="en-US" sz="1300" dirty="0">
                <a:solidFill>
                  <a:srgbClr val="1E293B"/>
                </a:solidFill>
                <a:latin typeface="Calibri" pitchFamily="34" charset="0"/>
                <a:ea typeface="Calibri" pitchFamily="34" charset="-122"/>
                <a:cs typeface="Calibri" pitchFamily="34" charset="-120"/>
              </a:rPr>
              <a:t>H-1B visa program fuels arrival of Indian tech workers; Silicon Valley becomes a hub of the Indian diaspora.</a:t>
            </a:r>
            <a:endParaRPr lang="en-US" sz="13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2F4F7"/>
        </a:solidFill>
        <a:effectLst/>
      </p:bgPr>
    </p:bg>
    <p:spTree>
      <p:nvGrpSpPr>
        <p:cNvPr id="1" name=""/>
        <p:cNvGrpSpPr/>
        <p:nvPr/>
      </p:nvGrpSpPr>
      <p:grpSpPr>
        <a:xfrm>
          <a:off x="0" y="0"/>
          <a:ext cx="0" cy="0"/>
          <a:chOff x="0" y="0"/>
          <a:chExt cx="0" cy="0"/>
        </a:xfrm>
      </p:grpSpPr>
      <p:sp>
        <p:nvSpPr>
          <p:cNvPr id="2" name="Shape 0"/>
          <p:cNvSpPr/>
          <p:nvPr/>
        </p:nvSpPr>
        <p:spPr>
          <a:xfrm>
            <a:off x="0" y="0"/>
            <a:ext cx="9144000" cy="685800"/>
          </a:xfrm>
          <a:prstGeom prst="rect">
            <a:avLst/>
          </a:prstGeom>
          <a:solidFill>
            <a:srgbClr val="0D1B2A"/>
          </a:solidFill>
          <a:ln w="12700">
            <a:solidFill>
              <a:srgbClr val="0D1B2A"/>
            </a:solidFill>
            <a:prstDash val="solid"/>
          </a:ln>
        </p:spPr>
        <p:txBody>
          <a:bodyPr/>
          <a:lstStyle/>
          <a:p>
            <a:endParaRPr lang="en-US" sz="1200"/>
          </a:p>
        </p:txBody>
      </p:sp>
      <p:sp>
        <p:nvSpPr>
          <p:cNvPr id="3" name="Text 1"/>
          <p:cNvSpPr/>
          <p:nvPr/>
        </p:nvSpPr>
        <p:spPr>
          <a:xfrm>
            <a:off x="365760" y="0"/>
            <a:ext cx="8412480" cy="685800"/>
          </a:xfrm>
          <a:prstGeom prst="rect">
            <a:avLst/>
          </a:prstGeom>
          <a:noFill/>
          <a:ln/>
        </p:spPr>
        <p:txBody>
          <a:bodyPr wrap="square" rtlCol="0" anchor="ctr"/>
          <a:lstStyle/>
          <a:p>
            <a:pPr marL="0" indent="0">
              <a:buNone/>
            </a:pPr>
            <a:r>
              <a:rPr lang="en-US" sz="1200" b="1" dirty="0">
                <a:solidFill>
                  <a:srgbClr val="FFFFFF"/>
                </a:solidFill>
                <a:latin typeface="Georgia" pitchFamily="34" charset="0"/>
                <a:ea typeface="Georgia" pitchFamily="34" charset="-122"/>
                <a:cs typeface="Georgia" pitchFamily="34" charset="-120"/>
              </a:rPr>
              <a:t>PUSH &amp; PULL FACTORS</a:t>
            </a:r>
            <a:endParaRPr lang="en-US" sz="1200" dirty="0"/>
          </a:p>
        </p:txBody>
      </p:sp>
      <p:sp>
        <p:nvSpPr>
          <p:cNvPr id="4" name="Shape 2"/>
          <p:cNvSpPr/>
          <p:nvPr/>
        </p:nvSpPr>
        <p:spPr>
          <a:xfrm>
            <a:off x="0" y="685800"/>
            <a:ext cx="9144000" cy="54864"/>
          </a:xfrm>
          <a:prstGeom prst="rect">
            <a:avLst/>
          </a:prstGeom>
          <a:solidFill>
            <a:srgbClr val="FF9933"/>
          </a:solidFill>
          <a:ln w="12700">
            <a:solidFill>
              <a:srgbClr val="FF9933"/>
            </a:solidFill>
            <a:prstDash val="solid"/>
          </a:ln>
        </p:spPr>
        <p:txBody>
          <a:bodyPr/>
          <a:lstStyle/>
          <a:p>
            <a:endParaRPr lang="en-US" sz="1200"/>
          </a:p>
        </p:txBody>
      </p:sp>
      <p:sp>
        <p:nvSpPr>
          <p:cNvPr id="5" name="Shape 3"/>
          <p:cNvSpPr/>
          <p:nvPr/>
        </p:nvSpPr>
        <p:spPr>
          <a:xfrm>
            <a:off x="320040" y="914400"/>
            <a:ext cx="4023360" cy="457200"/>
          </a:xfrm>
          <a:prstGeom prst="rect">
            <a:avLst/>
          </a:prstGeom>
          <a:solidFill>
            <a:srgbClr val="C0392B"/>
          </a:solidFill>
          <a:ln w="12700">
            <a:solidFill>
              <a:srgbClr val="C0392B"/>
            </a:solidFill>
            <a:prstDash val="solid"/>
          </a:ln>
        </p:spPr>
        <p:txBody>
          <a:bodyPr/>
          <a:lstStyle/>
          <a:p>
            <a:endParaRPr lang="en-US" sz="1200"/>
          </a:p>
        </p:txBody>
      </p:sp>
      <p:sp>
        <p:nvSpPr>
          <p:cNvPr id="6" name="Text 4"/>
          <p:cNvSpPr/>
          <p:nvPr/>
        </p:nvSpPr>
        <p:spPr>
          <a:xfrm>
            <a:off x="320040" y="914400"/>
            <a:ext cx="4023360" cy="457200"/>
          </a:xfrm>
          <a:prstGeom prst="rect">
            <a:avLst/>
          </a:prstGeom>
          <a:noFill/>
          <a:ln/>
        </p:spPr>
        <p:txBody>
          <a:bodyPr wrap="square" rtlCol="0" anchor="ctr"/>
          <a:lstStyle/>
          <a:p>
            <a:pPr marL="0" indent="0" algn="ctr">
              <a:buNone/>
            </a:pPr>
            <a:r>
              <a:rPr lang="en-US" sz="1200" b="1" dirty="0">
                <a:solidFill>
                  <a:srgbClr val="FFFFFF"/>
                </a:solidFill>
                <a:latin typeface="Georgia" pitchFamily="34" charset="0"/>
                <a:ea typeface="Georgia" pitchFamily="34" charset="-122"/>
                <a:cs typeface="Georgia" pitchFamily="34" charset="-120"/>
              </a:rPr>
              <a:t>⬆  PUSH - Leaving India</a:t>
            </a:r>
            <a:endParaRPr lang="en-US" sz="1200" dirty="0"/>
          </a:p>
        </p:txBody>
      </p:sp>
      <p:sp>
        <p:nvSpPr>
          <p:cNvPr id="7" name="Shape 5"/>
          <p:cNvSpPr/>
          <p:nvPr/>
        </p:nvSpPr>
        <p:spPr>
          <a:xfrm>
            <a:off x="320040" y="1371600"/>
            <a:ext cx="4023360" cy="3429000"/>
          </a:xfrm>
          <a:prstGeom prst="rect">
            <a:avLst/>
          </a:prstGeom>
          <a:solidFill>
            <a:srgbClr val="FFFFFF"/>
          </a:solidFill>
          <a:ln w="12700">
            <a:solidFill>
              <a:srgbClr val="C0392B"/>
            </a:solidFill>
            <a:prstDash val="solid"/>
          </a:ln>
        </p:spPr>
        <p:txBody>
          <a:bodyPr/>
          <a:lstStyle/>
          <a:p>
            <a:endParaRPr lang="en-US" sz="1200"/>
          </a:p>
        </p:txBody>
      </p:sp>
      <p:sp>
        <p:nvSpPr>
          <p:cNvPr id="8" name="Text 6"/>
          <p:cNvSpPr/>
          <p:nvPr/>
        </p:nvSpPr>
        <p:spPr>
          <a:xfrm>
            <a:off x="457200" y="1463040"/>
            <a:ext cx="3749040" cy="3200400"/>
          </a:xfrm>
          <a:prstGeom prst="rect">
            <a:avLst/>
          </a:prstGeom>
          <a:noFill/>
          <a:ln/>
        </p:spPr>
        <p:txBody>
          <a:bodyPr wrap="square" rtlCol="0" anchor="t"/>
          <a:lstStyle/>
          <a:p>
            <a:pPr marL="342900" indent="-342900">
              <a:spcAft>
                <a:spcPts val="400"/>
              </a:spcAft>
              <a:buSzPct val="100000"/>
              <a:buChar char="•"/>
            </a:pPr>
            <a:r>
              <a:rPr lang="en-US" sz="1200" dirty="0">
                <a:solidFill>
                  <a:srgbClr val="1E293B"/>
                </a:solidFill>
                <a:latin typeface="Calibri" pitchFamily="34" charset="0"/>
                <a:ea typeface="Calibri" pitchFamily="34" charset="-122"/>
                <a:cs typeface="Calibri" pitchFamily="34" charset="-120"/>
              </a:rPr>
              <a:t>Limited professional opportunities for educated Indians despite high qualifications</a:t>
            </a:r>
            <a:endParaRPr lang="en-US" sz="1200" dirty="0"/>
          </a:p>
          <a:p>
            <a:pPr marL="342900" indent="-342900">
              <a:spcAft>
                <a:spcPts val="400"/>
              </a:spcAft>
              <a:buSzPct val="100000"/>
              <a:buChar char="•"/>
            </a:pPr>
            <a:r>
              <a:rPr lang="en-US" sz="1200" dirty="0">
                <a:solidFill>
                  <a:srgbClr val="1E293B"/>
                </a:solidFill>
                <a:latin typeface="Calibri" pitchFamily="34" charset="0"/>
                <a:ea typeface="Calibri" pitchFamily="34" charset="-122"/>
                <a:cs typeface="Calibri" pitchFamily="34" charset="-120"/>
              </a:rPr>
              <a:t>Overpopulation pressure &amp; competition for white-collar jobs</a:t>
            </a:r>
            <a:endParaRPr lang="en-US" sz="1200" dirty="0"/>
          </a:p>
          <a:p>
            <a:pPr marL="342900" indent="-342900">
              <a:spcAft>
                <a:spcPts val="400"/>
              </a:spcAft>
              <a:buSzPct val="100000"/>
              <a:buChar char="•"/>
            </a:pPr>
            <a:r>
              <a:rPr lang="en-US" sz="1200" dirty="0">
                <a:solidFill>
                  <a:srgbClr val="1E293B"/>
                </a:solidFill>
                <a:latin typeface="Calibri" pitchFamily="34" charset="0"/>
                <a:ea typeface="Calibri" pitchFamily="34" charset="-122"/>
                <a:cs typeface="Calibri" pitchFamily="34" charset="-120"/>
              </a:rPr>
              <a:t>British colonialism (pre-1947) : economic exploitation &amp; land displacement, especially in Punjab</a:t>
            </a:r>
            <a:endParaRPr lang="en-US" sz="1200" dirty="0"/>
          </a:p>
          <a:p>
            <a:pPr marL="342900" indent="-342900">
              <a:spcAft>
                <a:spcPts val="400"/>
              </a:spcAft>
              <a:buSzPct val="100000"/>
              <a:buChar char="•"/>
            </a:pPr>
            <a:r>
              <a:rPr lang="en-US" sz="1200" dirty="0">
                <a:solidFill>
                  <a:srgbClr val="1E293B"/>
                </a:solidFill>
                <a:latin typeface="Calibri" pitchFamily="34" charset="0"/>
                <a:ea typeface="Calibri" pitchFamily="34" charset="-122"/>
                <a:cs typeface="Calibri" pitchFamily="34" charset="-120"/>
              </a:rPr>
              <a:t>Caste-based social discrimination limiting mobility</a:t>
            </a:r>
            <a:endParaRPr lang="en-US" sz="1200" dirty="0"/>
          </a:p>
          <a:p>
            <a:pPr marL="342900" indent="-342900">
              <a:spcAft>
                <a:spcPts val="400"/>
              </a:spcAft>
              <a:buSzPct val="100000"/>
              <a:buChar char="•"/>
            </a:pPr>
            <a:r>
              <a:rPr lang="en-US" sz="1200" dirty="0">
                <a:solidFill>
                  <a:srgbClr val="1E293B"/>
                </a:solidFill>
                <a:latin typeface="Calibri" pitchFamily="34" charset="0"/>
                <a:ea typeface="Calibri" pitchFamily="34" charset="-122"/>
                <a:cs typeface="Calibri" pitchFamily="34" charset="-120"/>
              </a:rPr>
              <a:t>Partition of 1947 : massive displacement of millions between India &amp; Pakistan</a:t>
            </a:r>
            <a:endParaRPr lang="en-US" sz="1200" dirty="0"/>
          </a:p>
          <a:p>
            <a:pPr marL="342900" indent="-342900">
              <a:spcAft>
                <a:spcPts val="400"/>
              </a:spcAft>
              <a:buSzPct val="100000"/>
              <a:buChar char="•"/>
            </a:pPr>
            <a:r>
              <a:rPr lang="en-US" sz="1200" dirty="0">
                <a:solidFill>
                  <a:srgbClr val="1E293B"/>
                </a:solidFill>
                <a:latin typeface="Calibri" pitchFamily="34" charset="0"/>
                <a:ea typeface="Calibri" pitchFamily="34" charset="-122"/>
                <a:cs typeface="Calibri" pitchFamily="34" charset="-120"/>
              </a:rPr>
              <a:t>Low wages relative to Western nations for skilled professionals</a:t>
            </a:r>
            <a:endParaRPr lang="en-US" sz="1200" dirty="0"/>
          </a:p>
        </p:txBody>
      </p:sp>
      <p:sp>
        <p:nvSpPr>
          <p:cNvPr id="9" name="Shape 7"/>
          <p:cNvSpPr/>
          <p:nvPr/>
        </p:nvSpPr>
        <p:spPr>
          <a:xfrm>
            <a:off x="4800600" y="914400"/>
            <a:ext cx="4023360" cy="457200"/>
          </a:xfrm>
          <a:prstGeom prst="rect">
            <a:avLst/>
          </a:prstGeom>
          <a:solidFill>
            <a:srgbClr val="1E8449"/>
          </a:solidFill>
          <a:ln w="12700">
            <a:solidFill>
              <a:srgbClr val="1E8449"/>
            </a:solidFill>
            <a:prstDash val="solid"/>
          </a:ln>
        </p:spPr>
        <p:txBody>
          <a:bodyPr/>
          <a:lstStyle/>
          <a:p>
            <a:endParaRPr lang="en-US" sz="1200"/>
          </a:p>
        </p:txBody>
      </p:sp>
      <p:sp>
        <p:nvSpPr>
          <p:cNvPr id="10" name="Text 8"/>
          <p:cNvSpPr/>
          <p:nvPr/>
        </p:nvSpPr>
        <p:spPr>
          <a:xfrm>
            <a:off x="4800600" y="914400"/>
            <a:ext cx="4023360" cy="457200"/>
          </a:xfrm>
          <a:prstGeom prst="rect">
            <a:avLst/>
          </a:prstGeom>
          <a:noFill/>
          <a:ln/>
        </p:spPr>
        <p:txBody>
          <a:bodyPr wrap="square" rtlCol="0" anchor="ctr"/>
          <a:lstStyle/>
          <a:p>
            <a:pPr marL="0" indent="0" algn="ctr">
              <a:buNone/>
            </a:pPr>
            <a:r>
              <a:rPr lang="en-US" sz="1200" b="1" dirty="0">
                <a:solidFill>
                  <a:srgbClr val="FFFFFF"/>
                </a:solidFill>
                <a:latin typeface="Georgia" pitchFamily="34" charset="0"/>
                <a:ea typeface="Georgia" pitchFamily="34" charset="-122"/>
                <a:cs typeface="Georgia" pitchFamily="34" charset="-120"/>
              </a:rPr>
              <a:t>⬆  PULL - Arriving in the U.S.</a:t>
            </a:r>
            <a:endParaRPr lang="en-US" sz="1200" dirty="0"/>
          </a:p>
        </p:txBody>
      </p:sp>
      <p:sp>
        <p:nvSpPr>
          <p:cNvPr id="11" name="Shape 9"/>
          <p:cNvSpPr/>
          <p:nvPr/>
        </p:nvSpPr>
        <p:spPr>
          <a:xfrm>
            <a:off x="4800600" y="1371600"/>
            <a:ext cx="4023360" cy="3429000"/>
          </a:xfrm>
          <a:prstGeom prst="rect">
            <a:avLst/>
          </a:prstGeom>
          <a:solidFill>
            <a:srgbClr val="FFFFFF"/>
          </a:solidFill>
          <a:ln w="12700">
            <a:solidFill>
              <a:srgbClr val="1E8449"/>
            </a:solidFill>
            <a:prstDash val="solid"/>
          </a:ln>
        </p:spPr>
        <p:txBody>
          <a:bodyPr/>
          <a:lstStyle/>
          <a:p>
            <a:endParaRPr lang="en-US" sz="1200"/>
          </a:p>
        </p:txBody>
      </p:sp>
      <p:sp>
        <p:nvSpPr>
          <p:cNvPr id="12" name="Text 10"/>
          <p:cNvSpPr/>
          <p:nvPr/>
        </p:nvSpPr>
        <p:spPr>
          <a:xfrm>
            <a:off x="4937760" y="1463040"/>
            <a:ext cx="3749040" cy="3200400"/>
          </a:xfrm>
          <a:prstGeom prst="rect">
            <a:avLst/>
          </a:prstGeom>
          <a:noFill/>
          <a:ln/>
        </p:spPr>
        <p:txBody>
          <a:bodyPr wrap="square" rtlCol="0" anchor="t"/>
          <a:lstStyle/>
          <a:p>
            <a:pPr marL="342900" indent="-342900">
              <a:spcAft>
                <a:spcPts val="400"/>
              </a:spcAft>
              <a:buSzPct val="100000"/>
              <a:buChar char="•"/>
            </a:pPr>
            <a:r>
              <a:rPr lang="en-US" sz="1200" dirty="0">
                <a:solidFill>
                  <a:srgbClr val="1E293B"/>
                </a:solidFill>
                <a:latin typeface="Calibri" pitchFamily="34" charset="0"/>
                <a:ea typeface="Calibri" pitchFamily="34" charset="-122"/>
                <a:cs typeface="Calibri" pitchFamily="34" charset="-120"/>
              </a:rPr>
              <a:t>1965 Immigration Act: opened doors to skilled workers &amp; family reunification</a:t>
            </a:r>
            <a:endParaRPr lang="en-US" sz="1200" dirty="0"/>
          </a:p>
          <a:p>
            <a:pPr marL="342900" indent="-342900">
              <a:spcAft>
                <a:spcPts val="400"/>
              </a:spcAft>
              <a:buSzPct val="100000"/>
              <a:buChar char="•"/>
            </a:pPr>
            <a:r>
              <a:rPr lang="en-US" sz="1200" dirty="0">
                <a:solidFill>
                  <a:srgbClr val="1E293B"/>
                </a:solidFill>
                <a:latin typeface="Calibri" pitchFamily="34" charset="0"/>
                <a:ea typeface="Calibri" pitchFamily="34" charset="-122"/>
                <a:cs typeface="Calibri" pitchFamily="34" charset="-120"/>
              </a:rPr>
              <a:t>H-1B visa program: attracted engineers, doctors, and IT professionals</a:t>
            </a:r>
            <a:endParaRPr lang="en-US" sz="1200" dirty="0"/>
          </a:p>
          <a:p>
            <a:pPr marL="342900" indent="-342900">
              <a:spcAft>
                <a:spcPts val="400"/>
              </a:spcAft>
              <a:buSzPct val="100000"/>
              <a:buChar char="•"/>
            </a:pPr>
            <a:r>
              <a:rPr lang="en-US" sz="1200" dirty="0">
                <a:solidFill>
                  <a:srgbClr val="1E293B"/>
                </a:solidFill>
                <a:latin typeface="Calibri" pitchFamily="34" charset="0"/>
                <a:ea typeface="Calibri" pitchFamily="34" charset="-122"/>
                <a:cs typeface="Calibri" pitchFamily="34" charset="-120"/>
              </a:rPr>
              <a:t>High demand for STEM talent, especially during the tech boom of the 1990s</a:t>
            </a:r>
            <a:endParaRPr lang="en-US" sz="1200" dirty="0"/>
          </a:p>
          <a:p>
            <a:pPr marL="342900" indent="-342900">
              <a:spcAft>
                <a:spcPts val="400"/>
              </a:spcAft>
              <a:buSzPct val="100000"/>
              <a:buChar char="•"/>
            </a:pPr>
            <a:r>
              <a:rPr lang="en-US" sz="1200" dirty="0">
                <a:solidFill>
                  <a:srgbClr val="1E293B"/>
                </a:solidFill>
                <a:latin typeface="Calibri" pitchFamily="34" charset="0"/>
                <a:ea typeface="Calibri" pitchFamily="34" charset="-122"/>
                <a:cs typeface="Calibri" pitchFamily="34" charset="-120"/>
              </a:rPr>
              <a:t>Higher wages and a superior standard of living</a:t>
            </a:r>
            <a:endParaRPr lang="en-US" sz="1200" dirty="0"/>
          </a:p>
          <a:p>
            <a:pPr marL="342900" indent="-342900">
              <a:spcAft>
                <a:spcPts val="400"/>
              </a:spcAft>
              <a:buSzPct val="100000"/>
              <a:buChar char="•"/>
            </a:pPr>
            <a:r>
              <a:rPr lang="en-US" sz="1200" dirty="0">
                <a:solidFill>
                  <a:srgbClr val="1E293B"/>
                </a:solidFill>
                <a:latin typeface="Calibri" pitchFamily="34" charset="0"/>
                <a:ea typeface="Calibri" pitchFamily="34" charset="-122"/>
                <a:cs typeface="Calibri" pitchFamily="34" charset="-120"/>
              </a:rPr>
              <a:t>Family chain migration: existing Indian communities facilitated further immigration</a:t>
            </a:r>
            <a:endParaRPr lang="en-US" sz="1200" dirty="0"/>
          </a:p>
          <a:p>
            <a:pPr marL="342900" indent="-342900">
              <a:spcAft>
                <a:spcPts val="400"/>
              </a:spcAft>
              <a:buSzPct val="100000"/>
              <a:buChar char="•"/>
            </a:pPr>
            <a:r>
              <a:rPr lang="en-US" sz="1200" dirty="0">
                <a:solidFill>
                  <a:srgbClr val="1E293B"/>
                </a:solidFill>
                <a:latin typeface="Calibri" pitchFamily="34" charset="0"/>
                <a:ea typeface="Calibri" pitchFamily="34" charset="-122"/>
                <a:cs typeface="Calibri" pitchFamily="34" charset="-120"/>
              </a:rPr>
              <a:t>Academic opportunities at prestigious U.S. universities</a:t>
            </a:r>
            <a:endParaRPr lang="en-US" sz="1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9144000" cy="685800"/>
          </a:xfrm>
          <a:prstGeom prst="rect">
            <a:avLst/>
          </a:prstGeom>
          <a:solidFill>
            <a:srgbClr val="0D1B2A"/>
          </a:solidFill>
          <a:ln w="12700">
            <a:solidFill>
              <a:srgbClr val="0D1B2A"/>
            </a:solidFill>
            <a:prstDash val="solid"/>
          </a:ln>
        </p:spPr>
        <p:txBody>
          <a:bodyPr/>
          <a:lstStyle/>
          <a:p>
            <a:endParaRPr lang="en-US"/>
          </a:p>
        </p:txBody>
      </p:sp>
      <p:sp>
        <p:nvSpPr>
          <p:cNvPr id="3" name="Text 1"/>
          <p:cNvSpPr/>
          <p:nvPr/>
        </p:nvSpPr>
        <p:spPr>
          <a:xfrm>
            <a:off x="365760" y="0"/>
            <a:ext cx="8412480" cy="685800"/>
          </a:xfrm>
          <a:prstGeom prst="rect">
            <a:avLst/>
          </a:prstGeom>
          <a:noFill/>
          <a:ln/>
        </p:spPr>
        <p:txBody>
          <a:bodyPr wrap="square" rtlCol="0" anchor="ctr"/>
          <a:lstStyle/>
          <a:p>
            <a:pPr marL="0" indent="0">
              <a:buNone/>
            </a:pPr>
            <a:r>
              <a:rPr lang="en-US" sz="2000" b="1" dirty="0">
                <a:solidFill>
                  <a:srgbClr val="FFFFFF"/>
                </a:solidFill>
                <a:latin typeface="Georgia" pitchFamily="34" charset="0"/>
                <a:ea typeface="Georgia" pitchFamily="34" charset="-122"/>
                <a:cs typeface="Georgia" pitchFamily="34" charset="-120"/>
              </a:rPr>
              <a:t>SKILLS &amp; ASSETS</a:t>
            </a:r>
            <a:endParaRPr lang="en-US" sz="2000" dirty="0"/>
          </a:p>
        </p:txBody>
      </p:sp>
      <p:sp>
        <p:nvSpPr>
          <p:cNvPr id="4" name="Shape 2"/>
          <p:cNvSpPr/>
          <p:nvPr/>
        </p:nvSpPr>
        <p:spPr>
          <a:xfrm>
            <a:off x="45720" y="694944"/>
            <a:ext cx="9144000" cy="54864"/>
          </a:xfrm>
          <a:prstGeom prst="rect">
            <a:avLst/>
          </a:prstGeom>
          <a:solidFill>
            <a:srgbClr val="FF9933"/>
          </a:solidFill>
          <a:ln w="12700">
            <a:solidFill>
              <a:srgbClr val="FF9933"/>
            </a:solidFill>
            <a:prstDash val="solid"/>
          </a:ln>
        </p:spPr>
        <p:txBody>
          <a:bodyPr/>
          <a:lstStyle/>
          <a:p>
            <a:endParaRPr lang="en-US"/>
          </a:p>
        </p:txBody>
      </p:sp>
      <p:sp>
        <p:nvSpPr>
          <p:cNvPr id="5" name="Shape 3"/>
          <p:cNvSpPr/>
          <p:nvPr/>
        </p:nvSpPr>
        <p:spPr>
          <a:xfrm>
            <a:off x="320040" y="914400"/>
            <a:ext cx="2011680" cy="1371600"/>
          </a:xfrm>
          <a:prstGeom prst="rect">
            <a:avLst/>
          </a:prstGeom>
          <a:solidFill>
            <a:srgbClr val="0D1B2A"/>
          </a:solidFill>
          <a:ln w="12700">
            <a:solidFill>
              <a:srgbClr val="0D1B2A"/>
            </a:solidFill>
            <a:prstDash val="solid"/>
          </a:ln>
        </p:spPr>
        <p:txBody>
          <a:bodyPr/>
          <a:lstStyle/>
          <a:p>
            <a:endParaRPr lang="en-US"/>
          </a:p>
        </p:txBody>
      </p:sp>
      <p:sp>
        <p:nvSpPr>
          <p:cNvPr id="6" name="Text 4"/>
          <p:cNvSpPr/>
          <p:nvPr/>
        </p:nvSpPr>
        <p:spPr>
          <a:xfrm>
            <a:off x="320040" y="960120"/>
            <a:ext cx="2011680" cy="640080"/>
          </a:xfrm>
          <a:prstGeom prst="rect">
            <a:avLst/>
          </a:prstGeom>
          <a:noFill/>
          <a:ln/>
        </p:spPr>
        <p:txBody>
          <a:bodyPr wrap="square" rtlCol="0" anchor="ctr"/>
          <a:lstStyle/>
          <a:p>
            <a:pPr marL="0" indent="0" algn="ctr">
              <a:buNone/>
            </a:pPr>
            <a:r>
              <a:rPr lang="en-US" sz="3200" b="1" dirty="0">
                <a:solidFill>
                  <a:srgbClr val="FF9933"/>
                </a:solidFill>
                <a:latin typeface="+mj-lt"/>
                <a:ea typeface="Georgia" pitchFamily="34" charset="-122"/>
                <a:cs typeface="Georgia" pitchFamily="34" charset="-120"/>
              </a:rPr>
              <a:t>~75%</a:t>
            </a:r>
            <a:endParaRPr lang="en-US" sz="3200" dirty="0">
              <a:latin typeface="+mj-lt"/>
            </a:endParaRPr>
          </a:p>
        </p:txBody>
      </p:sp>
      <p:sp>
        <p:nvSpPr>
          <p:cNvPr id="7" name="Text 5"/>
          <p:cNvSpPr/>
          <p:nvPr/>
        </p:nvSpPr>
        <p:spPr>
          <a:xfrm>
            <a:off x="320040" y="1554480"/>
            <a:ext cx="2011680" cy="685800"/>
          </a:xfrm>
          <a:prstGeom prst="rect">
            <a:avLst/>
          </a:prstGeom>
          <a:noFill/>
          <a:ln/>
        </p:spPr>
        <p:txBody>
          <a:bodyPr wrap="square" rtlCol="0" anchor="ctr"/>
          <a:lstStyle/>
          <a:p>
            <a:pPr marL="0" indent="0" algn="ctr">
              <a:buNone/>
            </a:pPr>
            <a:r>
              <a:rPr lang="en-US" sz="1050" dirty="0">
                <a:solidFill>
                  <a:srgbClr val="FFFFFF"/>
                </a:solidFill>
                <a:latin typeface="+mj-lt"/>
                <a:ea typeface="Calibri" pitchFamily="34" charset="-122"/>
                <a:cs typeface="Calibri" pitchFamily="34" charset="-120"/>
              </a:rPr>
              <a:t>hold a bachelor's</a:t>
            </a:r>
            <a:endParaRPr lang="en-US" sz="1050" dirty="0">
              <a:latin typeface="+mj-lt"/>
            </a:endParaRPr>
          </a:p>
          <a:p>
            <a:pPr marL="0" indent="0" algn="ctr">
              <a:buNone/>
            </a:pPr>
            <a:r>
              <a:rPr lang="en-US" sz="1050" dirty="0">
                <a:solidFill>
                  <a:srgbClr val="FFFFFF"/>
                </a:solidFill>
                <a:latin typeface="+mj-lt"/>
                <a:ea typeface="Calibri" pitchFamily="34" charset="-122"/>
                <a:cs typeface="Calibri" pitchFamily="34" charset="-120"/>
              </a:rPr>
              <a:t>degree or higher</a:t>
            </a:r>
            <a:endParaRPr lang="en-US" sz="1050" dirty="0">
              <a:latin typeface="+mj-lt"/>
            </a:endParaRPr>
          </a:p>
        </p:txBody>
      </p:sp>
      <p:sp>
        <p:nvSpPr>
          <p:cNvPr id="8" name="Shape 6"/>
          <p:cNvSpPr/>
          <p:nvPr/>
        </p:nvSpPr>
        <p:spPr>
          <a:xfrm>
            <a:off x="2468880" y="914400"/>
            <a:ext cx="2011680" cy="1371600"/>
          </a:xfrm>
          <a:prstGeom prst="rect">
            <a:avLst/>
          </a:prstGeom>
          <a:solidFill>
            <a:srgbClr val="0D1B2A"/>
          </a:solidFill>
          <a:ln w="12700">
            <a:solidFill>
              <a:srgbClr val="0D1B2A"/>
            </a:solidFill>
            <a:prstDash val="solid"/>
          </a:ln>
        </p:spPr>
        <p:txBody>
          <a:bodyPr/>
          <a:lstStyle/>
          <a:p>
            <a:endParaRPr lang="en-US"/>
          </a:p>
        </p:txBody>
      </p:sp>
      <p:sp>
        <p:nvSpPr>
          <p:cNvPr id="9" name="Text 7"/>
          <p:cNvSpPr/>
          <p:nvPr/>
        </p:nvSpPr>
        <p:spPr>
          <a:xfrm>
            <a:off x="2468880" y="960120"/>
            <a:ext cx="2011680" cy="640080"/>
          </a:xfrm>
          <a:prstGeom prst="rect">
            <a:avLst/>
          </a:prstGeom>
          <a:noFill/>
          <a:ln/>
        </p:spPr>
        <p:txBody>
          <a:bodyPr wrap="square" rtlCol="0" anchor="ctr"/>
          <a:lstStyle/>
          <a:p>
            <a:pPr marL="0" indent="0" algn="ctr">
              <a:buNone/>
            </a:pPr>
            <a:r>
              <a:rPr lang="en-US" sz="3200" b="1" dirty="0">
                <a:solidFill>
                  <a:srgbClr val="FF9933"/>
                </a:solidFill>
                <a:latin typeface="+mj-lt"/>
                <a:ea typeface="Georgia" pitchFamily="34" charset="-122"/>
                <a:cs typeface="Georgia" pitchFamily="34" charset="-120"/>
              </a:rPr>
              <a:t>#1</a:t>
            </a:r>
            <a:endParaRPr lang="en-US" sz="3200" dirty="0">
              <a:latin typeface="+mj-lt"/>
            </a:endParaRPr>
          </a:p>
        </p:txBody>
      </p:sp>
      <p:sp>
        <p:nvSpPr>
          <p:cNvPr id="10" name="Text 8"/>
          <p:cNvSpPr/>
          <p:nvPr/>
        </p:nvSpPr>
        <p:spPr>
          <a:xfrm>
            <a:off x="2468880" y="1554480"/>
            <a:ext cx="2011680" cy="685800"/>
          </a:xfrm>
          <a:prstGeom prst="rect">
            <a:avLst/>
          </a:prstGeom>
          <a:noFill/>
          <a:ln/>
        </p:spPr>
        <p:txBody>
          <a:bodyPr wrap="square" rtlCol="0" anchor="ctr"/>
          <a:lstStyle/>
          <a:p>
            <a:pPr marL="0" indent="0" algn="ctr">
              <a:buNone/>
            </a:pPr>
            <a:r>
              <a:rPr lang="en-US" sz="1050" dirty="0">
                <a:solidFill>
                  <a:srgbClr val="FFFFFF"/>
                </a:solidFill>
                <a:latin typeface="+mj-lt"/>
                <a:ea typeface="Calibri" pitchFamily="34" charset="-122"/>
                <a:cs typeface="Calibri" pitchFamily="34" charset="-120"/>
              </a:rPr>
              <a:t>median household</a:t>
            </a:r>
            <a:endParaRPr lang="en-US" sz="1050" dirty="0">
              <a:latin typeface="+mj-lt"/>
            </a:endParaRPr>
          </a:p>
          <a:p>
            <a:pPr marL="0" indent="0" algn="ctr">
              <a:buNone/>
            </a:pPr>
            <a:r>
              <a:rPr lang="en-US" sz="1050" dirty="0">
                <a:solidFill>
                  <a:srgbClr val="FFFFFF"/>
                </a:solidFill>
                <a:latin typeface="+mj-lt"/>
                <a:ea typeface="Calibri" pitchFamily="34" charset="-122"/>
                <a:cs typeface="Calibri" pitchFamily="34" charset="-120"/>
              </a:rPr>
              <a:t>income among all</a:t>
            </a:r>
            <a:endParaRPr lang="en-US" sz="1050" dirty="0">
              <a:latin typeface="+mj-lt"/>
            </a:endParaRPr>
          </a:p>
          <a:p>
            <a:pPr marL="0" indent="0" algn="ctr">
              <a:buNone/>
            </a:pPr>
            <a:r>
              <a:rPr lang="en-US" sz="1050" dirty="0">
                <a:solidFill>
                  <a:srgbClr val="FFFFFF"/>
                </a:solidFill>
                <a:latin typeface="+mj-lt"/>
                <a:ea typeface="Calibri" pitchFamily="34" charset="-122"/>
                <a:cs typeface="Calibri" pitchFamily="34" charset="-120"/>
              </a:rPr>
              <a:t>immigrant groups</a:t>
            </a:r>
            <a:endParaRPr lang="en-US" sz="1050" dirty="0">
              <a:latin typeface="+mj-lt"/>
            </a:endParaRPr>
          </a:p>
        </p:txBody>
      </p:sp>
      <p:sp>
        <p:nvSpPr>
          <p:cNvPr id="11" name="Shape 9"/>
          <p:cNvSpPr/>
          <p:nvPr/>
        </p:nvSpPr>
        <p:spPr>
          <a:xfrm>
            <a:off x="4617720" y="914400"/>
            <a:ext cx="2011680" cy="1371600"/>
          </a:xfrm>
          <a:prstGeom prst="rect">
            <a:avLst/>
          </a:prstGeom>
          <a:solidFill>
            <a:srgbClr val="0D1B2A"/>
          </a:solidFill>
          <a:ln w="12700">
            <a:solidFill>
              <a:srgbClr val="0D1B2A"/>
            </a:solidFill>
            <a:prstDash val="solid"/>
          </a:ln>
        </p:spPr>
        <p:txBody>
          <a:bodyPr/>
          <a:lstStyle/>
          <a:p>
            <a:endParaRPr lang="en-US"/>
          </a:p>
        </p:txBody>
      </p:sp>
      <p:sp>
        <p:nvSpPr>
          <p:cNvPr id="12" name="Text 10"/>
          <p:cNvSpPr/>
          <p:nvPr/>
        </p:nvSpPr>
        <p:spPr>
          <a:xfrm>
            <a:off x="4617720" y="960120"/>
            <a:ext cx="2011680" cy="640080"/>
          </a:xfrm>
          <a:prstGeom prst="rect">
            <a:avLst/>
          </a:prstGeom>
          <a:noFill/>
          <a:ln/>
        </p:spPr>
        <p:txBody>
          <a:bodyPr wrap="square" rtlCol="0" anchor="ctr"/>
          <a:lstStyle/>
          <a:p>
            <a:pPr marL="0" indent="0" algn="ctr">
              <a:buNone/>
            </a:pPr>
            <a:r>
              <a:rPr lang="en-US" sz="3200" b="1" dirty="0">
                <a:solidFill>
                  <a:srgbClr val="FF9933"/>
                </a:solidFill>
                <a:latin typeface="+mj-lt"/>
                <a:ea typeface="Georgia" pitchFamily="34" charset="-122"/>
                <a:cs typeface="Georgia" pitchFamily="34" charset="-120"/>
              </a:rPr>
              <a:t>$119K</a:t>
            </a:r>
            <a:endParaRPr lang="en-US" sz="3200" dirty="0">
              <a:latin typeface="+mj-lt"/>
            </a:endParaRPr>
          </a:p>
        </p:txBody>
      </p:sp>
      <p:sp>
        <p:nvSpPr>
          <p:cNvPr id="13" name="Text 11"/>
          <p:cNvSpPr/>
          <p:nvPr/>
        </p:nvSpPr>
        <p:spPr>
          <a:xfrm>
            <a:off x="4617720" y="1554480"/>
            <a:ext cx="2011680" cy="685800"/>
          </a:xfrm>
          <a:prstGeom prst="rect">
            <a:avLst/>
          </a:prstGeom>
          <a:noFill/>
          <a:ln/>
        </p:spPr>
        <p:txBody>
          <a:bodyPr wrap="square" rtlCol="0" anchor="ctr"/>
          <a:lstStyle/>
          <a:p>
            <a:pPr marL="0" indent="0" algn="ctr">
              <a:buNone/>
            </a:pPr>
            <a:r>
              <a:rPr lang="en-US" sz="1050" dirty="0">
                <a:solidFill>
                  <a:srgbClr val="FFFFFF"/>
                </a:solidFill>
                <a:latin typeface="+mj-lt"/>
                <a:ea typeface="Calibri" pitchFamily="34" charset="-122"/>
                <a:cs typeface="Calibri" pitchFamily="34" charset="-120"/>
              </a:rPr>
              <a:t>median annual</a:t>
            </a:r>
            <a:endParaRPr lang="en-US" sz="1050" dirty="0">
              <a:latin typeface="+mj-lt"/>
            </a:endParaRPr>
          </a:p>
          <a:p>
            <a:pPr marL="0" indent="0" algn="ctr">
              <a:buNone/>
            </a:pPr>
            <a:r>
              <a:rPr lang="en-US" sz="1050" dirty="0">
                <a:solidFill>
                  <a:srgbClr val="FFFFFF"/>
                </a:solidFill>
                <a:latin typeface="+mj-lt"/>
                <a:ea typeface="Calibri" pitchFamily="34" charset="-122"/>
                <a:cs typeface="Calibri" pitchFamily="34" charset="-120"/>
              </a:rPr>
              <a:t>household income</a:t>
            </a:r>
            <a:endParaRPr lang="en-US" sz="1050" dirty="0">
              <a:latin typeface="+mj-lt"/>
            </a:endParaRPr>
          </a:p>
          <a:p>
            <a:pPr marL="0" indent="0" algn="ctr">
              <a:buNone/>
            </a:pPr>
            <a:r>
              <a:rPr lang="en-US" sz="1050" dirty="0">
                <a:solidFill>
                  <a:srgbClr val="FFFFFF"/>
                </a:solidFill>
                <a:latin typeface="+mj-lt"/>
                <a:ea typeface="Calibri" pitchFamily="34" charset="-122"/>
                <a:cs typeface="Calibri" pitchFamily="34" charset="-120"/>
              </a:rPr>
              <a:t>(2023)</a:t>
            </a:r>
            <a:endParaRPr lang="en-US" sz="1050" dirty="0">
              <a:latin typeface="+mj-lt"/>
            </a:endParaRPr>
          </a:p>
        </p:txBody>
      </p:sp>
      <p:sp>
        <p:nvSpPr>
          <p:cNvPr id="14" name="Shape 12"/>
          <p:cNvSpPr/>
          <p:nvPr/>
        </p:nvSpPr>
        <p:spPr>
          <a:xfrm>
            <a:off x="6766560" y="914400"/>
            <a:ext cx="2011680" cy="1371600"/>
          </a:xfrm>
          <a:prstGeom prst="rect">
            <a:avLst/>
          </a:prstGeom>
          <a:solidFill>
            <a:srgbClr val="0D1B2A"/>
          </a:solidFill>
          <a:ln w="12700">
            <a:solidFill>
              <a:srgbClr val="0D1B2A"/>
            </a:solidFill>
            <a:prstDash val="solid"/>
          </a:ln>
        </p:spPr>
        <p:txBody>
          <a:bodyPr/>
          <a:lstStyle/>
          <a:p>
            <a:endParaRPr lang="en-US"/>
          </a:p>
        </p:txBody>
      </p:sp>
      <p:sp>
        <p:nvSpPr>
          <p:cNvPr id="15" name="Text 13"/>
          <p:cNvSpPr/>
          <p:nvPr/>
        </p:nvSpPr>
        <p:spPr>
          <a:xfrm>
            <a:off x="6766560" y="960120"/>
            <a:ext cx="2011680" cy="640080"/>
          </a:xfrm>
          <a:prstGeom prst="rect">
            <a:avLst/>
          </a:prstGeom>
          <a:noFill/>
          <a:ln/>
        </p:spPr>
        <p:txBody>
          <a:bodyPr wrap="square" rtlCol="0" anchor="ctr"/>
          <a:lstStyle/>
          <a:p>
            <a:pPr marL="0" indent="0" algn="ctr">
              <a:buNone/>
            </a:pPr>
            <a:r>
              <a:rPr lang="en-US" sz="3200" b="1" dirty="0">
                <a:solidFill>
                  <a:srgbClr val="FF9933"/>
                </a:solidFill>
                <a:latin typeface="+mj-lt"/>
                <a:ea typeface="Georgia" pitchFamily="34" charset="-122"/>
                <a:cs typeface="Georgia" pitchFamily="34" charset="-120"/>
              </a:rPr>
              <a:t>15%+</a:t>
            </a:r>
            <a:endParaRPr lang="en-US" sz="3200" dirty="0">
              <a:latin typeface="+mj-lt"/>
            </a:endParaRPr>
          </a:p>
        </p:txBody>
      </p:sp>
      <p:sp>
        <p:nvSpPr>
          <p:cNvPr id="16" name="Text 14"/>
          <p:cNvSpPr/>
          <p:nvPr/>
        </p:nvSpPr>
        <p:spPr>
          <a:xfrm>
            <a:off x="6766560" y="1554480"/>
            <a:ext cx="2011680" cy="685800"/>
          </a:xfrm>
          <a:prstGeom prst="rect">
            <a:avLst/>
          </a:prstGeom>
          <a:noFill/>
          <a:ln/>
        </p:spPr>
        <p:txBody>
          <a:bodyPr wrap="square" rtlCol="0" anchor="ctr"/>
          <a:lstStyle/>
          <a:p>
            <a:pPr marL="0" indent="0" algn="ctr">
              <a:buNone/>
            </a:pPr>
            <a:r>
              <a:rPr lang="en-US" sz="1050" dirty="0">
                <a:solidFill>
                  <a:srgbClr val="FFFFFF"/>
                </a:solidFill>
                <a:latin typeface="+mj-lt"/>
                <a:ea typeface="Calibri" pitchFamily="34" charset="-122"/>
                <a:cs typeface="Calibri" pitchFamily="34" charset="-120"/>
              </a:rPr>
              <a:t>of U.S. doctors &amp;</a:t>
            </a:r>
            <a:endParaRPr lang="en-US" sz="1050" dirty="0">
              <a:latin typeface="+mj-lt"/>
            </a:endParaRPr>
          </a:p>
          <a:p>
            <a:pPr marL="0" indent="0" algn="ctr">
              <a:buNone/>
            </a:pPr>
            <a:r>
              <a:rPr lang="en-US" sz="1050" dirty="0">
                <a:solidFill>
                  <a:srgbClr val="FFFFFF"/>
                </a:solidFill>
                <a:latin typeface="+mj-lt"/>
                <a:ea typeface="Calibri" pitchFamily="34" charset="-122"/>
                <a:cs typeface="Calibri" pitchFamily="34" charset="-120"/>
              </a:rPr>
              <a:t>physicians are</a:t>
            </a:r>
            <a:endParaRPr lang="en-US" sz="1050" dirty="0">
              <a:latin typeface="+mj-lt"/>
            </a:endParaRPr>
          </a:p>
          <a:p>
            <a:pPr marL="0" indent="0" algn="ctr">
              <a:buNone/>
            </a:pPr>
            <a:r>
              <a:rPr lang="en-US" sz="1050" dirty="0">
                <a:solidFill>
                  <a:srgbClr val="FFFFFF"/>
                </a:solidFill>
                <a:latin typeface="+mj-lt"/>
                <a:ea typeface="Calibri" pitchFamily="34" charset="-122"/>
                <a:cs typeface="Calibri" pitchFamily="34" charset="-120"/>
              </a:rPr>
              <a:t>Indian-American</a:t>
            </a:r>
            <a:endParaRPr lang="en-US" sz="1050" dirty="0">
              <a:latin typeface="+mj-lt"/>
            </a:endParaRPr>
          </a:p>
        </p:txBody>
      </p:sp>
      <p:sp>
        <p:nvSpPr>
          <p:cNvPr id="17" name="Shape 15"/>
          <p:cNvSpPr/>
          <p:nvPr/>
        </p:nvSpPr>
        <p:spPr>
          <a:xfrm>
            <a:off x="320040" y="2514600"/>
            <a:ext cx="2788920" cy="1143000"/>
          </a:xfrm>
          <a:prstGeom prst="rect">
            <a:avLst/>
          </a:prstGeom>
          <a:solidFill>
            <a:srgbClr val="F2F4F7"/>
          </a:solidFill>
          <a:ln w="12700">
            <a:solidFill>
              <a:srgbClr val="D0D5DD"/>
            </a:solidFill>
            <a:prstDash val="solid"/>
          </a:ln>
        </p:spPr>
        <p:txBody>
          <a:bodyPr/>
          <a:lstStyle/>
          <a:p>
            <a:endParaRPr lang="en-US"/>
          </a:p>
        </p:txBody>
      </p:sp>
      <p:sp>
        <p:nvSpPr>
          <p:cNvPr id="18" name="Text 16"/>
          <p:cNvSpPr/>
          <p:nvPr/>
        </p:nvSpPr>
        <p:spPr>
          <a:xfrm>
            <a:off x="429768" y="2587752"/>
            <a:ext cx="2560320" cy="274320"/>
          </a:xfrm>
          <a:prstGeom prst="rect">
            <a:avLst/>
          </a:prstGeom>
          <a:noFill/>
          <a:ln/>
        </p:spPr>
        <p:txBody>
          <a:bodyPr wrap="square" lIns="0" tIns="0" rIns="0" bIns="0" rtlCol="0" anchor="ctr"/>
          <a:lstStyle/>
          <a:p>
            <a:pPr marL="0" indent="0">
              <a:buNone/>
            </a:pPr>
            <a:r>
              <a:rPr lang="en-US" sz="1200" b="1" dirty="0">
                <a:solidFill>
                  <a:srgbClr val="0D1B2A"/>
                </a:solidFill>
                <a:latin typeface="Georgia" pitchFamily="34" charset="0"/>
                <a:ea typeface="Georgia" pitchFamily="34" charset="-122"/>
                <a:cs typeface="Georgia" pitchFamily="34" charset="-120"/>
              </a:rPr>
              <a:t> High Education</a:t>
            </a:r>
            <a:endParaRPr lang="en-US" sz="1200" dirty="0"/>
          </a:p>
        </p:txBody>
      </p:sp>
      <p:sp>
        <p:nvSpPr>
          <p:cNvPr id="19" name="Text 17"/>
          <p:cNvSpPr/>
          <p:nvPr/>
        </p:nvSpPr>
        <p:spPr>
          <a:xfrm>
            <a:off x="429768" y="2862072"/>
            <a:ext cx="2560320" cy="713232"/>
          </a:xfrm>
          <a:prstGeom prst="rect">
            <a:avLst/>
          </a:prstGeom>
          <a:noFill/>
          <a:ln/>
        </p:spPr>
        <p:txBody>
          <a:bodyPr wrap="square" lIns="0" tIns="0" rIns="0" bIns="0" rtlCol="0" anchor="ctr"/>
          <a:lstStyle/>
          <a:p>
            <a:pPr marL="0" indent="0">
              <a:buNone/>
            </a:pPr>
            <a:r>
              <a:rPr lang="en-US" sz="950" dirty="0">
                <a:latin typeface="Calibri" pitchFamily="34" charset="0"/>
                <a:ea typeface="Calibri" pitchFamily="34" charset="-122"/>
                <a:cs typeface="Calibri" pitchFamily="34" charset="-120"/>
              </a:rPr>
              <a:t>Many arrive with advanced degrees in engineering, medicine, science, and business. U.S. universities recruit Indian graduate students in large numbers.</a:t>
            </a:r>
            <a:endParaRPr lang="en-US" sz="950" dirty="0"/>
          </a:p>
        </p:txBody>
      </p:sp>
      <p:sp>
        <p:nvSpPr>
          <p:cNvPr id="20" name="Shape 18"/>
          <p:cNvSpPr/>
          <p:nvPr/>
        </p:nvSpPr>
        <p:spPr>
          <a:xfrm>
            <a:off x="320040" y="3749040"/>
            <a:ext cx="2788920" cy="1143000"/>
          </a:xfrm>
          <a:prstGeom prst="rect">
            <a:avLst/>
          </a:prstGeom>
          <a:solidFill>
            <a:srgbClr val="F2F4F7"/>
          </a:solidFill>
          <a:ln w="12700">
            <a:solidFill>
              <a:srgbClr val="D0D5DD"/>
            </a:solidFill>
            <a:prstDash val="solid"/>
          </a:ln>
        </p:spPr>
        <p:txBody>
          <a:bodyPr/>
          <a:lstStyle/>
          <a:p>
            <a:endParaRPr lang="en-US"/>
          </a:p>
        </p:txBody>
      </p:sp>
      <p:sp>
        <p:nvSpPr>
          <p:cNvPr id="21" name="Text 19"/>
          <p:cNvSpPr/>
          <p:nvPr/>
        </p:nvSpPr>
        <p:spPr>
          <a:xfrm>
            <a:off x="429768" y="3822192"/>
            <a:ext cx="2560320" cy="274320"/>
          </a:xfrm>
          <a:prstGeom prst="rect">
            <a:avLst/>
          </a:prstGeom>
          <a:noFill/>
          <a:ln/>
        </p:spPr>
        <p:txBody>
          <a:bodyPr wrap="square" lIns="0" tIns="0" rIns="0" bIns="0" rtlCol="0" anchor="ctr"/>
          <a:lstStyle/>
          <a:p>
            <a:pPr marL="0" indent="0">
              <a:buNone/>
            </a:pPr>
            <a:r>
              <a:rPr lang="en-US" sz="1200" b="1" dirty="0">
                <a:solidFill>
                  <a:srgbClr val="0D1B2A"/>
                </a:solidFill>
                <a:latin typeface="Georgia" pitchFamily="34" charset="0"/>
                <a:ea typeface="Georgia" pitchFamily="34" charset="-122"/>
                <a:cs typeface="Georgia" pitchFamily="34" charset="-120"/>
              </a:rPr>
              <a:t>STEM Expertise</a:t>
            </a:r>
            <a:endParaRPr lang="en-US" sz="1200" dirty="0"/>
          </a:p>
        </p:txBody>
      </p:sp>
      <p:sp>
        <p:nvSpPr>
          <p:cNvPr id="22" name="Text 20"/>
          <p:cNvSpPr/>
          <p:nvPr/>
        </p:nvSpPr>
        <p:spPr>
          <a:xfrm>
            <a:off x="429768" y="4096512"/>
            <a:ext cx="2560320" cy="713232"/>
          </a:xfrm>
          <a:prstGeom prst="rect">
            <a:avLst/>
          </a:prstGeom>
          <a:noFill/>
          <a:ln/>
        </p:spPr>
        <p:txBody>
          <a:bodyPr wrap="square" lIns="0" tIns="0" rIns="0" bIns="0" rtlCol="0" anchor="ctr"/>
          <a:lstStyle/>
          <a:p>
            <a:pPr marL="0" indent="0">
              <a:buNone/>
            </a:pPr>
            <a:r>
              <a:rPr lang="en-US" sz="950" dirty="0">
                <a:latin typeface="Calibri" pitchFamily="34" charset="0"/>
                <a:ea typeface="Calibri" pitchFamily="34" charset="-122"/>
                <a:cs typeface="Calibri" pitchFamily="34" charset="-120"/>
              </a:rPr>
              <a:t>Indian immigrants dominate H-1B visa rolls in software, IT, biotechnology, and pharmaceutical research , forming the backbone of Silicon Valley.</a:t>
            </a:r>
            <a:endParaRPr lang="en-US" sz="950" dirty="0"/>
          </a:p>
        </p:txBody>
      </p:sp>
      <p:sp>
        <p:nvSpPr>
          <p:cNvPr id="23" name="Shape 21"/>
          <p:cNvSpPr/>
          <p:nvPr/>
        </p:nvSpPr>
        <p:spPr>
          <a:xfrm>
            <a:off x="3246120" y="2514600"/>
            <a:ext cx="2788920" cy="1143000"/>
          </a:xfrm>
          <a:prstGeom prst="rect">
            <a:avLst/>
          </a:prstGeom>
          <a:solidFill>
            <a:srgbClr val="F2F4F7"/>
          </a:solidFill>
          <a:ln w="12700">
            <a:solidFill>
              <a:srgbClr val="D0D5DD"/>
            </a:solidFill>
            <a:prstDash val="solid"/>
          </a:ln>
        </p:spPr>
        <p:txBody>
          <a:bodyPr/>
          <a:lstStyle/>
          <a:p>
            <a:endParaRPr lang="en-US"/>
          </a:p>
        </p:txBody>
      </p:sp>
      <p:sp>
        <p:nvSpPr>
          <p:cNvPr id="24" name="Text 22"/>
          <p:cNvSpPr/>
          <p:nvPr/>
        </p:nvSpPr>
        <p:spPr>
          <a:xfrm>
            <a:off x="3355848" y="2587752"/>
            <a:ext cx="2560320" cy="274320"/>
          </a:xfrm>
          <a:prstGeom prst="rect">
            <a:avLst/>
          </a:prstGeom>
          <a:noFill/>
          <a:ln/>
        </p:spPr>
        <p:txBody>
          <a:bodyPr wrap="square" lIns="0" tIns="0" rIns="0" bIns="0" rtlCol="0" anchor="ctr"/>
          <a:lstStyle/>
          <a:p>
            <a:pPr marL="0" indent="0">
              <a:buNone/>
            </a:pPr>
            <a:r>
              <a:rPr lang="en-US" sz="1200" b="1" dirty="0">
                <a:solidFill>
                  <a:srgbClr val="0D1B2A"/>
                </a:solidFill>
                <a:latin typeface="Georgia" pitchFamily="34" charset="0"/>
                <a:ea typeface="Georgia" pitchFamily="34" charset="-122"/>
                <a:cs typeface="Georgia" pitchFamily="34" charset="-120"/>
              </a:rPr>
              <a:t>Medical Professions</a:t>
            </a:r>
            <a:endParaRPr lang="en-US" sz="1200" dirty="0"/>
          </a:p>
        </p:txBody>
      </p:sp>
      <p:sp>
        <p:nvSpPr>
          <p:cNvPr id="25" name="Text 23"/>
          <p:cNvSpPr/>
          <p:nvPr/>
        </p:nvSpPr>
        <p:spPr>
          <a:xfrm>
            <a:off x="3355848" y="2862072"/>
            <a:ext cx="2560320" cy="713232"/>
          </a:xfrm>
          <a:prstGeom prst="rect">
            <a:avLst/>
          </a:prstGeom>
          <a:noFill/>
          <a:ln/>
        </p:spPr>
        <p:txBody>
          <a:bodyPr wrap="square" lIns="0" tIns="0" rIns="0" bIns="0" rtlCol="0" anchor="ctr"/>
          <a:lstStyle/>
          <a:p>
            <a:pPr marL="0" indent="0">
              <a:buNone/>
            </a:pPr>
            <a:r>
              <a:rPr lang="en-US" sz="950" dirty="0">
                <a:latin typeface="Calibri" pitchFamily="34" charset="0"/>
                <a:ea typeface="Calibri" pitchFamily="34" charset="-122"/>
                <a:cs typeface="Calibri" pitchFamily="34" charset="-120"/>
              </a:rPr>
              <a:t>Indian-American physicians have served rural and underserved U.S. communities. They constitute one of the largest foreign-born physician groups.</a:t>
            </a:r>
            <a:endParaRPr lang="en-US" sz="950" dirty="0"/>
          </a:p>
        </p:txBody>
      </p:sp>
      <p:sp>
        <p:nvSpPr>
          <p:cNvPr id="26" name="Shape 24"/>
          <p:cNvSpPr/>
          <p:nvPr/>
        </p:nvSpPr>
        <p:spPr>
          <a:xfrm>
            <a:off x="3246120" y="3749040"/>
            <a:ext cx="2788920" cy="1143000"/>
          </a:xfrm>
          <a:prstGeom prst="rect">
            <a:avLst/>
          </a:prstGeom>
          <a:solidFill>
            <a:srgbClr val="F2F4F7"/>
          </a:solidFill>
          <a:ln w="12700">
            <a:solidFill>
              <a:srgbClr val="D0D5DD"/>
            </a:solidFill>
            <a:prstDash val="solid"/>
          </a:ln>
        </p:spPr>
        <p:txBody>
          <a:bodyPr/>
          <a:lstStyle/>
          <a:p>
            <a:endParaRPr lang="en-US"/>
          </a:p>
        </p:txBody>
      </p:sp>
      <p:sp>
        <p:nvSpPr>
          <p:cNvPr id="27" name="Text 25"/>
          <p:cNvSpPr/>
          <p:nvPr/>
        </p:nvSpPr>
        <p:spPr>
          <a:xfrm>
            <a:off x="3355848" y="3822192"/>
            <a:ext cx="2560320" cy="274320"/>
          </a:xfrm>
          <a:prstGeom prst="rect">
            <a:avLst/>
          </a:prstGeom>
          <a:noFill/>
          <a:ln/>
        </p:spPr>
        <p:txBody>
          <a:bodyPr wrap="square" lIns="0" tIns="0" rIns="0" bIns="0" rtlCol="0" anchor="ctr"/>
          <a:lstStyle/>
          <a:p>
            <a:pPr marL="0" indent="0">
              <a:buNone/>
            </a:pPr>
            <a:r>
              <a:rPr lang="en-US" sz="1200" b="1" dirty="0">
                <a:solidFill>
                  <a:srgbClr val="0D1B2A"/>
                </a:solidFill>
                <a:latin typeface="Georgia" pitchFamily="34" charset="0"/>
                <a:ea typeface="Georgia" pitchFamily="34" charset="-122"/>
                <a:cs typeface="Georgia" pitchFamily="34" charset="-120"/>
              </a:rPr>
              <a:t> Entrepreneurship</a:t>
            </a:r>
            <a:endParaRPr lang="en-US" sz="1200" dirty="0"/>
          </a:p>
        </p:txBody>
      </p:sp>
      <p:sp>
        <p:nvSpPr>
          <p:cNvPr id="28" name="Text 26"/>
          <p:cNvSpPr/>
          <p:nvPr/>
        </p:nvSpPr>
        <p:spPr>
          <a:xfrm>
            <a:off x="3355848" y="4096512"/>
            <a:ext cx="2560320" cy="713232"/>
          </a:xfrm>
          <a:prstGeom prst="rect">
            <a:avLst/>
          </a:prstGeom>
          <a:noFill/>
          <a:ln/>
        </p:spPr>
        <p:txBody>
          <a:bodyPr wrap="square" lIns="0" tIns="0" rIns="0" bIns="0" rtlCol="0" anchor="ctr"/>
          <a:lstStyle/>
          <a:p>
            <a:pPr marL="0" indent="0">
              <a:buNone/>
            </a:pPr>
            <a:r>
              <a:rPr lang="en-US" sz="950" dirty="0">
                <a:latin typeface="Calibri" pitchFamily="34" charset="0"/>
                <a:ea typeface="Calibri" pitchFamily="34" charset="-122"/>
                <a:cs typeface="Calibri" pitchFamily="34" charset="-120"/>
              </a:rPr>
              <a:t>Indians founded or co-founded companies including Google, Adobe, and Palo Alto Networks. About 8% of U.S. high-tech startups have Indian founders.</a:t>
            </a:r>
            <a:endParaRPr lang="en-US" sz="950" dirty="0"/>
          </a:p>
        </p:txBody>
      </p:sp>
      <p:sp>
        <p:nvSpPr>
          <p:cNvPr id="29" name="Shape 27"/>
          <p:cNvSpPr/>
          <p:nvPr/>
        </p:nvSpPr>
        <p:spPr>
          <a:xfrm>
            <a:off x="6172200" y="2514600"/>
            <a:ext cx="2788920" cy="1143000"/>
          </a:xfrm>
          <a:prstGeom prst="rect">
            <a:avLst/>
          </a:prstGeom>
          <a:solidFill>
            <a:srgbClr val="F2F4F7"/>
          </a:solidFill>
          <a:ln w="12700">
            <a:solidFill>
              <a:srgbClr val="D0D5DD"/>
            </a:solidFill>
            <a:prstDash val="solid"/>
          </a:ln>
        </p:spPr>
        <p:txBody>
          <a:bodyPr/>
          <a:lstStyle/>
          <a:p>
            <a:endParaRPr lang="en-US"/>
          </a:p>
        </p:txBody>
      </p:sp>
      <p:sp>
        <p:nvSpPr>
          <p:cNvPr id="30" name="Text 28"/>
          <p:cNvSpPr/>
          <p:nvPr/>
        </p:nvSpPr>
        <p:spPr>
          <a:xfrm>
            <a:off x="6281928" y="2587752"/>
            <a:ext cx="2560320" cy="274320"/>
          </a:xfrm>
          <a:prstGeom prst="rect">
            <a:avLst/>
          </a:prstGeom>
          <a:noFill/>
          <a:ln/>
        </p:spPr>
        <p:txBody>
          <a:bodyPr wrap="square" lIns="0" tIns="0" rIns="0" bIns="0" rtlCol="0" anchor="ctr"/>
          <a:lstStyle/>
          <a:p>
            <a:pPr marL="0" indent="0">
              <a:buNone/>
            </a:pPr>
            <a:r>
              <a:rPr lang="en-US" sz="1200" b="1" dirty="0">
                <a:solidFill>
                  <a:srgbClr val="0D1B2A"/>
                </a:solidFill>
                <a:latin typeface="Georgia" pitchFamily="34" charset="0"/>
                <a:ea typeface="Georgia" pitchFamily="34" charset="-122"/>
                <a:cs typeface="Georgia" pitchFamily="34" charset="-120"/>
              </a:rPr>
              <a:t>English Proficiency</a:t>
            </a:r>
            <a:endParaRPr lang="en-US" sz="1200" dirty="0"/>
          </a:p>
        </p:txBody>
      </p:sp>
      <p:sp>
        <p:nvSpPr>
          <p:cNvPr id="31" name="Text 29"/>
          <p:cNvSpPr/>
          <p:nvPr/>
        </p:nvSpPr>
        <p:spPr>
          <a:xfrm>
            <a:off x="6281928" y="2862072"/>
            <a:ext cx="2560320" cy="713232"/>
          </a:xfrm>
          <a:prstGeom prst="rect">
            <a:avLst/>
          </a:prstGeom>
          <a:noFill/>
          <a:ln/>
        </p:spPr>
        <p:txBody>
          <a:bodyPr wrap="square" lIns="0" tIns="0" rIns="0" bIns="0" rtlCol="0" anchor="ctr"/>
          <a:lstStyle/>
          <a:p>
            <a:pPr marL="0" indent="0">
              <a:buNone/>
            </a:pPr>
            <a:r>
              <a:rPr lang="en-US" sz="950" dirty="0">
                <a:latin typeface="Calibri" pitchFamily="34" charset="0"/>
                <a:ea typeface="Calibri" pitchFamily="34" charset="-122"/>
                <a:cs typeface="Calibri" pitchFamily="34" charset="-120"/>
              </a:rPr>
              <a:t>India's colonial history means English is an official language, giving Indian immigrants an immediate communication advantage unlike many other groups.</a:t>
            </a:r>
            <a:endParaRPr lang="en-US" sz="950" dirty="0"/>
          </a:p>
        </p:txBody>
      </p:sp>
      <p:sp>
        <p:nvSpPr>
          <p:cNvPr id="32" name="Shape 30"/>
          <p:cNvSpPr/>
          <p:nvPr/>
        </p:nvSpPr>
        <p:spPr>
          <a:xfrm>
            <a:off x="6172200" y="3749040"/>
            <a:ext cx="2788920" cy="1143000"/>
          </a:xfrm>
          <a:prstGeom prst="rect">
            <a:avLst/>
          </a:prstGeom>
          <a:solidFill>
            <a:srgbClr val="F2F4F7"/>
          </a:solidFill>
          <a:ln w="12700">
            <a:solidFill>
              <a:srgbClr val="D0D5DD"/>
            </a:solidFill>
            <a:prstDash val="solid"/>
          </a:ln>
        </p:spPr>
        <p:txBody>
          <a:bodyPr/>
          <a:lstStyle/>
          <a:p>
            <a:endParaRPr lang="en-US"/>
          </a:p>
        </p:txBody>
      </p:sp>
      <p:sp>
        <p:nvSpPr>
          <p:cNvPr id="33" name="Text 31"/>
          <p:cNvSpPr/>
          <p:nvPr/>
        </p:nvSpPr>
        <p:spPr>
          <a:xfrm>
            <a:off x="6281928" y="3822192"/>
            <a:ext cx="2560320" cy="274320"/>
          </a:xfrm>
          <a:prstGeom prst="rect">
            <a:avLst/>
          </a:prstGeom>
          <a:noFill/>
          <a:ln/>
        </p:spPr>
        <p:txBody>
          <a:bodyPr wrap="square" lIns="0" tIns="0" rIns="0" bIns="0" rtlCol="0" anchor="ctr"/>
          <a:lstStyle/>
          <a:p>
            <a:pPr marL="0" indent="0">
              <a:buNone/>
            </a:pPr>
            <a:r>
              <a:rPr lang="en-US" sz="1200" b="1" dirty="0">
                <a:solidFill>
                  <a:srgbClr val="0D1B2A"/>
                </a:solidFill>
                <a:latin typeface="Georgia" pitchFamily="34" charset="0"/>
                <a:ea typeface="Georgia" pitchFamily="34" charset="-122"/>
                <a:cs typeface="Georgia" pitchFamily="34" charset="-120"/>
              </a:rPr>
              <a:t> Cultural Richness</a:t>
            </a:r>
            <a:endParaRPr lang="en-US" sz="1200" dirty="0"/>
          </a:p>
        </p:txBody>
      </p:sp>
      <p:sp>
        <p:nvSpPr>
          <p:cNvPr id="34" name="Text 32"/>
          <p:cNvSpPr/>
          <p:nvPr/>
        </p:nvSpPr>
        <p:spPr>
          <a:xfrm>
            <a:off x="6281928" y="4096512"/>
            <a:ext cx="2560320" cy="713232"/>
          </a:xfrm>
          <a:prstGeom prst="rect">
            <a:avLst/>
          </a:prstGeom>
          <a:noFill/>
          <a:ln/>
        </p:spPr>
        <p:txBody>
          <a:bodyPr wrap="square" lIns="0" tIns="0" rIns="0" bIns="0" rtlCol="0" anchor="ctr"/>
          <a:lstStyle/>
          <a:p>
            <a:pPr marL="0" indent="0">
              <a:buNone/>
            </a:pPr>
            <a:r>
              <a:rPr lang="en-US" sz="950" dirty="0">
                <a:latin typeface="Calibri" pitchFamily="34" charset="0"/>
                <a:ea typeface="Calibri" pitchFamily="34" charset="-122"/>
                <a:cs typeface="Calibri" pitchFamily="34" charset="-120"/>
              </a:rPr>
              <a:t>Indian immigrants brought yoga, Ayurvedic medicine, Bollywood, classical dance, and a rich culinary tradition that has deeply influenced American culture.</a:t>
            </a:r>
            <a:endParaRPr lang="en-US" sz="9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2F4F7"/>
        </a:solidFill>
        <a:effectLst/>
      </p:bgPr>
    </p:bg>
    <p:spTree>
      <p:nvGrpSpPr>
        <p:cNvPr id="1" name=""/>
        <p:cNvGrpSpPr/>
        <p:nvPr/>
      </p:nvGrpSpPr>
      <p:grpSpPr>
        <a:xfrm>
          <a:off x="0" y="0"/>
          <a:ext cx="0" cy="0"/>
          <a:chOff x="0" y="0"/>
          <a:chExt cx="0" cy="0"/>
        </a:xfrm>
      </p:grpSpPr>
      <p:sp>
        <p:nvSpPr>
          <p:cNvPr id="2" name="Shape 0"/>
          <p:cNvSpPr/>
          <p:nvPr/>
        </p:nvSpPr>
        <p:spPr>
          <a:xfrm>
            <a:off x="0" y="0"/>
            <a:ext cx="9144000" cy="685800"/>
          </a:xfrm>
          <a:prstGeom prst="rect">
            <a:avLst/>
          </a:prstGeom>
          <a:solidFill>
            <a:srgbClr val="0D1B2A"/>
          </a:solidFill>
          <a:ln w="12700">
            <a:solidFill>
              <a:srgbClr val="0D1B2A"/>
            </a:solidFill>
            <a:prstDash val="solid"/>
          </a:ln>
        </p:spPr>
        <p:txBody>
          <a:bodyPr/>
          <a:lstStyle/>
          <a:p>
            <a:endParaRPr lang="en-US" sz="1200"/>
          </a:p>
        </p:txBody>
      </p:sp>
      <p:sp>
        <p:nvSpPr>
          <p:cNvPr id="3" name="Text 1"/>
          <p:cNvSpPr/>
          <p:nvPr/>
        </p:nvSpPr>
        <p:spPr>
          <a:xfrm>
            <a:off x="365760" y="0"/>
            <a:ext cx="8412480" cy="685800"/>
          </a:xfrm>
          <a:prstGeom prst="rect">
            <a:avLst/>
          </a:prstGeom>
          <a:noFill/>
          <a:ln/>
        </p:spPr>
        <p:txBody>
          <a:bodyPr wrap="square" rtlCol="0" anchor="ctr"/>
          <a:lstStyle/>
          <a:p>
            <a:pPr marL="0" indent="0">
              <a:buNone/>
            </a:pPr>
            <a:r>
              <a:rPr lang="en-US" sz="1200" b="1" dirty="0">
                <a:latin typeface="Georgia" pitchFamily="34" charset="0"/>
                <a:ea typeface="Georgia" pitchFamily="34" charset="-122"/>
                <a:cs typeface="Georgia" pitchFamily="34" charset="-120"/>
              </a:rPr>
              <a:t>LIABILITIES &amp; BARRIERS FACED</a:t>
            </a:r>
            <a:endParaRPr lang="en-US" sz="1200" dirty="0"/>
          </a:p>
        </p:txBody>
      </p:sp>
      <p:sp>
        <p:nvSpPr>
          <p:cNvPr id="4" name="Shape 2"/>
          <p:cNvSpPr/>
          <p:nvPr/>
        </p:nvSpPr>
        <p:spPr>
          <a:xfrm>
            <a:off x="0" y="685800"/>
            <a:ext cx="9144000" cy="54864"/>
          </a:xfrm>
          <a:prstGeom prst="rect">
            <a:avLst/>
          </a:prstGeom>
          <a:solidFill>
            <a:srgbClr val="FF9933"/>
          </a:solidFill>
          <a:ln w="12700">
            <a:solidFill>
              <a:srgbClr val="FF9933"/>
            </a:solidFill>
            <a:prstDash val="solid"/>
          </a:ln>
        </p:spPr>
        <p:txBody>
          <a:bodyPr/>
          <a:lstStyle/>
          <a:p>
            <a:endParaRPr lang="en-US" sz="1200"/>
          </a:p>
        </p:txBody>
      </p:sp>
      <p:sp>
        <p:nvSpPr>
          <p:cNvPr id="6" name="Text 3"/>
          <p:cNvSpPr/>
          <p:nvPr/>
        </p:nvSpPr>
        <p:spPr>
          <a:xfrm>
            <a:off x="5943600" y="4114800"/>
            <a:ext cx="2834640" cy="457200"/>
          </a:xfrm>
          <a:prstGeom prst="rect">
            <a:avLst/>
          </a:prstGeom>
          <a:noFill/>
          <a:ln/>
        </p:spPr>
        <p:txBody>
          <a:bodyPr wrap="square" rtlCol="0" anchor="ctr"/>
          <a:lstStyle/>
          <a:p>
            <a:pPr marL="0" indent="0" algn="ctr">
              <a:buNone/>
            </a:pPr>
            <a:r>
              <a:rPr lang="en-US" sz="1000" i="1" dirty="0">
                <a:latin typeface="Calibri" pitchFamily="34" charset="0"/>
                <a:ea typeface="Calibri" pitchFamily="34" charset="-122"/>
                <a:cs typeface="Calibri" pitchFamily="34" charset="-120"/>
              </a:rPr>
              <a:t>Bhagat Singh Thind </a:t>
            </a:r>
          </a:p>
          <a:p>
            <a:pPr marL="0" indent="0" algn="ctr">
              <a:buNone/>
            </a:pPr>
            <a:r>
              <a:rPr lang="en-US" sz="1000" i="1" dirty="0">
                <a:latin typeface="Calibri" pitchFamily="34" charset="0"/>
                <a:ea typeface="Calibri" pitchFamily="34" charset="-122"/>
                <a:cs typeface="Calibri" pitchFamily="34" charset="-120"/>
              </a:rPr>
              <a:t> denied citizenship by the</a:t>
            </a:r>
            <a:endParaRPr lang="en-US" sz="1000" dirty="0"/>
          </a:p>
          <a:p>
            <a:pPr marL="0" indent="0" algn="ctr">
              <a:buNone/>
            </a:pPr>
            <a:r>
              <a:rPr lang="en-US" sz="1000" i="1" dirty="0">
                <a:latin typeface="Calibri" pitchFamily="34" charset="0"/>
                <a:ea typeface="Calibri" pitchFamily="34" charset="-122"/>
                <a:cs typeface="Calibri" pitchFamily="34" charset="-120"/>
              </a:rPr>
              <a:t>U.S. Supreme Court (1923)</a:t>
            </a:r>
            <a:endParaRPr lang="en-US" sz="1000" dirty="0"/>
          </a:p>
        </p:txBody>
      </p:sp>
      <p:sp>
        <p:nvSpPr>
          <p:cNvPr id="7" name="Shape 4"/>
          <p:cNvSpPr/>
          <p:nvPr/>
        </p:nvSpPr>
        <p:spPr>
          <a:xfrm>
            <a:off x="320040" y="1083564"/>
            <a:ext cx="502920" cy="502920"/>
          </a:xfrm>
          <a:prstGeom prst="rect">
            <a:avLst/>
          </a:prstGeom>
          <a:solidFill>
            <a:srgbClr val="C0392B"/>
          </a:solidFill>
          <a:ln w="12700">
            <a:solidFill>
              <a:srgbClr val="C0392B"/>
            </a:solidFill>
            <a:prstDash val="solid"/>
          </a:ln>
        </p:spPr>
        <p:txBody>
          <a:bodyPr/>
          <a:lstStyle/>
          <a:p>
            <a:endParaRPr lang="en-US" sz="1200"/>
          </a:p>
        </p:txBody>
      </p:sp>
      <p:sp>
        <p:nvSpPr>
          <p:cNvPr id="8" name="Text 5"/>
          <p:cNvSpPr/>
          <p:nvPr/>
        </p:nvSpPr>
        <p:spPr>
          <a:xfrm>
            <a:off x="320040" y="1083564"/>
            <a:ext cx="502920" cy="502920"/>
          </a:xfrm>
          <a:prstGeom prst="rect">
            <a:avLst/>
          </a:prstGeom>
          <a:noFill/>
          <a:ln/>
        </p:spPr>
        <p:txBody>
          <a:bodyPr wrap="square" rtlCol="0" anchor="ctr"/>
          <a:lstStyle/>
          <a:p>
            <a:pPr marL="0" indent="0" algn="ctr">
              <a:buNone/>
            </a:pPr>
            <a:r>
              <a:rPr lang="en-US" sz="1200" b="1" dirty="0">
                <a:latin typeface="Georgia" pitchFamily="34" charset="0"/>
                <a:ea typeface="Georgia" pitchFamily="34" charset="-122"/>
                <a:cs typeface="Georgia" pitchFamily="34" charset="-120"/>
              </a:rPr>
              <a:t>01</a:t>
            </a:r>
            <a:endParaRPr lang="en-US" sz="1200" dirty="0"/>
          </a:p>
        </p:txBody>
      </p:sp>
      <p:sp>
        <p:nvSpPr>
          <p:cNvPr id="9" name="Text 6"/>
          <p:cNvSpPr/>
          <p:nvPr/>
        </p:nvSpPr>
        <p:spPr>
          <a:xfrm>
            <a:off x="960120" y="841248"/>
            <a:ext cx="4754880" cy="228600"/>
          </a:xfrm>
          <a:prstGeom prst="rect">
            <a:avLst/>
          </a:prstGeom>
          <a:noFill/>
          <a:ln/>
        </p:spPr>
        <p:txBody>
          <a:bodyPr wrap="square" lIns="0" tIns="0" rIns="0" bIns="0" rtlCol="0" anchor="ctr"/>
          <a:lstStyle/>
          <a:p>
            <a:pPr marL="0" indent="0">
              <a:buNone/>
            </a:pPr>
            <a:r>
              <a:rPr lang="en-US" sz="1200" b="1" dirty="0">
                <a:latin typeface="Georgia" pitchFamily="34" charset="0"/>
                <a:ea typeface="Georgia" pitchFamily="34" charset="-122"/>
                <a:cs typeface="Georgia" pitchFamily="34" charset="-120"/>
              </a:rPr>
              <a:t>Racial Exclusion (1917–1946)</a:t>
            </a:r>
            <a:endParaRPr lang="en-US" sz="1200" dirty="0"/>
          </a:p>
        </p:txBody>
      </p:sp>
      <p:sp>
        <p:nvSpPr>
          <p:cNvPr id="10" name="Text 7"/>
          <p:cNvSpPr/>
          <p:nvPr/>
        </p:nvSpPr>
        <p:spPr>
          <a:xfrm>
            <a:off x="960120" y="1161288"/>
            <a:ext cx="4754880" cy="347472"/>
          </a:xfrm>
          <a:prstGeom prst="rect">
            <a:avLst/>
          </a:prstGeom>
          <a:noFill/>
          <a:ln/>
        </p:spPr>
        <p:txBody>
          <a:bodyPr wrap="square" lIns="0" tIns="0" rIns="0" bIns="0" rtlCol="0" anchor="ctr"/>
          <a:lstStyle/>
          <a:p>
            <a:pPr marL="0" indent="0">
              <a:buNone/>
            </a:pPr>
            <a:r>
              <a:rPr lang="en-US" sz="1200" dirty="0">
                <a:latin typeface="Calibri" pitchFamily="34" charset="0"/>
                <a:ea typeface="Calibri" pitchFamily="34" charset="-122"/>
                <a:cs typeface="Calibri" pitchFamily="34" charset="-120"/>
              </a:rPr>
              <a:t>The Barred Zone Act (1917) banned immigration from most of Asia. U.S. v. Thind (1923) stripped Indians of citizenship rights, classifying them as non-white.</a:t>
            </a:r>
            <a:endParaRPr lang="en-US" sz="1200" dirty="0"/>
          </a:p>
        </p:txBody>
      </p:sp>
      <p:sp>
        <p:nvSpPr>
          <p:cNvPr id="11" name="Shape 8"/>
          <p:cNvSpPr/>
          <p:nvPr/>
        </p:nvSpPr>
        <p:spPr>
          <a:xfrm>
            <a:off x="320040" y="1796796"/>
            <a:ext cx="502920" cy="502920"/>
          </a:xfrm>
          <a:prstGeom prst="rect">
            <a:avLst/>
          </a:prstGeom>
          <a:solidFill>
            <a:srgbClr val="C0392B"/>
          </a:solidFill>
          <a:ln w="12700">
            <a:solidFill>
              <a:srgbClr val="C0392B"/>
            </a:solidFill>
            <a:prstDash val="solid"/>
          </a:ln>
        </p:spPr>
        <p:txBody>
          <a:bodyPr/>
          <a:lstStyle/>
          <a:p>
            <a:endParaRPr lang="en-US" sz="1200"/>
          </a:p>
        </p:txBody>
      </p:sp>
      <p:sp>
        <p:nvSpPr>
          <p:cNvPr id="12" name="Text 9"/>
          <p:cNvSpPr/>
          <p:nvPr/>
        </p:nvSpPr>
        <p:spPr>
          <a:xfrm>
            <a:off x="320040" y="1796796"/>
            <a:ext cx="502920" cy="502920"/>
          </a:xfrm>
          <a:prstGeom prst="rect">
            <a:avLst/>
          </a:prstGeom>
          <a:noFill/>
          <a:ln/>
        </p:spPr>
        <p:txBody>
          <a:bodyPr wrap="square" rtlCol="0" anchor="ctr"/>
          <a:lstStyle/>
          <a:p>
            <a:pPr marL="0" indent="0" algn="ctr">
              <a:buNone/>
            </a:pPr>
            <a:r>
              <a:rPr lang="en-US" sz="1200" b="1" dirty="0">
                <a:latin typeface="Georgia" pitchFamily="34" charset="0"/>
                <a:ea typeface="Georgia" pitchFamily="34" charset="-122"/>
                <a:cs typeface="Georgia" pitchFamily="34" charset="-120"/>
              </a:rPr>
              <a:t>02</a:t>
            </a:r>
            <a:endParaRPr lang="en-US" sz="1200" dirty="0"/>
          </a:p>
        </p:txBody>
      </p:sp>
      <p:sp>
        <p:nvSpPr>
          <p:cNvPr id="13" name="Text 10"/>
          <p:cNvSpPr/>
          <p:nvPr/>
        </p:nvSpPr>
        <p:spPr>
          <a:xfrm>
            <a:off x="960120" y="1645920"/>
            <a:ext cx="4754880" cy="228600"/>
          </a:xfrm>
          <a:prstGeom prst="rect">
            <a:avLst/>
          </a:prstGeom>
          <a:noFill/>
          <a:ln/>
        </p:spPr>
        <p:txBody>
          <a:bodyPr wrap="square" lIns="0" tIns="0" rIns="0" bIns="0" rtlCol="0" anchor="ctr"/>
          <a:lstStyle/>
          <a:p>
            <a:pPr marL="0" indent="0">
              <a:buNone/>
            </a:pPr>
            <a:r>
              <a:rPr lang="en-US" sz="1200" b="1" dirty="0">
                <a:latin typeface="Georgia" pitchFamily="34" charset="0"/>
                <a:ea typeface="Georgia" pitchFamily="34" charset="-122"/>
                <a:cs typeface="Georgia" pitchFamily="34" charset="-120"/>
              </a:rPr>
              <a:t>Xenophobia &amp; Anti-Asian Violence</a:t>
            </a:r>
            <a:endParaRPr lang="en-US" sz="1200" dirty="0"/>
          </a:p>
        </p:txBody>
      </p:sp>
      <p:sp>
        <p:nvSpPr>
          <p:cNvPr id="14" name="Text 11"/>
          <p:cNvSpPr/>
          <p:nvPr/>
        </p:nvSpPr>
        <p:spPr>
          <a:xfrm>
            <a:off x="960120" y="1915668"/>
            <a:ext cx="4754880" cy="347472"/>
          </a:xfrm>
          <a:prstGeom prst="rect">
            <a:avLst/>
          </a:prstGeom>
          <a:noFill/>
          <a:ln/>
        </p:spPr>
        <p:txBody>
          <a:bodyPr wrap="square" lIns="0" tIns="0" rIns="0" bIns="0" rtlCol="0" anchor="ctr"/>
          <a:lstStyle/>
          <a:p>
            <a:pPr marL="0" indent="0">
              <a:buNone/>
            </a:pPr>
            <a:r>
              <a:rPr lang="en-US" sz="1200" dirty="0">
                <a:latin typeface="Calibri" pitchFamily="34" charset="0"/>
                <a:ea typeface="Calibri" pitchFamily="34" charset="-122"/>
                <a:cs typeface="Calibri" pitchFamily="34" charset="-120"/>
              </a:rPr>
              <a:t>The 1907 Bellingham Riots saw white mobs attacking Sikh workers. Post-9/11, Sikhs faced widespread hate crimes due to turbans misidentified as Arab dress.</a:t>
            </a:r>
            <a:endParaRPr lang="en-US" sz="1200" dirty="0"/>
          </a:p>
        </p:txBody>
      </p:sp>
      <p:sp>
        <p:nvSpPr>
          <p:cNvPr id="15" name="Shape 12"/>
          <p:cNvSpPr/>
          <p:nvPr/>
        </p:nvSpPr>
        <p:spPr>
          <a:xfrm>
            <a:off x="320040" y="2510028"/>
            <a:ext cx="502920" cy="502920"/>
          </a:xfrm>
          <a:prstGeom prst="rect">
            <a:avLst/>
          </a:prstGeom>
          <a:solidFill>
            <a:srgbClr val="C0392B"/>
          </a:solidFill>
          <a:ln w="12700">
            <a:solidFill>
              <a:srgbClr val="C0392B"/>
            </a:solidFill>
            <a:prstDash val="solid"/>
          </a:ln>
        </p:spPr>
        <p:txBody>
          <a:bodyPr/>
          <a:lstStyle/>
          <a:p>
            <a:endParaRPr lang="en-US" sz="1200"/>
          </a:p>
        </p:txBody>
      </p:sp>
      <p:sp>
        <p:nvSpPr>
          <p:cNvPr id="16" name="Text 13"/>
          <p:cNvSpPr/>
          <p:nvPr/>
        </p:nvSpPr>
        <p:spPr>
          <a:xfrm>
            <a:off x="320040" y="2510028"/>
            <a:ext cx="502920" cy="502920"/>
          </a:xfrm>
          <a:prstGeom prst="rect">
            <a:avLst/>
          </a:prstGeom>
          <a:noFill/>
          <a:ln/>
        </p:spPr>
        <p:txBody>
          <a:bodyPr wrap="square" rtlCol="0" anchor="ctr"/>
          <a:lstStyle/>
          <a:p>
            <a:pPr marL="0" indent="0" algn="ctr">
              <a:buNone/>
            </a:pPr>
            <a:r>
              <a:rPr lang="en-US" sz="1200" b="1" dirty="0">
                <a:latin typeface="Georgia" pitchFamily="34" charset="0"/>
                <a:ea typeface="Georgia" pitchFamily="34" charset="-122"/>
                <a:cs typeface="Georgia" pitchFamily="34" charset="-120"/>
              </a:rPr>
              <a:t>03</a:t>
            </a:r>
            <a:endParaRPr lang="en-US" sz="1200" dirty="0"/>
          </a:p>
        </p:txBody>
      </p:sp>
      <p:sp>
        <p:nvSpPr>
          <p:cNvPr id="17" name="Text 14"/>
          <p:cNvSpPr/>
          <p:nvPr/>
        </p:nvSpPr>
        <p:spPr>
          <a:xfrm>
            <a:off x="960120" y="2359152"/>
            <a:ext cx="4754880" cy="228600"/>
          </a:xfrm>
          <a:prstGeom prst="rect">
            <a:avLst/>
          </a:prstGeom>
          <a:noFill/>
          <a:ln/>
        </p:spPr>
        <p:txBody>
          <a:bodyPr wrap="square" lIns="0" tIns="0" rIns="0" bIns="0" rtlCol="0" anchor="ctr"/>
          <a:lstStyle/>
          <a:p>
            <a:pPr marL="0" indent="0">
              <a:buNone/>
            </a:pPr>
            <a:r>
              <a:rPr lang="en-US" sz="1200" b="1" dirty="0">
                <a:latin typeface="Georgia" pitchFamily="34" charset="0"/>
                <a:ea typeface="Georgia" pitchFamily="34" charset="-122"/>
                <a:cs typeface="Georgia" pitchFamily="34" charset="-120"/>
              </a:rPr>
              <a:t>Visa Backlogs &amp; Immigration Limbo</a:t>
            </a:r>
            <a:endParaRPr lang="en-US" sz="1200" dirty="0"/>
          </a:p>
        </p:txBody>
      </p:sp>
      <p:sp>
        <p:nvSpPr>
          <p:cNvPr id="18" name="Text 15"/>
          <p:cNvSpPr/>
          <p:nvPr/>
        </p:nvSpPr>
        <p:spPr>
          <a:xfrm>
            <a:off x="960120" y="2628900"/>
            <a:ext cx="4754880" cy="347472"/>
          </a:xfrm>
          <a:prstGeom prst="rect">
            <a:avLst/>
          </a:prstGeom>
          <a:noFill/>
          <a:ln/>
        </p:spPr>
        <p:txBody>
          <a:bodyPr wrap="square" lIns="0" tIns="0" rIns="0" bIns="0" rtlCol="0" anchor="ctr"/>
          <a:lstStyle/>
          <a:p>
            <a:pPr marL="0" indent="0">
              <a:buNone/>
            </a:pPr>
            <a:r>
              <a:rPr lang="en-US" sz="1200" dirty="0">
                <a:latin typeface="Calibri" pitchFamily="34" charset="0"/>
                <a:ea typeface="Calibri" pitchFamily="34" charset="-122"/>
                <a:cs typeface="Calibri" pitchFamily="34" charset="-120"/>
              </a:rPr>
              <a:t>Indian nationals face the world's longest green card waits — sometimes 100+ years — due to per-country caps in employment-based immigration.</a:t>
            </a:r>
            <a:endParaRPr lang="en-US" sz="1200" dirty="0"/>
          </a:p>
        </p:txBody>
      </p:sp>
      <p:sp>
        <p:nvSpPr>
          <p:cNvPr id="19" name="Shape 16"/>
          <p:cNvSpPr/>
          <p:nvPr/>
        </p:nvSpPr>
        <p:spPr>
          <a:xfrm>
            <a:off x="320040" y="3223260"/>
            <a:ext cx="502920" cy="502920"/>
          </a:xfrm>
          <a:prstGeom prst="rect">
            <a:avLst/>
          </a:prstGeom>
          <a:solidFill>
            <a:srgbClr val="C0392B"/>
          </a:solidFill>
          <a:ln w="12700">
            <a:solidFill>
              <a:srgbClr val="C0392B"/>
            </a:solidFill>
            <a:prstDash val="solid"/>
          </a:ln>
        </p:spPr>
        <p:txBody>
          <a:bodyPr/>
          <a:lstStyle/>
          <a:p>
            <a:endParaRPr lang="en-US" sz="1200"/>
          </a:p>
        </p:txBody>
      </p:sp>
      <p:sp>
        <p:nvSpPr>
          <p:cNvPr id="20" name="Text 17"/>
          <p:cNvSpPr/>
          <p:nvPr/>
        </p:nvSpPr>
        <p:spPr>
          <a:xfrm>
            <a:off x="320040" y="3223260"/>
            <a:ext cx="502920" cy="502920"/>
          </a:xfrm>
          <a:prstGeom prst="rect">
            <a:avLst/>
          </a:prstGeom>
          <a:noFill/>
          <a:ln/>
        </p:spPr>
        <p:txBody>
          <a:bodyPr wrap="square" rtlCol="0" anchor="ctr"/>
          <a:lstStyle/>
          <a:p>
            <a:pPr marL="0" indent="0" algn="ctr">
              <a:buNone/>
            </a:pPr>
            <a:r>
              <a:rPr lang="en-US" sz="1200" b="1" dirty="0">
                <a:latin typeface="Georgia" pitchFamily="34" charset="0"/>
                <a:ea typeface="Georgia" pitchFamily="34" charset="-122"/>
                <a:cs typeface="Georgia" pitchFamily="34" charset="-120"/>
              </a:rPr>
              <a:t>04</a:t>
            </a:r>
            <a:endParaRPr lang="en-US" sz="1200" dirty="0"/>
          </a:p>
        </p:txBody>
      </p:sp>
      <p:sp>
        <p:nvSpPr>
          <p:cNvPr id="21" name="Text 18"/>
          <p:cNvSpPr/>
          <p:nvPr/>
        </p:nvSpPr>
        <p:spPr>
          <a:xfrm>
            <a:off x="960120" y="3072384"/>
            <a:ext cx="4754880" cy="228600"/>
          </a:xfrm>
          <a:prstGeom prst="rect">
            <a:avLst/>
          </a:prstGeom>
          <a:noFill/>
          <a:ln/>
        </p:spPr>
        <p:txBody>
          <a:bodyPr wrap="square" lIns="0" tIns="0" rIns="0" bIns="0" rtlCol="0" anchor="ctr"/>
          <a:lstStyle/>
          <a:p>
            <a:pPr marL="0" indent="0">
              <a:buNone/>
            </a:pPr>
            <a:r>
              <a:rPr lang="en-US" sz="1200" b="1" dirty="0">
                <a:latin typeface="Georgia" pitchFamily="34" charset="0"/>
                <a:ea typeface="Georgia" pitchFamily="34" charset="-122"/>
                <a:cs typeface="Georgia" pitchFamily="34" charset="-120"/>
              </a:rPr>
              <a:t>Racial &amp; Workplace Discrimination</a:t>
            </a:r>
            <a:endParaRPr lang="en-US" sz="1200" dirty="0"/>
          </a:p>
        </p:txBody>
      </p:sp>
      <p:sp>
        <p:nvSpPr>
          <p:cNvPr id="22" name="Text 19"/>
          <p:cNvSpPr/>
          <p:nvPr/>
        </p:nvSpPr>
        <p:spPr>
          <a:xfrm>
            <a:off x="960120" y="3300984"/>
            <a:ext cx="4754880" cy="347472"/>
          </a:xfrm>
          <a:prstGeom prst="rect">
            <a:avLst/>
          </a:prstGeom>
          <a:noFill/>
          <a:ln/>
        </p:spPr>
        <p:txBody>
          <a:bodyPr wrap="square" lIns="0" tIns="0" rIns="0" bIns="0" rtlCol="0" anchor="ctr"/>
          <a:lstStyle/>
          <a:p>
            <a:pPr marL="0" indent="0">
              <a:buNone/>
            </a:pPr>
            <a:r>
              <a:rPr lang="en-US" sz="1200" dirty="0">
                <a:latin typeface="Calibri" pitchFamily="34" charset="0"/>
                <a:ea typeface="Calibri" pitchFamily="34" charset="-122"/>
                <a:cs typeface="Calibri" pitchFamily="34" charset="-120"/>
              </a:rPr>
              <a:t>Despite high qualifications, Indian immigrants face 'glass ceiling' effects, accent discrimination, and are often underrepresented in senior leadership.</a:t>
            </a:r>
            <a:endParaRPr lang="en-US" sz="1200" dirty="0"/>
          </a:p>
        </p:txBody>
      </p:sp>
      <p:sp>
        <p:nvSpPr>
          <p:cNvPr id="23" name="Shape 20"/>
          <p:cNvSpPr/>
          <p:nvPr/>
        </p:nvSpPr>
        <p:spPr>
          <a:xfrm>
            <a:off x="320040" y="3936492"/>
            <a:ext cx="502920" cy="502920"/>
          </a:xfrm>
          <a:prstGeom prst="rect">
            <a:avLst/>
          </a:prstGeom>
          <a:solidFill>
            <a:srgbClr val="C0392B"/>
          </a:solidFill>
          <a:ln w="12700">
            <a:solidFill>
              <a:srgbClr val="C0392B"/>
            </a:solidFill>
            <a:prstDash val="solid"/>
          </a:ln>
        </p:spPr>
        <p:txBody>
          <a:bodyPr/>
          <a:lstStyle/>
          <a:p>
            <a:endParaRPr lang="en-US" sz="1200"/>
          </a:p>
        </p:txBody>
      </p:sp>
      <p:sp>
        <p:nvSpPr>
          <p:cNvPr id="24" name="Text 21"/>
          <p:cNvSpPr/>
          <p:nvPr/>
        </p:nvSpPr>
        <p:spPr>
          <a:xfrm>
            <a:off x="320040" y="3936492"/>
            <a:ext cx="502920" cy="502920"/>
          </a:xfrm>
          <a:prstGeom prst="rect">
            <a:avLst/>
          </a:prstGeom>
          <a:noFill/>
          <a:ln/>
        </p:spPr>
        <p:txBody>
          <a:bodyPr wrap="square" rtlCol="0" anchor="ctr"/>
          <a:lstStyle/>
          <a:p>
            <a:pPr marL="0" indent="0" algn="ctr">
              <a:buNone/>
            </a:pPr>
            <a:r>
              <a:rPr lang="en-US" sz="1200" b="1" dirty="0">
                <a:latin typeface="Georgia" pitchFamily="34" charset="0"/>
                <a:ea typeface="Georgia" pitchFamily="34" charset="-122"/>
                <a:cs typeface="Georgia" pitchFamily="34" charset="-120"/>
              </a:rPr>
              <a:t>05</a:t>
            </a:r>
            <a:endParaRPr lang="en-US" sz="1200" dirty="0"/>
          </a:p>
        </p:txBody>
      </p:sp>
      <p:sp>
        <p:nvSpPr>
          <p:cNvPr id="25" name="Text 22"/>
          <p:cNvSpPr/>
          <p:nvPr/>
        </p:nvSpPr>
        <p:spPr>
          <a:xfrm>
            <a:off x="960120" y="3785616"/>
            <a:ext cx="4754880" cy="228600"/>
          </a:xfrm>
          <a:prstGeom prst="rect">
            <a:avLst/>
          </a:prstGeom>
          <a:noFill/>
          <a:ln/>
        </p:spPr>
        <p:txBody>
          <a:bodyPr wrap="square" lIns="0" tIns="0" rIns="0" bIns="0" rtlCol="0" anchor="ctr"/>
          <a:lstStyle/>
          <a:p>
            <a:pPr marL="0" indent="0">
              <a:buNone/>
            </a:pPr>
            <a:r>
              <a:rPr lang="en-US" sz="1200" b="1" dirty="0">
                <a:latin typeface="Georgia" pitchFamily="34" charset="0"/>
                <a:ea typeface="Georgia" pitchFamily="34" charset="-122"/>
                <a:cs typeface="Georgia" pitchFamily="34" charset="-120"/>
              </a:rPr>
              <a:t>Cultural &amp; Religious Stereotyping</a:t>
            </a:r>
            <a:endParaRPr lang="en-US" sz="1200" dirty="0"/>
          </a:p>
        </p:txBody>
      </p:sp>
      <p:sp>
        <p:nvSpPr>
          <p:cNvPr id="26" name="Text 23"/>
          <p:cNvSpPr/>
          <p:nvPr/>
        </p:nvSpPr>
        <p:spPr>
          <a:xfrm>
            <a:off x="960120" y="4110228"/>
            <a:ext cx="4754880" cy="347472"/>
          </a:xfrm>
          <a:prstGeom prst="rect">
            <a:avLst/>
          </a:prstGeom>
          <a:noFill/>
          <a:ln/>
        </p:spPr>
        <p:txBody>
          <a:bodyPr wrap="square" lIns="0" tIns="0" rIns="0" bIns="0" rtlCol="0" anchor="ctr"/>
          <a:lstStyle/>
          <a:p>
            <a:pPr marL="0" indent="0">
              <a:buNone/>
            </a:pPr>
            <a:r>
              <a:rPr lang="en-US" sz="1200" dirty="0">
                <a:latin typeface="Calibri" pitchFamily="34" charset="0"/>
                <a:ea typeface="Calibri" pitchFamily="34" charset="-122"/>
                <a:cs typeface="Calibri" pitchFamily="34" charset="-120"/>
              </a:rPr>
              <a:t>Indian immigrants face stereotypes as model minorities, which erases diversity within the community and dismisses real economic hardship faced by many.</a:t>
            </a:r>
            <a:endParaRPr lang="en-US" sz="1200" dirty="0"/>
          </a:p>
        </p:txBody>
      </p:sp>
      <p:pic>
        <p:nvPicPr>
          <p:cNvPr id="28" name="Picture 27">
            <a:extLst>
              <a:ext uri="{FF2B5EF4-FFF2-40B4-BE49-F238E27FC236}">
                <a16:creationId xmlns:a16="http://schemas.microsoft.com/office/drawing/2014/main" id="{1B8CCFD5-23B4-601C-E4F9-B80C278D1BD5}"/>
              </a:ext>
            </a:extLst>
          </p:cNvPr>
          <p:cNvPicPr>
            <a:picLocks noChangeAspect="1"/>
          </p:cNvPicPr>
          <p:nvPr/>
        </p:nvPicPr>
        <p:blipFill>
          <a:blip r:embed="rId3"/>
          <a:stretch>
            <a:fillRect/>
          </a:stretch>
        </p:blipFill>
        <p:spPr>
          <a:xfrm>
            <a:off x="6020492" y="1096448"/>
            <a:ext cx="2680855" cy="291776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9144000" cy="685800"/>
          </a:xfrm>
          <a:prstGeom prst="rect">
            <a:avLst/>
          </a:prstGeom>
          <a:solidFill>
            <a:srgbClr val="0D1B2A"/>
          </a:solidFill>
          <a:ln w="12700">
            <a:solidFill>
              <a:srgbClr val="0D1B2A"/>
            </a:solidFill>
            <a:prstDash val="solid"/>
          </a:ln>
        </p:spPr>
        <p:txBody>
          <a:bodyPr/>
          <a:lstStyle/>
          <a:p>
            <a:endParaRPr lang="en-US"/>
          </a:p>
        </p:txBody>
      </p:sp>
      <p:sp>
        <p:nvSpPr>
          <p:cNvPr id="3" name="Text 1"/>
          <p:cNvSpPr/>
          <p:nvPr/>
        </p:nvSpPr>
        <p:spPr>
          <a:xfrm>
            <a:off x="365760" y="0"/>
            <a:ext cx="8412480" cy="685800"/>
          </a:xfrm>
          <a:prstGeom prst="rect">
            <a:avLst/>
          </a:prstGeom>
          <a:noFill/>
          <a:ln/>
        </p:spPr>
        <p:txBody>
          <a:bodyPr wrap="square" rtlCol="0" anchor="ctr"/>
          <a:lstStyle/>
          <a:p>
            <a:pPr marL="0" indent="0">
              <a:buNone/>
            </a:pPr>
            <a:r>
              <a:rPr lang="en-US" sz="1800" b="1" dirty="0">
                <a:solidFill>
                  <a:srgbClr val="FFFFFF"/>
                </a:solidFill>
                <a:latin typeface="Georgia" pitchFamily="34" charset="0"/>
                <a:ea typeface="Georgia" pitchFamily="34" charset="-122"/>
                <a:cs typeface="Georgia" pitchFamily="34" charset="-120"/>
              </a:rPr>
              <a:t>POPULATION GROWTH: INDIAN IMMIGRANTS IN THE U.S.</a:t>
            </a:r>
            <a:endParaRPr lang="en-US" sz="1800" dirty="0"/>
          </a:p>
        </p:txBody>
      </p:sp>
      <p:sp>
        <p:nvSpPr>
          <p:cNvPr id="4" name="Shape 2"/>
          <p:cNvSpPr/>
          <p:nvPr/>
        </p:nvSpPr>
        <p:spPr>
          <a:xfrm>
            <a:off x="0" y="685800"/>
            <a:ext cx="9144000" cy="54864"/>
          </a:xfrm>
          <a:prstGeom prst="rect">
            <a:avLst/>
          </a:prstGeom>
          <a:solidFill>
            <a:srgbClr val="FF9933"/>
          </a:solidFill>
          <a:ln w="12700">
            <a:solidFill>
              <a:srgbClr val="FF9933"/>
            </a:solidFill>
            <a:prstDash val="solid"/>
          </a:ln>
        </p:spPr>
        <p:txBody>
          <a:bodyPr/>
          <a:lstStyle/>
          <a:p>
            <a:endParaRPr lang="en-US"/>
          </a:p>
        </p:txBody>
      </p:sp>
      <p:graphicFrame>
        <p:nvGraphicFramePr>
          <p:cNvPr id="5" name="Chart 0"/>
          <p:cNvGraphicFramePr/>
          <p:nvPr>
            <p:extLst>
              <p:ext uri="{D42A27DB-BD31-4B8C-83A1-F6EECF244321}">
                <p14:modId xmlns:p14="http://schemas.microsoft.com/office/powerpoint/2010/main" val="1777830411"/>
              </p:ext>
            </p:extLst>
          </p:nvPr>
        </p:nvGraphicFramePr>
        <p:xfrm>
          <a:off x="274320" y="868680"/>
          <a:ext cx="5486400" cy="393192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3"/>
          <p:cNvSpPr/>
          <p:nvPr/>
        </p:nvSpPr>
        <p:spPr>
          <a:xfrm>
            <a:off x="6679276" y="729719"/>
            <a:ext cx="2834640" cy="320040"/>
          </a:xfrm>
          <a:prstGeom prst="rect">
            <a:avLst/>
          </a:prstGeom>
          <a:noFill/>
          <a:ln/>
        </p:spPr>
        <p:txBody>
          <a:bodyPr wrap="square" rtlCol="0" anchor="ctr"/>
          <a:lstStyle/>
          <a:p>
            <a:pPr marL="0" indent="0">
              <a:buNone/>
            </a:pPr>
            <a:r>
              <a:rPr lang="en-US" sz="1300" b="1" dirty="0">
                <a:latin typeface="Georgia" pitchFamily="34" charset="0"/>
                <a:ea typeface="Georgia" pitchFamily="34" charset="-122"/>
                <a:cs typeface="Georgia" pitchFamily="34" charset="-120"/>
              </a:rPr>
              <a:t>Key Milestones</a:t>
            </a:r>
            <a:endParaRPr lang="en-US" sz="1300" dirty="0"/>
          </a:p>
        </p:txBody>
      </p:sp>
      <p:sp>
        <p:nvSpPr>
          <p:cNvPr id="7" name="Shape 4"/>
          <p:cNvSpPr/>
          <p:nvPr/>
        </p:nvSpPr>
        <p:spPr>
          <a:xfrm>
            <a:off x="6035040" y="1005840"/>
            <a:ext cx="2834640" cy="804672"/>
          </a:xfrm>
          <a:prstGeom prst="rect">
            <a:avLst/>
          </a:prstGeom>
          <a:solidFill>
            <a:srgbClr val="F2F4F7"/>
          </a:solidFill>
          <a:ln w="12700">
            <a:solidFill>
              <a:srgbClr val="D0D5DD"/>
            </a:solidFill>
            <a:prstDash val="solid"/>
          </a:ln>
        </p:spPr>
        <p:txBody>
          <a:bodyPr/>
          <a:lstStyle/>
          <a:p>
            <a:endParaRPr lang="en-US"/>
          </a:p>
        </p:txBody>
      </p:sp>
      <p:sp>
        <p:nvSpPr>
          <p:cNvPr id="8" name="Shape 5"/>
          <p:cNvSpPr/>
          <p:nvPr/>
        </p:nvSpPr>
        <p:spPr>
          <a:xfrm>
            <a:off x="6035040" y="1005840"/>
            <a:ext cx="54864" cy="804672"/>
          </a:xfrm>
          <a:prstGeom prst="rect">
            <a:avLst/>
          </a:prstGeom>
          <a:solidFill>
            <a:srgbClr val="FF9933"/>
          </a:solidFill>
          <a:ln w="12700">
            <a:solidFill>
              <a:srgbClr val="FF9933"/>
            </a:solidFill>
            <a:prstDash val="solid"/>
          </a:ln>
        </p:spPr>
        <p:txBody>
          <a:bodyPr/>
          <a:lstStyle/>
          <a:p>
            <a:endParaRPr lang="en-US"/>
          </a:p>
        </p:txBody>
      </p:sp>
      <p:sp>
        <p:nvSpPr>
          <p:cNvPr id="9" name="Text 6"/>
          <p:cNvSpPr/>
          <p:nvPr/>
        </p:nvSpPr>
        <p:spPr>
          <a:xfrm>
            <a:off x="6172200" y="1051560"/>
            <a:ext cx="731520" cy="256032"/>
          </a:xfrm>
          <a:prstGeom prst="rect">
            <a:avLst/>
          </a:prstGeom>
          <a:noFill/>
          <a:ln/>
        </p:spPr>
        <p:txBody>
          <a:bodyPr wrap="square" lIns="0" tIns="0" rIns="0" bIns="0" rtlCol="0" anchor="ctr"/>
          <a:lstStyle/>
          <a:p>
            <a:pPr marL="0" indent="0">
              <a:buNone/>
            </a:pPr>
            <a:r>
              <a:rPr lang="en-US" sz="1200" b="1" dirty="0">
                <a:latin typeface="Georgia" pitchFamily="34" charset="0"/>
                <a:ea typeface="Georgia" pitchFamily="34" charset="-122"/>
                <a:cs typeface="Georgia" pitchFamily="34" charset="-120"/>
              </a:rPr>
              <a:t>1965</a:t>
            </a:r>
            <a:endParaRPr lang="en-US" sz="1200" dirty="0"/>
          </a:p>
        </p:txBody>
      </p:sp>
      <p:sp>
        <p:nvSpPr>
          <p:cNvPr id="10" name="Text 7"/>
          <p:cNvSpPr/>
          <p:nvPr/>
        </p:nvSpPr>
        <p:spPr>
          <a:xfrm>
            <a:off x="6172200" y="1280160"/>
            <a:ext cx="2606040" cy="457200"/>
          </a:xfrm>
          <a:prstGeom prst="rect">
            <a:avLst/>
          </a:prstGeom>
          <a:noFill/>
          <a:ln/>
        </p:spPr>
        <p:txBody>
          <a:bodyPr wrap="square" lIns="0" tIns="0" rIns="0" bIns="0" rtlCol="0" anchor="ctr"/>
          <a:lstStyle/>
          <a:p>
            <a:pPr marL="0" indent="0">
              <a:buNone/>
            </a:pPr>
            <a:r>
              <a:rPr lang="en-US" sz="1000" dirty="0">
                <a:latin typeface="Calibri" pitchFamily="34" charset="0"/>
                <a:ea typeface="Calibri" pitchFamily="34" charset="-122"/>
                <a:cs typeface="Calibri" pitchFamily="34" charset="-120"/>
              </a:rPr>
              <a:t>Immigration &amp; Nationality Act , new quotas abolished</a:t>
            </a:r>
            <a:endParaRPr lang="en-US" sz="1000" dirty="0"/>
          </a:p>
        </p:txBody>
      </p:sp>
      <p:sp>
        <p:nvSpPr>
          <p:cNvPr id="11" name="Shape 8"/>
          <p:cNvSpPr/>
          <p:nvPr/>
        </p:nvSpPr>
        <p:spPr>
          <a:xfrm>
            <a:off x="6035040" y="1920240"/>
            <a:ext cx="2834640" cy="804672"/>
          </a:xfrm>
          <a:prstGeom prst="rect">
            <a:avLst/>
          </a:prstGeom>
          <a:solidFill>
            <a:srgbClr val="F2F4F7"/>
          </a:solidFill>
          <a:ln w="12700">
            <a:solidFill>
              <a:srgbClr val="D0D5DD"/>
            </a:solidFill>
            <a:prstDash val="solid"/>
          </a:ln>
        </p:spPr>
        <p:txBody>
          <a:bodyPr/>
          <a:lstStyle/>
          <a:p>
            <a:endParaRPr lang="en-US"/>
          </a:p>
        </p:txBody>
      </p:sp>
      <p:sp>
        <p:nvSpPr>
          <p:cNvPr id="12" name="Shape 9"/>
          <p:cNvSpPr/>
          <p:nvPr/>
        </p:nvSpPr>
        <p:spPr>
          <a:xfrm>
            <a:off x="6035040" y="1920240"/>
            <a:ext cx="54864" cy="804672"/>
          </a:xfrm>
          <a:prstGeom prst="rect">
            <a:avLst/>
          </a:prstGeom>
          <a:solidFill>
            <a:srgbClr val="FF9933"/>
          </a:solidFill>
          <a:ln w="12700">
            <a:solidFill>
              <a:srgbClr val="FF9933"/>
            </a:solidFill>
            <a:prstDash val="solid"/>
          </a:ln>
        </p:spPr>
        <p:txBody>
          <a:bodyPr/>
          <a:lstStyle/>
          <a:p>
            <a:endParaRPr lang="en-US"/>
          </a:p>
        </p:txBody>
      </p:sp>
      <p:sp>
        <p:nvSpPr>
          <p:cNvPr id="13" name="Text 10"/>
          <p:cNvSpPr/>
          <p:nvPr/>
        </p:nvSpPr>
        <p:spPr>
          <a:xfrm>
            <a:off x="6172200" y="1965960"/>
            <a:ext cx="731520" cy="256032"/>
          </a:xfrm>
          <a:prstGeom prst="rect">
            <a:avLst/>
          </a:prstGeom>
          <a:noFill/>
          <a:ln/>
        </p:spPr>
        <p:txBody>
          <a:bodyPr wrap="square" lIns="0" tIns="0" rIns="0" bIns="0" rtlCol="0" anchor="ctr"/>
          <a:lstStyle/>
          <a:p>
            <a:pPr marL="0" indent="0">
              <a:buNone/>
            </a:pPr>
            <a:r>
              <a:rPr lang="en-US" sz="1200" b="1" dirty="0">
                <a:latin typeface="Georgia" pitchFamily="34" charset="0"/>
                <a:ea typeface="Georgia" pitchFamily="34" charset="-122"/>
                <a:cs typeface="Georgia" pitchFamily="34" charset="-120"/>
              </a:rPr>
              <a:t>1990</a:t>
            </a:r>
            <a:endParaRPr lang="en-US" sz="1200" dirty="0"/>
          </a:p>
        </p:txBody>
      </p:sp>
      <p:sp>
        <p:nvSpPr>
          <p:cNvPr id="14" name="Text 11"/>
          <p:cNvSpPr/>
          <p:nvPr/>
        </p:nvSpPr>
        <p:spPr>
          <a:xfrm>
            <a:off x="6172200" y="2194560"/>
            <a:ext cx="2606040" cy="457200"/>
          </a:xfrm>
          <a:prstGeom prst="rect">
            <a:avLst/>
          </a:prstGeom>
          <a:noFill/>
          <a:ln/>
        </p:spPr>
        <p:txBody>
          <a:bodyPr wrap="square" lIns="0" tIns="0" rIns="0" bIns="0" rtlCol="0" anchor="ctr"/>
          <a:lstStyle/>
          <a:p>
            <a:pPr marL="0" indent="0">
              <a:buNone/>
            </a:pPr>
            <a:r>
              <a:rPr lang="en-US" sz="1000" dirty="0">
                <a:latin typeface="Calibri" pitchFamily="34" charset="0"/>
                <a:ea typeface="Calibri" pitchFamily="34" charset="-122"/>
                <a:cs typeface="Calibri" pitchFamily="34" charset="-120"/>
              </a:rPr>
              <a:t>H-1B visa program launched</a:t>
            </a:r>
            <a:endParaRPr lang="en-US" sz="1000" dirty="0"/>
          </a:p>
        </p:txBody>
      </p:sp>
      <p:sp>
        <p:nvSpPr>
          <p:cNvPr id="15" name="Shape 12"/>
          <p:cNvSpPr/>
          <p:nvPr/>
        </p:nvSpPr>
        <p:spPr>
          <a:xfrm>
            <a:off x="6035040" y="2834640"/>
            <a:ext cx="2834640" cy="804672"/>
          </a:xfrm>
          <a:prstGeom prst="rect">
            <a:avLst/>
          </a:prstGeom>
          <a:solidFill>
            <a:srgbClr val="F2F4F7"/>
          </a:solidFill>
          <a:ln w="12700">
            <a:solidFill>
              <a:srgbClr val="D0D5DD"/>
            </a:solidFill>
            <a:prstDash val="solid"/>
          </a:ln>
        </p:spPr>
        <p:txBody>
          <a:bodyPr/>
          <a:lstStyle/>
          <a:p>
            <a:endParaRPr lang="en-US"/>
          </a:p>
        </p:txBody>
      </p:sp>
      <p:sp>
        <p:nvSpPr>
          <p:cNvPr id="16" name="Shape 13"/>
          <p:cNvSpPr/>
          <p:nvPr/>
        </p:nvSpPr>
        <p:spPr>
          <a:xfrm>
            <a:off x="6035040" y="2834640"/>
            <a:ext cx="54864" cy="804672"/>
          </a:xfrm>
          <a:prstGeom prst="rect">
            <a:avLst/>
          </a:prstGeom>
          <a:solidFill>
            <a:srgbClr val="FF9933"/>
          </a:solidFill>
          <a:ln w="12700">
            <a:solidFill>
              <a:srgbClr val="FF9933"/>
            </a:solidFill>
            <a:prstDash val="solid"/>
          </a:ln>
        </p:spPr>
        <p:txBody>
          <a:bodyPr/>
          <a:lstStyle/>
          <a:p>
            <a:endParaRPr lang="en-US"/>
          </a:p>
        </p:txBody>
      </p:sp>
      <p:sp>
        <p:nvSpPr>
          <p:cNvPr id="17" name="Text 14"/>
          <p:cNvSpPr/>
          <p:nvPr/>
        </p:nvSpPr>
        <p:spPr>
          <a:xfrm>
            <a:off x="6172200" y="2880360"/>
            <a:ext cx="731520" cy="256032"/>
          </a:xfrm>
          <a:prstGeom prst="rect">
            <a:avLst/>
          </a:prstGeom>
          <a:noFill/>
          <a:ln/>
        </p:spPr>
        <p:txBody>
          <a:bodyPr wrap="square" lIns="0" tIns="0" rIns="0" bIns="0" rtlCol="0" anchor="ctr"/>
          <a:lstStyle/>
          <a:p>
            <a:pPr marL="0" indent="0">
              <a:buNone/>
            </a:pPr>
            <a:r>
              <a:rPr lang="en-US" sz="1200" b="1" dirty="0">
                <a:latin typeface="Georgia" pitchFamily="34" charset="0"/>
                <a:ea typeface="Georgia" pitchFamily="34" charset="-122"/>
                <a:cs typeface="Georgia" pitchFamily="34" charset="-120"/>
              </a:rPr>
              <a:t>2000s</a:t>
            </a:r>
            <a:endParaRPr lang="en-US" sz="1200" dirty="0"/>
          </a:p>
        </p:txBody>
      </p:sp>
      <p:sp>
        <p:nvSpPr>
          <p:cNvPr id="18" name="Text 15"/>
          <p:cNvSpPr/>
          <p:nvPr/>
        </p:nvSpPr>
        <p:spPr>
          <a:xfrm>
            <a:off x="6172200" y="3108960"/>
            <a:ext cx="2606040" cy="457200"/>
          </a:xfrm>
          <a:prstGeom prst="rect">
            <a:avLst/>
          </a:prstGeom>
          <a:noFill/>
          <a:ln/>
        </p:spPr>
        <p:txBody>
          <a:bodyPr wrap="square" lIns="0" tIns="0" rIns="0" bIns="0" rtlCol="0" anchor="ctr"/>
          <a:lstStyle/>
          <a:p>
            <a:pPr marL="0" indent="0">
              <a:buNone/>
            </a:pPr>
            <a:r>
              <a:rPr lang="en-US" sz="1000" dirty="0">
                <a:latin typeface="Calibri" pitchFamily="34" charset="0"/>
                <a:ea typeface="Calibri" pitchFamily="34" charset="-122"/>
                <a:cs typeface="Calibri" pitchFamily="34" charset="-120"/>
              </a:rPr>
              <a:t>Tech boom drives STEM demand</a:t>
            </a:r>
            <a:endParaRPr lang="en-US" sz="1000" dirty="0"/>
          </a:p>
        </p:txBody>
      </p:sp>
      <p:sp>
        <p:nvSpPr>
          <p:cNvPr id="19" name="Shape 16"/>
          <p:cNvSpPr/>
          <p:nvPr/>
        </p:nvSpPr>
        <p:spPr>
          <a:xfrm>
            <a:off x="6035040" y="3749040"/>
            <a:ext cx="2834640" cy="804672"/>
          </a:xfrm>
          <a:prstGeom prst="rect">
            <a:avLst/>
          </a:prstGeom>
          <a:solidFill>
            <a:srgbClr val="F2F4F7"/>
          </a:solidFill>
          <a:ln w="12700">
            <a:solidFill>
              <a:srgbClr val="D0D5DD"/>
            </a:solidFill>
            <a:prstDash val="solid"/>
          </a:ln>
        </p:spPr>
        <p:txBody>
          <a:bodyPr/>
          <a:lstStyle/>
          <a:p>
            <a:endParaRPr lang="en-US"/>
          </a:p>
        </p:txBody>
      </p:sp>
      <p:sp>
        <p:nvSpPr>
          <p:cNvPr id="20" name="Shape 17"/>
          <p:cNvSpPr/>
          <p:nvPr/>
        </p:nvSpPr>
        <p:spPr>
          <a:xfrm>
            <a:off x="6035040" y="3749040"/>
            <a:ext cx="54864" cy="804672"/>
          </a:xfrm>
          <a:prstGeom prst="rect">
            <a:avLst/>
          </a:prstGeom>
          <a:solidFill>
            <a:srgbClr val="FF9933"/>
          </a:solidFill>
          <a:ln w="12700">
            <a:solidFill>
              <a:srgbClr val="FF9933"/>
            </a:solidFill>
            <a:prstDash val="solid"/>
          </a:ln>
        </p:spPr>
        <p:txBody>
          <a:bodyPr/>
          <a:lstStyle/>
          <a:p>
            <a:endParaRPr lang="en-US"/>
          </a:p>
        </p:txBody>
      </p:sp>
      <p:sp>
        <p:nvSpPr>
          <p:cNvPr id="21" name="Text 18"/>
          <p:cNvSpPr/>
          <p:nvPr/>
        </p:nvSpPr>
        <p:spPr>
          <a:xfrm>
            <a:off x="6172200" y="3794760"/>
            <a:ext cx="731520" cy="256032"/>
          </a:xfrm>
          <a:prstGeom prst="rect">
            <a:avLst/>
          </a:prstGeom>
          <a:noFill/>
          <a:ln/>
        </p:spPr>
        <p:txBody>
          <a:bodyPr wrap="square" lIns="0" tIns="0" rIns="0" bIns="0" rtlCol="0" anchor="ctr"/>
          <a:lstStyle/>
          <a:p>
            <a:pPr marL="0" indent="0">
              <a:buNone/>
            </a:pPr>
            <a:r>
              <a:rPr lang="en-US" sz="1200" b="1" dirty="0">
                <a:latin typeface="Georgia" pitchFamily="34" charset="0"/>
                <a:ea typeface="Georgia" pitchFamily="34" charset="-122"/>
                <a:cs typeface="Georgia" pitchFamily="34" charset="-120"/>
              </a:rPr>
              <a:t>2023</a:t>
            </a:r>
            <a:endParaRPr lang="en-US" sz="1200" dirty="0"/>
          </a:p>
        </p:txBody>
      </p:sp>
      <p:sp>
        <p:nvSpPr>
          <p:cNvPr id="22" name="Text 19"/>
          <p:cNvSpPr/>
          <p:nvPr/>
        </p:nvSpPr>
        <p:spPr>
          <a:xfrm>
            <a:off x="6172200" y="4023360"/>
            <a:ext cx="2606040" cy="457200"/>
          </a:xfrm>
          <a:prstGeom prst="rect">
            <a:avLst/>
          </a:prstGeom>
          <a:noFill/>
          <a:ln/>
        </p:spPr>
        <p:txBody>
          <a:bodyPr wrap="square" lIns="0" tIns="0" rIns="0" bIns="0" rtlCol="0" anchor="ctr"/>
          <a:lstStyle/>
          <a:p>
            <a:pPr marL="0" indent="0">
              <a:buNone/>
            </a:pPr>
            <a:r>
              <a:rPr lang="en-US" sz="1000" dirty="0">
                <a:latin typeface="Calibri" pitchFamily="34" charset="0"/>
                <a:ea typeface="Calibri" pitchFamily="34" charset="-122"/>
                <a:cs typeface="Calibri" pitchFamily="34" charset="-120"/>
              </a:rPr>
              <a:t>2.9M+ Indians now in </a:t>
            </a:r>
            <a:r>
              <a:rPr lang="en-US" sz="1000" dirty="0" err="1">
                <a:latin typeface="Calibri" pitchFamily="34" charset="0"/>
                <a:ea typeface="Calibri" pitchFamily="34" charset="-122"/>
                <a:cs typeface="Calibri" pitchFamily="34" charset="-120"/>
              </a:rPr>
              <a:t>U.S.today</a:t>
            </a:r>
            <a:endParaRPr lang="en-US" sz="1000" dirty="0"/>
          </a:p>
        </p:txBody>
      </p:sp>
      <p:sp>
        <p:nvSpPr>
          <p:cNvPr id="23" name="Text 20"/>
          <p:cNvSpPr/>
          <p:nvPr/>
        </p:nvSpPr>
        <p:spPr>
          <a:xfrm>
            <a:off x="274320" y="4846320"/>
            <a:ext cx="8595360" cy="182880"/>
          </a:xfrm>
          <a:prstGeom prst="rect">
            <a:avLst/>
          </a:prstGeom>
          <a:noFill/>
          <a:ln/>
        </p:spPr>
        <p:txBody>
          <a:bodyPr wrap="square" rtlCol="0" anchor="ctr"/>
          <a:lstStyle/>
          <a:p>
            <a:pPr marL="0" indent="0">
              <a:buNone/>
            </a:pPr>
            <a:r>
              <a:rPr lang="en-US" sz="800" i="1" dirty="0">
                <a:latin typeface="Calibri" pitchFamily="34" charset="0"/>
                <a:ea typeface="Calibri" pitchFamily="34" charset="-122"/>
                <a:cs typeface="Calibri" pitchFamily="34" charset="-120"/>
              </a:rPr>
              <a:t>Migration Policy Institute, MPI tabulation of U.S. Census Bureau ACS data (Batalova &amp; Lee, Nov. 2024)</a:t>
            </a:r>
            <a:endParaRPr lang="en-US" sz="8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2F4F7"/>
        </a:solidFill>
        <a:effectLst/>
      </p:bgPr>
    </p:bg>
    <p:spTree>
      <p:nvGrpSpPr>
        <p:cNvPr id="1" name=""/>
        <p:cNvGrpSpPr/>
        <p:nvPr/>
      </p:nvGrpSpPr>
      <p:grpSpPr>
        <a:xfrm>
          <a:off x="0" y="0"/>
          <a:ext cx="0" cy="0"/>
          <a:chOff x="0" y="0"/>
          <a:chExt cx="0" cy="0"/>
        </a:xfrm>
      </p:grpSpPr>
      <p:sp>
        <p:nvSpPr>
          <p:cNvPr id="2" name="Shape 0"/>
          <p:cNvSpPr/>
          <p:nvPr/>
        </p:nvSpPr>
        <p:spPr>
          <a:xfrm>
            <a:off x="0" y="0"/>
            <a:ext cx="9144000" cy="685800"/>
          </a:xfrm>
          <a:prstGeom prst="rect">
            <a:avLst/>
          </a:prstGeom>
          <a:solidFill>
            <a:srgbClr val="0D1B2A"/>
          </a:solidFill>
          <a:ln w="12700">
            <a:solidFill>
              <a:srgbClr val="0D1B2A"/>
            </a:solidFill>
            <a:prstDash val="solid"/>
          </a:ln>
        </p:spPr>
        <p:txBody>
          <a:bodyPr/>
          <a:lstStyle/>
          <a:p>
            <a:endParaRPr lang="en-US"/>
          </a:p>
        </p:txBody>
      </p:sp>
      <p:sp>
        <p:nvSpPr>
          <p:cNvPr id="3" name="Text 1"/>
          <p:cNvSpPr/>
          <p:nvPr/>
        </p:nvSpPr>
        <p:spPr>
          <a:xfrm>
            <a:off x="365760" y="0"/>
            <a:ext cx="8412480" cy="685800"/>
          </a:xfrm>
          <a:prstGeom prst="rect">
            <a:avLst/>
          </a:prstGeom>
          <a:noFill/>
          <a:ln/>
        </p:spPr>
        <p:txBody>
          <a:bodyPr wrap="square" rtlCol="0" anchor="ctr"/>
          <a:lstStyle/>
          <a:p>
            <a:pPr marL="0" indent="0">
              <a:buNone/>
            </a:pPr>
            <a:r>
              <a:rPr lang="en-US" sz="2000" b="1" dirty="0">
                <a:solidFill>
                  <a:srgbClr val="FFFFFF"/>
                </a:solidFill>
                <a:latin typeface="Georgia" pitchFamily="34" charset="0"/>
                <a:ea typeface="Georgia" pitchFamily="34" charset="-122"/>
                <a:cs typeface="Georgia" pitchFamily="34" charset="-120"/>
              </a:rPr>
              <a:t>EARLY SETTLEMENT PATTERNS</a:t>
            </a:r>
            <a:endParaRPr lang="en-US" sz="2000" dirty="0"/>
          </a:p>
        </p:txBody>
      </p:sp>
      <p:sp>
        <p:nvSpPr>
          <p:cNvPr id="4" name="Shape 2"/>
          <p:cNvSpPr/>
          <p:nvPr/>
        </p:nvSpPr>
        <p:spPr>
          <a:xfrm>
            <a:off x="0" y="685800"/>
            <a:ext cx="9144000" cy="54864"/>
          </a:xfrm>
          <a:prstGeom prst="rect">
            <a:avLst/>
          </a:prstGeom>
          <a:solidFill>
            <a:srgbClr val="FF9933"/>
          </a:solidFill>
          <a:ln w="12700">
            <a:solidFill>
              <a:srgbClr val="FF9933"/>
            </a:solidFill>
            <a:prstDash val="solid"/>
          </a:ln>
        </p:spPr>
        <p:txBody>
          <a:bodyPr/>
          <a:lstStyle/>
          <a:p>
            <a:endParaRPr lang="en-US"/>
          </a:p>
        </p:txBody>
      </p:sp>
      <p:sp>
        <p:nvSpPr>
          <p:cNvPr id="6" name="Text 3"/>
          <p:cNvSpPr/>
          <p:nvPr/>
        </p:nvSpPr>
        <p:spPr>
          <a:xfrm>
            <a:off x="274320" y="4023360"/>
            <a:ext cx="3154680" cy="281967"/>
          </a:xfrm>
          <a:prstGeom prst="rect">
            <a:avLst/>
          </a:prstGeom>
          <a:noFill/>
          <a:ln/>
        </p:spPr>
        <p:txBody>
          <a:bodyPr wrap="square" rtlCol="0" anchor="ctr"/>
          <a:lstStyle/>
          <a:p>
            <a:pPr marL="0" indent="0" algn="ctr">
              <a:buNone/>
            </a:pPr>
            <a:r>
              <a:rPr lang="en-US" sz="1000" i="1" dirty="0">
                <a:latin typeface="Calibri" pitchFamily="34" charset="0"/>
                <a:ea typeface="Calibri" pitchFamily="34" charset="-122"/>
                <a:cs typeface="Calibri" pitchFamily="34" charset="-120"/>
              </a:rPr>
              <a:t>States with the highest Indian immigrant populations:</a:t>
            </a:r>
            <a:endParaRPr lang="en-US" sz="1000" dirty="0"/>
          </a:p>
          <a:p>
            <a:pPr marL="0" indent="0" algn="ctr">
              <a:buNone/>
            </a:pPr>
            <a:r>
              <a:rPr lang="en-US" sz="1000" i="1" dirty="0">
                <a:latin typeface="Calibri" pitchFamily="34" charset="0"/>
                <a:ea typeface="Calibri" pitchFamily="34" charset="-122"/>
                <a:cs typeface="Calibri" pitchFamily="34" charset="-120"/>
              </a:rPr>
              <a:t>California, New Jersey, Texas, New York, Illinois</a:t>
            </a:r>
            <a:endParaRPr lang="en-US" sz="1000" dirty="0"/>
          </a:p>
        </p:txBody>
      </p:sp>
      <p:sp>
        <p:nvSpPr>
          <p:cNvPr id="7" name="Shape 4"/>
          <p:cNvSpPr/>
          <p:nvPr/>
        </p:nvSpPr>
        <p:spPr>
          <a:xfrm>
            <a:off x="5577840" y="868680"/>
            <a:ext cx="54864" cy="594360"/>
          </a:xfrm>
          <a:prstGeom prst="rect">
            <a:avLst/>
          </a:prstGeom>
          <a:solidFill>
            <a:srgbClr val="FF9933"/>
          </a:solidFill>
          <a:ln w="12700">
            <a:solidFill>
              <a:srgbClr val="FF9933"/>
            </a:solidFill>
            <a:prstDash val="solid"/>
          </a:ln>
        </p:spPr>
        <p:txBody>
          <a:bodyPr/>
          <a:lstStyle/>
          <a:p>
            <a:endParaRPr lang="en-US"/>
          </a:p>
        </p:txBody>
      </p:sp>
      <p:sp>
        <p:nvSpPr>
          <p:cNvPr id="8" name="Text 5"/>
          <p:cNvSpPr/>
          <p:nvPr/>
        </p:nvSpPr>
        <p:spPr>
          <a:xfrm>
            <a:off x="5760720" y="868680"/>
            <a:ext cx="3154680" cy="246888"/>
          </a:xfrm>
          <a:prstGeom prst="rect">
            <a:avLst/>
          </a:prstGeom>
          <a:noFill/>
          <a:ln/>
        </p:spPr>
        <p:txBody>
          <a:bodyPr wrap="square" lIns="0" tIns="0" rIns="0" bIns="0" rtlCol="0" anchor="ctr"/>
          <a:lstStyle/>
          <a:p>
            <a:pPr marL="0" indent="0">
              <a:buNone/>
            </a:pPr>
            <a:r>
              <a:rPr lang="en-US" sz="1100" b="1" dirty="0">
                <a:latin typeface="Georgia" pitchFamily="34" charset="0"/>
                <a:ea typeface="Georgia" pitchFamily="34" charset="-122"/>
                <a:cs typeface="Georgia" pitchFamily="34" charset="-120"/>
              </a:rPr>
              <a:t>1900s–1940s — Pacific Coast</a:t>
            </a:r>
            <a:endParaRPr lang="en-US" sz="1100" dirty="0"/>
          </a:p>
        </p:txBody>
      </p:sp>
      <p:sp>
        <p:nvSpPr>
          <p:cNvPr id="9" name="Text 6"/>
          <p:cNvSpPr/>
          <p:nvPr/>
        </p:nvSpPr>
        <p:spPr>
          <a:xfrm>
            <a:off x="5760720" y="1124712"/>
            <a:ext cx="3154680" cy="384048"/>
          </a:xfrm>
          <a:prstGeom prst="rect">
            <a:avLst/>
          </a:prstGeom>
          <a:noFill/>
          <a:ln/>
        </p:spPr>
        <p:txBody>
          <a:bodyPr wrap="square" lIns="0" tIns="0" rIns="0" bIns="0" rtlCol="0" anchor="ctr"/>
          <a:lstStyle/>
          <a:p>
            <a:pPr marL="0" indent="0">
              <a:buNone/>
            </a:pPr>
            <a:r>
              <a:rPr lang="en-US" sz="1100" dirty="0">
                <a:latin typeface="Calibri" pitchFamily="34" charset="0"/>
                <a:ea typeface="Calibri" pitchFamily="34" charset="-122"/>
                <a:cs typeface="Calibri" pitchFamily="34" charset="-120"/>
              </a:rPr>
              <a:t>First wave: Punjabi Sikhs settled in California's Central Valley (Fresno, Stockton, Yuba City) as farm laborers, later becoming small landowners.</a:t>
            </a:r>
            <a:endParaRPr lang="en-US" sz="1100" dirty="0"/>
          </a:p>
        </p:txBody>
      </p:sp>
      <p:sp>
        <p:nvSpPr>
          <p:cNvPr id="10" name="Shape 7"/>
          <p:cNvSpPr/>
          <p:nvPr/>
        </p:nvSpPr>
        <p:spPr>
          <a:xfrm>
            <a:off x="5577840" y="1737360"/>
            <a:ext cx="54864" cy="594360"/>
          </a:xfrm>
          <a:prstGeom prst="rect">
            <a:avLst/>
          </a:prstGeom>
          <a:solidFill>
            <a:srgbClr val="FF9933"/>
          </a:solidFill>
          <a:ln w="12700">
            <a:solidFill>
              <a:srgbClr val="FF9933"/>
            </a:solidFill>
            <a:prstDash val="solid"/>
          </a:ln>
        </p:spPr>
        <p:txBody>
          <a:bodyPr/>
          <a:lstStyle/>
          <a:p>
            <a:endParaRPr lang="en-US"/>
          </a:p>
        </p:txBody>
      </p:sp>
      <p:sp>
        <p:nvSpPr>
          <p:cNvPr id="11" name="Text 8"/>
          <p:cNvSpPr/>
          <p:nvPr/>
        </p:nvSpPr>
        <p:spPr>
          <a:xfrm>
            <a:off x="5760720" y="1737360"/>
            <a:ext cx="3154680" cy="246888"/>
          </a:xfrm>
          <a:prstGeom prst="rect">
            <a:avLst/>
          </a:prstGeom>
          <a:noFill/>
          <a:ln/>
        </p:spPr>
        <p:txBody>
          <a:bodyPr wrap="square" lIns="0" tIns="0" rIns="0" bIns="0" rtlCol="0" anchor="ctr"/>
          <a:lstStyle/>
          <a:p>
            <a:pPr marL="0" indent="0">
              <a:buNone/>
            </a:pPr>
            <a:r>
              <a:rPr lang="en-US" sz="1100" b="1" dirty="0">
                <a:latin typeface="Georgia" pitchFamily="34" charset="0"/>
                <a:ea typeface="Georgia" pitchFamily="34" charset="-122"/>
                <a:cs typeface="Georgia" pitchFamily="34" charset="-120"/>
              </a:rPr>
              <a:t>Post-1965 — Major Metros</a:t>
            </a:r>
            <a:endParaRPr lang="en-US" sz="1100" dirty="0"/>
          </a:p>
        </p:txBody>
      </p:sp>
      <p:sp>
        <p:nvSpPr>
          <p:cNvPr id="12" name="Text 9"/>
          <p:cNvSpPr/>
          <p:nvPr/>
        </p:nvSpPr>
        <p:spPr>
          <a:xfrm>
            <a:off x="5760720" y="1993392"/>
            <a:ext cx="3154680" cy="384048"/>
          </a:xfrm>
          <a:prstGeom prst="rect">
            <a:avLst/>
          </a:prstGeom>
          <a:noFill/>
          <a:ln/>
        </p:spPr>
        <p:txBody>
          <a:bodyPr wrap="square" lIns="0" tIns="0" rIns="0" bIns="0" rtlCol="0" anchor="ctr"/>
          <a:lstStyle/>
          <a:p>
            <a:pPr marL="0" indent="0">
              <a:buNone/>
            </a:pPr>
            <a:r>
              <a:rPr lang="en-US" sz="1100" dirty="0">
                <a:latin typeface="Calibri" pitchFamily="34" charset="0"/>
                <a:ea typeface="Calibri" pitchFamily="34" charset="-122"/>
                <a:cs typeface="Calibri" pitchFamily="34" charset="-120"/>
              </a:rPr>
              <a:t>Scientists, doctors, and engineers flocked to New York, Chicago, Los Angeles, Houston, and New Jersey suburbs near corporate employers.</a:t>
            </a:r>
            <a:endParaRPr lang="en-US" sz="1100" dirty="0"/>
          </a:p>
        </p:txBody>
      </p:sp>
      <p:sp>
        <p:nvSpPr>
          <p:cNvPr id="13" name="Shape 10"/>
          <p:cNvSpPr/>
          <p:nvPr/>
        </p:nvSpPr>
        <p:spPr>
          <a:xfrm>
            <a:off x="5577840" y="2606040"/>
            <a:ext cx="54864" cy="594360"/>
          </a:xfrm>
          <a:prstGeom prst="rect">
            <a:avLst/>
          </a:prstGeom>
          <a:solidFill>
            <a:srgbClr val="FF9933"/>
          </a:solidFill>
          <a:ln w="12700">
            <a:solidFill>
              <a:srgbClr val="FF9933"/>
            </a:solidFill>
            <a:prstDash val="solid"/>
          </a:ln>
        </p:spPr>
        <p:txBody>
          <a:bodyPr/>
          <a:lstStyle/>
          <a:p>
            <a:endParaRPr lang="en-US"/>
          </a:p>
        </p:txBody>
      </p:sp>
      <p:sp>
        <p:nvSpPr>
          <p:cNvPr id="14" name="Text 11"/>
          <p:cNvSpPr/>
          <p:nvPr/>
        </p:nvSpPr>
        <p:spPr>
          <a:xfrm>
            <a:off x="5760720" y="2606040"/>
            <a:ext cx="3154680" cy="246888"/>
          </a:xfrm>
          <a:prstGeom prst="rect">
            <a:avLst/>
          </a:prstGeom>
          <a:noFill/>
          <a:ln/>
        </p:spPr>
        <p:txBody>
          <a:bodyPr wrap="square" lIns="0" tIns="0" rIns="0" bIns="0" rtlCol="0" anchor="ctr"/>
          <a:lstStyle/>
          <a:p>
            <a:pPr marL="0" indent="0">
              <a:buNone/>
            </a:pPr>
            <a:r>
              <a:rPr lang="en-US" sz="1100" b="1" dirty="0">
                <a:latin typeface="Georgia" pitchFamily="34" charset="0"/>
                <a:ea typeface="Georgia" pitchFamily="34" charset="-122"/>
                <a:cs typeface="Georgia" pitchFamily="34" charset="-120"/>
              </a:rPr>
              <a:t>1990s–2000s — Silicon Valley</a:t>
            </a:r>
            <a:endParaRPr lang="en-US" sz="1100" dirty="0"/>
          </a:p>
        </p:txBody>
      </p:sp>
      <p:sp>
        <p:nvSpPr>
          <p:cNvPr id="15" name="Text 12"/>
          <p:cNvSpPr/>
          <p:nvPr/>
        </p:nvSpPr>
        <p:spPr>
          <a:xfrm>
            <a:off x="5760720" y="2862072"/>
            <a:ext cx="3154680" cy="384048"/>
          </a:xfrm>
          <a:prstGeom prst="rect">
            <a:avLst/>
          </a:prstGeom>
          <a:noFill/>
          <a:ln/>
        </p:spPr>
        <p:txBody>
          <a:bodyPr wrap="square" lIns="0" tIns="0" rIns="0" bIns="0" rtlCol="0" anchor="ctr"/>
          <a:lstStyle/>
          <a:p>
            <a:pPr marL="0" indent="0">
              <a:buNone/>
            </a:pPr>
            <a:r>
              <a:rPr lang="en-US" sz="1100" dirty="0">
                <a:latin typeface="Calibri" pitchFamily="34" charset="0"/>
                <a:ea typeface="Calibri" pitchFamily="34" charset="-122"/>
                <a:cs typeface="Calibri" pitchFamily="34" charset="-120"/>
              </a:rPr>
              <a:t>Indian IT workers concentrated in San Jose, Fremont, Sunnyvale, and surrounding Bay Area suburbs; shaped the tech industry landscape.</a:t>
            </a:r>
            <a:endParaRPr lang="en-US" sz="1100" dirty="0"/>
          </a:p>
        </p:txBody>
      </p:sp>
      <p:sp>
        <p:nvSpPr>
          <p:cNvPr id="16" name="Shape 13"/>
          <p:cNvSpPr/>
          <p:nvPr/>
        </p:nvSpPr>
        <p:spPr>
          <a:xfrm>
            <a:off x="5577840" y="3474720"/>
            <a:ext cx="54864" cy="594360"/>
          </a:xfrm>
          <a:prstGeom prst="rect">
            <a:avLst/>
          </a:prstGeom>
          <a:solidFill>
            <a:srgbClr val="FF9933"/>
          </a:solidFill>
          <a:ln w="12700">
            <a:solidFill>
              <a:srgbClr val="FF9933"/>
            </a:solidFill>
            <a:prstDash val="solid"/>
          </a:ln>
        </p:spPr>
        <p:txBody>
          <a:bodyPr/>
          <a:lstStyle/>
          <a:p>
            <a:endParaRPr lang="en-US"/>
          </a:p>
        </p:txBody>
      </p:sp>
      <p:sp>
        <p:nvSpPr>
          <p:cNvPr id="17" name="Text 14"/>
          <p:cNvSpPr/>
          <p:nvPr/>
        </p:nvSpPr>
        <p:spPr>
          <a:xfrm>
            <a:off x="5760720" y="3474720"/>
            <a:ext cx="3154680" cy="246888"/>
          </a:xfrm>
          <a:prstGeom prst="rect">
            <a:avLst/>
          </a:prstGeom>
          <a:noFill/>
          <a:ln/>
        </p:spPr>
        <p:txBody>
          <a:bodyPr wrap="square" lIns="0" tIns="0" rIns="0" bIns="0" rtlCol="0" anchor="ctr"/>
          <a:lstStyle/>
          <a:p>
            <a:pPr marL="0" indent="0">
              <a:buNone/>
            </a:pPr>
            <a:r>
              <a:rPr lang="en-US" sz="1100" b="1" dirty="0">
                <a:latin typeface="Georgia" pitchFamily="34" charset="0"/>
                <a:ea typeface="Georgia" pitchFamily="34" charset="-122"/>
                <a:cs typeface="Georgia" pitchFamily="34" charset="-120"/>
              </a:rPr>
              <a:t>Chain Migration Hubs</a:t>
            </a:r>
            <a:endParaRPr lang="en-US" sz="1100" dirty="0"/>
          </a:p>
        </p:txBody>
      </p:sp>
      <p:sp>
        <p:nvSpPr>
          <p:cNvPr id="18" name="Text 15"/>
          <p:cNvSpPr/>
          <p:nvPr/>
        </p:nvSpPr>
        <p:spPr>
          <a:xfrm>
            <a:off x="5760720" y="3730752"/>
            <a:ext cx="3154680" cy="384048"/>
          </a:xfrm>
          <a:prstGeom prst="rect">
            <a:avLst/>
          </a:prstGeom>
          <a:noFill/>
          <a:ln/>
        </p:spPr>
        <p:txBody>
          <a:bodyPr wrap="square" lIns="0" tIns="0" rIns="0" bIns="0" rtlCol="0" anchor="ctr"/>
          <a:lstStyle/>
          <a:p>
            <a:pPr marL="0" indent="0">
              <a:buNone/>
            </a:pPr>
            <a:r>
              <a:rPr lang="en-US" sz="1100" dirty="0">
                <a:latin typeface="Calibri" pitchFamily="34" charset="0"/>
                <a:ea typeface="Calibri" pitchFamily="34" charset="-122"/>
                <a:cs typeface="Calibri" pitchFamily="34" charset="-120"/>
              </a:rPr>
              <a:t>Edison (NJ), Artesia (CA), and Devon Avenue in Chicago became cultural and commercial anchors of the Indian diaspora.</a:t>
            </a:r>
            <a:endParaRPr lang="en-US" sz="1100" dirty="0"/>
          </a:p>
        </p:txBody>
      </p:sp>
      <p:pic>
        <p:nvPicPr>
          <p:cNvPr id="3076" name="Picture 4" descr="Article 2010: Indian Immigrants in the United States | migrationpolicy.org">
            <a:extLst>
              <a:ext uri="{FF2B5EF4-FFF2-40B4-BE49-F238E27FC236}">
                <a16:creationId xmlns:a16="http://schemas.microsoft.com/office/drawing/2014/main" id="{02E7D9C9-DE3F-D320-8C5D-0FC4F0EF02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904" y="1639962"/>
            <a:ext cx="2109355" cy="163123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A1D1AFD9-0A82-5145-1388-BC5BFCC1DABB}"/>
              </a:ext>
            </a:extLst>
          </p:cNvPr>
          <p:cNvPicPr>
            <a:picLocks noChangeAspect="1"/>
          </p:cNvPicPr>
          <p:nvPr/>
        </p:nvPicPr>
        <p:blipFill>
          <a:blip r:embed="rId4"/>
          <a:stretch>
            <a:fillRect/>
          </a:stretch>
        </p:blipFill>
        <p:spPr>
          <a:xfrm>
            <a:off x="2294259" y="940709"/>
            <a:ext cx="3311013" cy="2665365"/>
          </a:xfrm>
          <a:prstGeom prst="rect">
            <a:avLst/>
          </a:prstGeom>
        </p:spPr>
      </p:pic>
      <p:sp>
        <p:nvSpPr>
          <p:cNvPr id="21" name="Text 3">
            <a:extLst>
              <a:ext uri="{FF2B5EF4-FFF2-40B4-BE49-F238E27FC236}">
                <a16:creationId xmlns:a16="http://schemas.microsoft.com/office/drawing/2014/main" id="{8DA8D408-BBF3-D9B7-B6D6-B5B5FFBFF38A}"/>
              </a:ext>
            </a:extLst>
          </p:cNvPr>
          <p:cNvSpPr/>
          <p:nvPr/>
        </p:nvSpPr>
        <p:spPr>
          <a:xfrm>
            <a:off x="2995879" y="3781418"/>
            <a:ext cx="1907771" cy="66598"/>
          </a:xfrm>
          <a:prstGeom prst="rect">
            <a:avLst/>
          </a:prstGeom>
          <a:noFill/>
          <a:ln/>
        </p:spPr>
        <p:txBody>
          <a:bodyPr wrap="square" rtlCol="0" anchor="ctr"/>
          <a:lstStyle/>
          <a:p>
            <a:pPr marL="0" indent="0" algn="ctr">
              <a:buNone/>
            </a:pPr>
            <a:r>
              <a:rPr lang="en-US" sz="1000" i="1" dirty="0">
                <a:latin typeface="Calibri" pitchFamily="34" charset="0"/>
                <a:ea typeface="Calibri" pitchFamily="34" charset="-122"/>
                <a:cs typeface="Calibri" pitchFamily="34" charset="-120"/>
              </a:rPr>
              <a:t>The years of arrival –the highest Indian immigrant</a:t>
            </a:r>
            <a:endParaRPr lang="en-US" sz="1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9144000" cy="685800"/>
          </a:xfrm>
          <a:prstGeom prst="rect">
            <a:avLst/>
          </a:prstGeom>
          <a:solidFill>
            <a:srgbClr val="0D1B2A"/>
          </a:solidFill>
          <a:ln w="12700">
            <a:solidFill>
              <a:srgbClr val="0D1B2A"/>
            </a:solidFill>
            <a:prstDash val="solid"/>
          </a:ln>
        </p:spPr>
        <p:txBody>
          <a:bodyPr/>
          <a:lstStyle/>
          <a:p>
            <a:endParaRPr lang="en-US" sz="1200"/>
          </a:p>
        </p:txBody>
      </p:sp>
      <p:sp>
        <p:nvSpPr>
          <p:cNvPr id="3" name="Text 1"/>
          <p:cNvSpPr/>
          <p:nvPr/>
        </p:nvSpPr>
        <p:spPr>
          <a:xfrm>
            <a:off x="365760" y="0"/>
            <a:ext cx="8412480" cy="685800"/>
          </a:xfrm>
          <a:prstGeom prst="rect">
            <a:avLst/>
          </a:prstGeom>
          <a:noFill/>
          <a:ln/>
        </p:spPr>
        <p:txBody>
          <a:bodyPr wrap="square" rtlCol="0" anchor="ctr"/>
          <a:lstStyle/>
          <a:p>
            <a:pPr marL="0" indent="0">
              <a:buNone/>
            </a:pPr>
            <a:r>
              <a:rPr lang="en-US" sz="1200" b="1" dirty="0">
                <a:solidFill>
                  <a:srgbClr val="FFFFFF"/>
                </a:solidFill>
                <a:latin typeface="Georgia" pitchFamily="34" charset="0"/>
                <a:ea typeface="Georgia" pitchFamily="34" charset="-122"/>
                <a:cs typeface="Georgia" pitchFamily="34" charset="-120"/>
              </a:rPr>
              <a:t>OCCUPATIONAL CONCENTRATION</a:t>
            </a:r>
            <a:endParaRPr lang="en-US" sz="1200" dirty="0"/>
          </a:p>
        </p:txBody>
      </p:sp>
      <p:sp>
        <p:nvSpPr>
          <p:cNvPr id="4" name="Shape 2"/>
          <p:cNvSpPr/>
          <p:nvPr/>
        </p:nvSpPr>
        <p:spPr>
          <a:xfrm>
            <a:off x="0" y="685800"/>
            <a:ext cx="9144000" cy="54864"/>
          </a:xfrm>
          <a:prstGeom prst="rect">
            <a:avLst/>
          </a:prstGeom>
          <a:solidFill>
            <a:srgbClr val="FF9933"/>
          </a:solidFill>
          <a:ln w="12700">
            <a:solidFill>
              <a:srgbClr val="FF9933"/>
            </a:solidFill>
            <a:prstDash val="solid"/>
          </a:ln>
        </p:spPr>
        <p:txBody>
          <a:bodyPr/>
          <a:lstStyle/>
          <a:p>
            <a:endParaRPr lang="en-US" sz="1200"/>
          </a:p>
        </p:txBody>
      </p:sp>
      <p:graphicFrame>
        <p:nvGraphicFramePr>
          <p:cNvPr id="5" name="Chart 0"/>
          <p:cNvGraphicFramePr/>
          <p:nvPr>
            <p:extLst>
              <p:ext uri="{D42A27DB-BD31-4B8C-83A1-F6EECF244321}">
                <p14:modId xmlns:p14="http://schemas.microsoft.com/office/powerpoint/2010/main" val="4155156182"/>
              </p:ext>
            </p:extLst>
          </p:nvPr>
        </p:nvGraphicFramePr>
        <p:xfrm>
          <a:off x="274320" y="822960"/>
          <a:ext cx="4754880" cy="402336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3"/>
          <p:cNvSpPr/>
          <p:nvPr/>
        </p:nvSpPr>
        <p:spPr>
          <a:xfrm>
            <a:off x="5303520" y="822960"/>
            <a:ext cx="3566160" cy="320040"/>
          </a:xfrm>
          <a:prstGeom prst="rect">
            <a:avLst/>
          </a:prstGeom>
          <a:noFill/>
          <a:ln/>
        </p:spPr>
        <p:txBody>
          <a:bodyPr wrap="square" rtlCol="0" anchor="ctr"/>
          <a:lstStyle/>
          <a:p>
            <a:pPr marL="0" indent="0">
              <a:buNone/>
            </a:pPr>
            <a:r>
              <a:rPr lang="en-US" sz="1200" b="1" dirty="0">
                <a:solidFill>
                  <a:srgbClr val="0D1B2A"/>
                </a:solidFill>
                <a:latin typeface="Georgia" pitchFamily="34" charset="0"/>
                <a:ea typeface="Georgia" pitchFamily="34" charset="-122"/>
                <a:cs typeface="Georgia" pitchFamily="34" charset="-120"/>
              </a:rPr>
              <a:t>Notable Contributions</a:t>
            </a:r>
            <a:endParaRPr lang="en-US" sz="1200" dirty="0"/>
          </a:p>
        </p:txBody>
      </p:sp>
      <p:sp>
        <p:nvSpPr>
          <p:cNvPr id="7" name="Shape 4"/>
          <p:cNvSpPr/>
          <p:nvPr/>
        </p:nvSpPr>
        <p:spPr>
          <a:xfrm>
            <a:off x="5303520" y="1234440"/>
            <a:ext cx="3566160" cy="658368"/>
          </a:xfrm>
          <a:prstGeom prst="rect">
            <a:avLst/>
          </a:prstGeom>
          <a:solidFill>
            <a:srgbClr val="F2F4F7"/>
          </a:solidFill>
          <a:ln w="12700">
            <a:solidFill>
              <a:srgbClr val="D0D5DD"/>
            </a:solidFill>
            <a:prstDash val="solid"/>
          </a:ln>
        </p:spPr>
        <p:txBody>
          <a:bodyPr/>
          <a:lstStyle/>
          <a:p>
            <a:endParaRPr lang="en-US" sz="1200"/>
          </a:p>
        </p:txBody>
      </p:sp>
      <p:sp>
        <p:nvSpPr>
          <p:cNvPr id="8" name="Text 5"/>
          <p:cNvSpPr/>
          <p:nvPr/>
        </p:nvSpPr>
        <p:spPr>
          <a:xfrm>
            <a:off x="5440680" y="1307592"/>
            <a:ext cx="3291840" cy="502920"/>
          </a:xfrm>
          <a:prstGeom prst="rect">
            <a:avLst/>
          </a:prstGeom>
          <a:noFill/>
          <a:ln/>
        </p:spPr>
        <p:txBody>
          <a:bodyPr wrap="square" lIns="0" tIns="0" rIns="0" bIns="0" rtlCol="0" anchor="ctr"/>
          <a:lstStyle/>
          <a:p>
            <a:pPr marL="0" indent="0">
              <a:buNone/>
            </a:pPr>
            <a:r>
              <a:rPr lang="en-US" sz="1200" dirty="0">
                <a:solidFill>
                  <a:srgbClr val="1E293B"/>
                </a:solidFill>
                <a:latin typeface="Calibri" pitchFamily="34" charset="0"/>
                <a:ea typeface="Calibri" pitchFamily="34" charset="-122"/>
                <a:cs typeface="Calibri" pitchFamily="34" charset="-120"/>
              </a:rPr>
              <a:t>~70% of H-1B visas go to Indian nationals — primarily in software &amp; IT</a:t>
            </a:r>
            <a:endParaRPr lang="en-US" sz="1200" dirty="0"/>
          </a:p>
        </p:txBody>
      </p:sp>
      <p:sp>
        <p:nvSpPr>
          <p:cNvPr id="9" name="Shape 6"/>
          <p:cNvSpPr/>
          <p:nvPr/>
        </p:nvSpPr>
        <p:spPr>
          <a:xfrm>
            <a:off x="5303520" y="1984248"/>
            <a:ext cx="3566160" cy="658368"/>
          </a:xfrm>
          <a:prstGeom prst="rect">
            <a:avLst/>
          </a:prstGeom>
          <a:solidFill>
            <a:srgbClr val="F2F4F7"/>
          </a:solidFill>
          <a:ln w="12700">
            <a:solidFill>
              <a:srgbClr val="D0D5DD"/>
            </a:solidFill>
            <a:prstDash val="solid"/>
          </a:ln>
        </p:spPr>
        <p:txBody>
          <a:bodyPr/>
          <a:lstStyle/>
          <a:p>
            <a:endParaRPr lang="en-US" sz="1200"/>
          </a:p>
        </p:txBody>
      </p:sp>
      <p:sp>
        <p:nvSpPr>
          <p:cNvPr id="10" name="Text 7"/>
          <p:cNvSpPr/>
          <p:nvPr/>
        </p:nvSpPr>
        <p:spPr>
          <a:xfrm>
            <a:off x="5440680" y="2057400"/>
            <a:ext cx="3291840" cy="502920"/>
          </a:xfrm>
          <a:prstGeom prst="rect">
            <a:avLst/>
          </a:prstGeom>
          <a:noFill/>
          <a:ln/>
        </p:spPr>
        <p:txBody>
          <a:bodyPr wrap="square" lIns="0" tIns="0" rIns="0" bIns="0" rtlCol="0" anchor="ctr"/>
          <a:lstStyle/>
          <a:p>
            <a:pPr marL="0" indent="0">
              <a:buNone/>
            </a:pPr>
            <a:r>
              <a:rPr lang="en-US" sz="1200" dirty="0">
                <a:solidFill>
                  <a:srgbClr val="1E293B"/>
                </a:solidFill>
                <a:latin typeface="Calibri" pitchFamily="34" charset="0"/>
                <a:ea typeface="Calibri" pitchFamily="34" charset="-122"/>
                <a:cs typeface="Calibri" pitchFamily="34" charset="-120"/>
              </a:rPr>
              <a:t> ~15% of all U.S. doctors are of Indian origin; critical in rural underserved areas</a:t>
            </a:r>
            <a:endParaRPr lang="en-US" sz="1200" dirty="0"/>
          </a:p>
        </p:txBody>
      </p:sp>
      <p:sp>
        <p:nvSpPr>
          <p:cNvPr id="11" name="Shape 8"/>
          <p:cNvSpPr/>
          <p:nvPr/>
        </p:nvSpPr>
        <p:spPr>
          <a:xfrm>
            <a:off x="5303520" y="2734056"/>
            <a:ext cx="3566160" cy="658368"/>
          </a:xfrm>
          <a:prstGeom prst="rect">
            <a:avLst/>
          </a:prstGeom>
          <a:solidFill>
            <a:srgbClr val="F2F4F7"/>
          </a:solidFill>
          <a:ln w="12700">
            <a:solidFill>
              <a:srgbClr val="D0D5DD"/>
            </a:solidFill>
            <a:prstDash val="solid"/>
          </a:ln>
        </p:spPr>
        <p:txBody>
          <a:bodyPr/>
          <a:lstStyle/>
          <a:p>
            <a:endParaRPr lang="en-US" sz="1200"/>
          </a:p>
        </p:txBody>
      </p:sp>
      <p:sp>
        <p:nvSpPr>
          <p:cNvPr id="12" name="Text 9"/>
          <p:cNvSpPr/>
          <p:nvPr/>
        </p:nvSpPr>
        <p:spPr>
          <a:xfrm>
            <a:off x="5440680" y="2807208"/>
            <a:ext cx="3291840" cy="502920"/>
          </a:xfrm>
          <a:prstGeom prst="rect">
            <a:avLst/>
          </a:prstGeom>
          <a:noFill/>
          <a:ln/>
        </p:spPr>
        <p:txBody>
          <a:bodyPr wrap="square" lIns="0" tIns="0" rIns="0" bIns="0" rtlCol="0" anchor="ctr"/>
          <a:lstStyle/>
          <a:p>
            <a:pPr marL="0" indent="0">
              <a:buNone/>
            </a:pPr>
            <a:r>
              <a:rPr lang="en-US" sz="1200" dirty="0">
                <a:solidFill>
                  <a:srgbClr val="1E293B"/>
                </a:solidFill>
                <a:latin typeface="Calibri" pitchFamily="34" charset="0"/>
                <a:ea typeface="Calibri" pitchFamily="34" charset="-122"/>
                <a:cs typeface="Calibri" pitchFamily="34" charset="-120"/>
              </a:rPr>
              <a:t> Indian-Americans founded or co-founded Microsoft (Satya Nadella), Google (Sundar Pichai), Adobe &amp; more</a:t>
            </a:r>
            <a:endParaRPr lang="en-US" sz="1200" dirty="0"/>
          </a:p>
        </p:txBody>
      </p:sp>
      <p:sp>
        <p:nvSpPr>
          <p:cNvPr id="13" name="Shape 10"/>
          <p:cNvSpPr/>
          <p:nvPr/>
        </p:nvSpPr>
        <p:spPr>
          <a:xfrm>
            <a:off x="5303520" y="3483864"/>
            <a:ext cx="3566160" cy="658368"/>
          </a:xfrm>
          <a:prstGeom prst="rect">
            <a:avLst/>
          </a:prstGeom>
          <a:solidFill>
            <a:srgbClr val="F2F4F7"/>
          </a:solidFill>
          <a:ln w="12700">
            <a:solidFill>
              <a:srgbClr val="D0D5DD"/>
            </a:solidFill>
            <a:prstDash val="solid"/>
          </a:ln>
        </p:spPr>
        <p:txBody>
          <a:bodyPr/>
          <a:lstStyle/>
          <a:p>
            <a:endParaRPr lang="en-US" sz="1200"/>
          </a:p>
        </p:txBody>
      </p:sp>
      <p:sp>
        <p:nvSpPr>
          <p:cNvPr id="14" name="Text 11"/>
          <p:cNvSpPr/>
          <p:nvPr/>
        </p:nvSpPr>
        <p:spPr>
          <a:xfrm>
            <a:off x="5440680" y="3557016"/>
            <a:ext cx="3291840" cy="502920"/>
          </a:xfrm>
          <a:prstGeom prst="rect">
            <a:avLst/>
          </a:prstGeom>
          <a:noFill/>
          <a:ln/>
        </p:spPr>
        <p:txBody>
          <a:bodyPr wrap="square" lIns="0" tIns="0" rIns="0" bIns="0" rtlCol="0" anchor="ctr"/>
          <a:lstStyle/>
          <a:p>
            <a:pPr marL="0" indent="0">
              <a:buNone/>
            </a:pPr>
            <a:r>
              <a:rPr lang="en-US" sz="1200" dirty="0">
                <a:solidFill>
                  <a:srgbClr val="1E293B"/>
                </a:solidFill>
                <a:latin typeface="Calibri" pitchFamily="34" charset="0"/>
                <a:ea typeface="Calibri" pitchFamily="34" charset="-122"/>
                <a:cs typeface="Calibri" pitchFamily="34" charset="-120"/>
              </a:rPr>
              <a:t>Over 200,000 Indian students enroll annually in U.S. universities — largest international student group</a:t>
            </a:r>
            <a:endParaRPr lang="en-US" sz="1200" dirty="0"/>
          </a:p>
        </p:txBody>
      </p:sp>
      <p:sp>
        <p:nvSpPr>
          <p:cNvPr id="15" name="Shape 12"/>
          <p:cNvSpPr/>
          <p:nvPr/>
        </p:nvSpPr>
        <p:spPr>
          <a:xfrm>
            <a:off x="5303520" y="4233672"/>
            <a:ext cx="3566160" cy="658368"/>
          </a:xfrm>
          <a:prstGeom prst="rect">
            <a:avLst/>
          </a:prstGeom>
          <a:solidFill>
            <a:srgbClr val="F2F4F7"/>
          </a:solidFill>
          <a:ln w="12700">
            <a:solidFill>
              <a:srgbClr val="D0D5DD"/>
            </a:solidFill>
            <a:prstDash val="solid"/>
          </a:ln>
        </p:spPr>
        <p:txBody>
          <a:bodyPr/>
          <a:lstStyle/>
          <a:p>
            <a:endParaRPr lang="en-US" sz="1200"/>
          </a:p>
        </p:txBody>
      </p:sp>
      <p:sp>
        <p:nvSpPr>
          <p:cNvPr id="16" name="Text 13"/>
          <p:cNvSpPr/>
          <p:nvPr/>
        </p:nvSpPr>
        <p:spPr>
          <a:xfrm>
            <a:off x="5440680" y="4306824"/>
            <a:ext cx="3291840" cy="502920"/>
          </a:xfrm>
          <a:prstGeom prst="rect">
            <a:avLst/>
          </a:prstGeom>
          <a:noFill/>
          <a:ln/>
        </p:spPr>
        <p:txBody>
          <a:bodyPr wrap="square" lIns="0" tIns="0" rIns="0" bIns="0" rtlCol="0" anchor="ctr"/>
          <a:lstStyle/>
          <a:p>
            <a:pPr marL="0" indent="0">
              <a:buNone/>
            </a:pPr>
            <a:r>
              <a:rPr lang="en-US" sz="1200" dirty="0">
                <a:solidFill>
                  <a:srgbClr val="1E293B"/>
                </a:solidFill>
                <a:latin typeface="Calibri" pitchFamily="34" charset="0"/>
                <a:ea typeface="Calibri" pitchFamily="34" charset="-122"/>
                <a:cs typeface="Calibri" pitchFamily="34" charset="-120"/>
              </a:rPr>
              <a:t> Indian-Americans have the highest median household income of any ethnic group in the U.S.</a:t>
            </a:r>
            <a:endParaRPr lang="en-US" sz="1200" dirty="0"/>
          </a:p>
        </p:txBody>
      </p:sp>
      <p:sp>
        <p:nvSpPr>
          <p:cNvPr id="17" name="Text 14"/>
          <p:cNvSpPr/>
          <p:nvPr/>
        </p:nvSpPr>
        <p:spPr>
          <a:xfrm>
            <a:off x="274320" y="4892040"/>
            <a:ext cx="8595360" cy="182880"/>
          </a:xfrm>
          <a:prstGeom prst="rect">
            <a:avLst/>
          </a:prstGeom>
          <a:noFill/>
          <a:ln/>
        </p:spPr>
        <p:txBody>
          <a:bodyPr wrap="square" rtlCol="0" anchor="ctr"/>
          <a:lstStyle/>
          <a:p>
            <a:pPr marL="0" indent="0">
              <a:buNone/>
            </a:pPr>
            <a:r>
              <a:rPr lang="en-US" sz="700" i="1" dirty="0">
                <a:latin typeface="Calibri" pitchFamily="34" charset="0"/>
                <a:ea typeface="Calibri" pitchFamily="34" charset="-122"/>
                <a:cs typeface="Calibri" pitchFamily="34" charset="-120"/>
              </a:rPr>
              <a:t> Migration Policy Institute (Batalova &amp; Lee, 2024); U.S. Census ACS 2022</a:t>
            </a:r>
            <a:endParaRPr lang="en-US" sz="7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45</TotalTime>
  <Words>2101</Words>
  <Application>Microsoft Office PowerPoint</Application>
  <PresentationFormat>On-screen Show (16:9)</PresentationFormat>
  <Paragraphs>207</Paragraphs>
  <Slides>15</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Georgia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Indian Immigration to the United States</dc:title>
  <dc:subject>PptxGenJS Presentation</dc:subject>
  <dc:creator>HTY110HA</dc:creator>
  <cp:lastModifiedBy>Author</cp:lastModifiedBy>
  <cp:revision>3</cp:revision>
  <dcterms:created xsi:type="dcterms:W3CDTF">2026-04-30T06:51:08Z</dcterms:created>
  <dcterms:modified xsi:type="dcterms:W3CDTF">2026-04-30T08:24:42Z</dcterms:modified>
</cp:coreProperties>
</file>