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1"/>
  </p:sldMasterIdLst>
  <p:notesMasterIdLst>
    <p:notesMasterId r:id="rId6"/>
  </p:notesMasterIdLst>
  <p:sldIdLst>
    <p:sldId id="258" r:id="rId2"/>
    <p:sldId id="256" r:id="rId3"/>
    <p:sldId id="257" r:id="rId4"/>
    <p:sldId id="259" r:id="rId5"/>
  </p:sldIdLst>
  <p:sldSz cx="9144000" cy="5143500" type="screen16x9"/>
  <p:notesSz cx="51435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3690" autoAdjust="0"/>
  </p:normalViewPr>
  <p:slideViewPr>
    <p:cSldViewPr snapToGrid="0" snapToObjects="1">
      <p:cViewPr varScale="1">
        <p:scale>
          <a:sx n="87" d="100"/>
          <a:sy n="87" d="100"/>
        </p:scale>
        <p:origin x="6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7326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br>
              <a:rPr lang="en-US" dirty="0"/>
            </a:br>
            <a:r>
              <a:rPr lang="en-US" b="0" i="0" dirty="0" err="1">
                <a:solidFill>
                  <a:srgbClr val="000000"/>
                </a:solidFill>
                <a:effectLst/>
                <a:latin typeface="Open Sans" panose="020B0606030504020204" pitchFamily="34" charset="0"/>
              </a:rPr>
              <a:t>Kortako</a:t>
            </a:r>
            <a:r>
              <a:rPr lang="en-US" b="0" i="0" dirty="0">
                <a:solidFill>
                  <a:srgbClr val="000000"/>
                </a:solidFill>
                <a:effectLst/>
                <a:latin typeface="Open Sans" panose="020B0606030504020204" pitchFamily="34" charset="0"/>
              </a:rPr>
              <a:t> (2019) lists four blocks at the individual level that inhibit creative thinking; each of them is also evident at the operational level of </a:t>
            </a:r>
            <a:r>
              <a:rPr lang="en-US" b="0" i="0" dirty="0" err="1">
                <a:solidFill>
                  <a:srgbClr val="000000"/>
                </a:solidFill>
                <a:effectLst/>
                <a:latin typeface="Open Sans" panose="020B0606030504020204" pitchFamily="34" charset="0"/>
              </a:rPr>
              <a:t>Unicomer</a:t>
            </a:r>
            <a:r>
              <a:rPr lang="en-US" b="0" i="0" dirty="0">
                <a:solidFill>
                  <a:srgbClr val="000000"/>
                </a:solidFill>
                <a:effectLst/>
                <a:latin typeface="Open Sans" panose="020B0606030504020204" pitchFamily="34" charset="0"/>
              </a:rPr>
              <a:t>. Perceptual blocks result in managers using stereotyped mental models to deliver issues, which do not allow managers to </a:t>
            </a:r>
            <a:r>
              <a:rPr lang="en-US" b="0" i="0" dirty="0" err="1">
                <a:solidFill>
                  <a:srgbClr val="000000"/>
                </a:solidFill>
                <a:effectLst/>
                <a:latin typeface="Open Sans" panose="020B0606030504020204" pitchFamily="34" charset="0"/>
              </a:rPr>
              <a:t>realise</a:t>
            </a:r>
            <a:r>
              <a:rPr lang="en-US" b="0" i="0" dirty="0">
                <a:solidFill>
                  <a:srgbClr val="000000"/>
                </a:solidFill>
                <a:effectLst/>
                <a:latin typeface="Open Sans" panose="020B0606030504020204" pitchFamily="34" charset="0"/>
              </a:rPr>
              <a:t> that underlying processes can always be redesigned. Fear of failure lays the groundwork for emotional blocks that discourage employees from being the champions of the solutions that have not been sufficiently tested, but could have a high impact. Cultural and environmental blocks indicate the way conforming rules in the existing </a:t>
            </a:r>
            <a:r>
              <a:rPr lang="en-US" b="0" i="0" dirty="0" err="1">
                <a:solidFill>
                  <a:srgbClr val="000000"/>
                </a:solidFill>
                <a:effectLst/>
                <a:latin typeface="Open Sans" panose="020B0606030504020204" pitchFamily="34" charset="0"/>
              </a:rPr>
              <a:t>organisations</a:t>
            </a:r>
            <a:r>
              <a:rPr lang="en-US" b="0" i="0" dirty="0">
                <a:solidFill>
                  <a:srgbClr val="000000"/>
                </a:solidFill>
                <a:effectLst/>
                <a:latin typeface="Open Sans" panose="020B0606030504020204" pitchFamily="34" charset="0"/>
              </a:rPr>
              <a:t> suppress the raising and divergent voices, as well as unconventional thoughts. Intellectual and expressive blocks develop when teams collapse to a platform of one problem-solving language, normally a financial KPI, which inhibits cross-functional creativity. Taken together, the four blocks are the reason why delivery inefficiencies at </a:t>
            </a:r>
            <a:r>
              <a:rPr lang="en-US" b="0" i="0" dirty="0" err="1">
                <a:solidFill>
                  <a:srgbClr val="000000"/>
                </a:solidFill>
                <a:effectLst/>
                <a:latin typeface="Open Sans" panose="020B0606030504020204" pitchFamily="34" charset="0"/>
              </a:rPr>
              <a:t>Unicomer</a:t>
            </a:r>
            <a:r>
              <a:rPr lang="en-US" b="0" i="0" dirty="0">
                <a:solidFill>
                  <a:srgbClr val="000000"/>
                </a:solidFill>
                <a:effectLst/>
                <a:latin typeface="Open Sans" panose="020B0606030504020204" pitchFamily="34" charset="0"/>
              </a:rPr>
              <a:t> cannot be resolved without continuous interventions. The framework of </a:t>
            </a:r>
            <a:r>
              <a:rPr lang="en-US" b="0" i="0" dirty="0" err="1">
                <a:solidFill>
                  <a:srgbClr val="000000"/>
                </a:solidFill>
                <a:effectLst/>
                <a:latin typeface="Open Sans" panose="020B0606030504020204" pitchFamily="34" charset="0"/>
              </a:rPr>
              <a:t>Cortako</a:t>
            </a:r>
            <a:r>
              <a:rPr lang="en-US" b="0" i="0" dirty="0">
                <a:solidFill>
                  <a:srgbClr val="000000"/>
                </a:solidFill>
                <a:effectLst/>
                <a:latin typeface="Open Sans" panose="020B0606030504020204" pitchFamily="34" charset="0"/>
              </a:rPr>
              <a:t> can offer the diagnostic basis of the innovation strategy in the presentation.</a:t>
            </a:r>
          </a:p>
          <a:p>
            <a:br>
              <a:rPr lang="en-US" dirty="0"/>
            </a:b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err="1">
                <a:solidFill>
                  <a:srgbClr val="000000"/>
                </a:solidFill>
                <a:effectLst/>
                <a:latin typeface="Open Sans" panose="020B0606030504020204" pitchFamily="34" charset="0"/>
              </a:rPr>
              <a:t>Hurson</a:t>
            </a:r>
            <a:r>
              <a:rPr lang="en-US" b="0" i="0" dirty="0">
                <a:solidFill>
                  <a:srgbClr val="000000"/>
                </a:solidFill>
                <a:effectLst/>
                <a:latin typeface="Open Sans" panose="020B0606030504020204" pitchFamily="34" charset="0"/>
              </a:rPr>
              <a:t> (2008) states that the key barrier to entrepreneurial breakthrough is not market forces but cognitive habits. His Productive Thinking Model defines four common blocks of the mindset that are clearly manifested in the leadership culture in </a:t>
            </a:r>
            <a:r>
              <a:rPr lang="en-US" b="0" i="0" dirty="0" err="1">
                <a:solidFill>
                  <a:srgbClr val="000000"/>
                </a:solidFill>
                <a:effectLst/>
                <a:latin typeface="Open Sans" panose="020B0606030504020204" pitchFamily="34" charset="0"/>
              </a:rPr>
              <a:t>Unicomer</a:t>
            </a:r>
            <a:r>
              <a:rPr lang="en-US" b="0" i="0" dirty="0">
                <a:solidFill>
                  <a:srgbClr val="000000"/>
                </a:solidFill>
                <a:effectLst/>
                <a:latin typeface="Open Sans" panose="020B0606030504020204" pitchFamily="34" charset="0"/>
              </a:rPr>
              <a:t>. The Lazy Mind is the manifestation of satisficing </a:t>
            </a:r>
            <a:r>
              <a:rPr lang="en-US" b="0" i="0" dirty="0" err="1">
                <a:solidFill>
                  <a:srgbClr val="000000"/>
                </a:solidFill>
                <a:effectLst/>
                <a:latin typeface="Open Sans" panose="020B0606030504020204" pitchFamily="34" charset="0"/>
              </a:rPr>
              <a:t>behaviour</a:t>
            </a:r>
            <a:r>
              <a:rPr lang="en-US" b="0" i="0" dirty="0">
                <a:solidFill>
                  <a:srgbClr val="000000"/>
                </a:solidFill>
                <a:effectLst/>
                <a:latin typeface="Open Sans" panose="020B0606030504020204" pitchFamily="34" charset="0"/>
              </a:rPr>
              <a:t>, in which managers take the initial workaround and deliver a fix instead of identifying the underlying systemic source. The Conventional Mind explains cognitive anchoring that forces leaders to revert to past ways of doing things when the situation has radically changed. The Judgement Block shows how premature judgment in the ideation process smothers the potential solutions that are high but unorthodox before exploring them. The Exclusion Block demonstrates that, rather than thinking </a:t>
            </a:r>
            <a:r>
              <a:rPr lang="en-US" b="0" i="0" dirty="0" err="1">
                <a:solidFill>
                  <a:srgbClr val="000000"/>
                </a:solidFill>
                <a:effectLst/>
                <a:latin typeface="Open Sans" panose="020B0606030504020204" pitchFamily="34" charset="0"/>
              </a:rPr>
              <a:t>integratively</a:t>
            </a:r>
            <a:r>
              <a:rPr lang="en-US" b="0" i="0" dirty="0">
                <a:solidFill>
                  <a:srgbClr val="000000"/>
                </a:solidFill>
                <a:effectLst/>
                <a:latin typeface="Open Sans" panose="020B0606030504020204" pitchFamily="34" charset="0"/>
              </a:rPr>
              <a:t> enterprise-wide, to design logistical transformation, siloed decision-making is apparent. The structured creative discipline as the precondition of the sustainable innovation that </a:t>
            </a:r>
            <a:r>
              <a:rPr lang="en-US" b="0" i="0" dirty="0" err="1">
                <a:solidFill>
                  <a:srgbClr val="000000"/>
                </a:solidFill>
                <a:effectLst/>
                <a:latin typeface="Open Sans" panose="020B0606030504020204" pitchFamily="34" charset="0"/>
              </a:rPr>
              <a:t>Hurson</a:t>
            </a:r>
            <a:r>
              <a:rPr lang="en-US" b="0" i="0" dirty="0">
                <a:solidFill>
                  <a:srgbClr val="000000"/>
                </a:solidFill>
                <a:effectLst/>
                <a:latin typeface="Open Sans" panose="020B0606030504020204" pitchFamily="34" charset="0"/>
              </a:rPr>
              <a:t> provides has a strong argument in place, given its role in </a:t>
            </a:r>
            <a:r>
              <a:rPr lang="en-US" b="0" i="0" dirty="0" err="1">
                <a:solidFill>
                  <a:srgbClr val="000000"/>
                </a:solidFill>
                <a:effectLst/>
                <a:latin typeface="Open Sans" panose="020B0606030504020204" pitchFamily="34" charset="0"/>
              </a:rPr>
              <a:t>Unicomer</a:t>
            </a:r>
            <a:r>
              <a:rPr lang="en-US" b="0" i="0" dirty="0">
                <a:solidFill>
                  <a:srgbClr val="000000"/>
                </a:solidFill>
                <a:effectLst/>
                <a:latin typeface="Open Sans" panose="020B0606030504020204" pitchFamily="34" charset="0"/>
              </a:rPr>
              <a: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9144000" cy="51435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866216" y="1574800"/>
            <a:ext cx="6619244" cy="2008236"/>
          </a:xfrm>
        </p:spPr>
        <p:txBody>
          <a:bodyPr anchor="b"/>
          <a:lstStyle>
            <a:lvl1pPr>
              <a:defRPr sz="4050"/>
            </a:lvl1pPr>
          </a:lstStyle>
          <a:p>
            <a:r>
              <a:rPr lang="en-US"/>
              <a:t>Click to edit Master title style</a:t>
            </a:r>
            <a:endParaRPr lang="en-US" dirty="0"/>
          </a:p>
        </p:txBody>
      </p:sp>
      <p:sp>
        <p:nvSpPr>
          <p:cNvPr id="3" name="Subtitle 2"/>
          <p:cNvSpPr>
            <a:spLocks noGrp="1"/>
          </p:cNvSpPr>
          <p:nvPr>
            <p:ph type="subTitle" idx="1"/>
          </p:nvPr>
        </p:nvSpPr>
        <p:spPr bwMode="gray">
          <a:xfrm>
            <a:off x="866216" y="3583035"/>
            <a:ext cx="6619244" cy="646065"/>
          </a:xfrm>
        </p:spPr>
        <p:txBody>
          <a:bodyPr anchor="t"/>
          <a:lstStyle>
            <a:lvl1pPr marL="0" indent="0" algn="l">
              <a:buNone/>
              <a:defRPr cap="all">
                <a:solidFill>
                  <a:schemeClr val="accent1">
                    <a:lumMod val="60000"/>
                    <a:lumOff val="4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619239" y="1344169"/>
            <a:ext cx="742949" cy="228599"/>
          </a:xfrm>
        </p:spPr>
        <p:txBody>
          <a:bodyPr anchor="t"/>
          <a:lstStyle>
            <a:lvl1pPr algn="l">
              <a:defRPr b="0" i="0">
                <a:solidFill>
                  <a:schemeClr val="bg1">
                    <a:alpha val="60000"/>
                  </a:schemeClr>
                </a:solidFill>
              </a:defRPr>
            </a:lvl1pPr>
          </a:lstStyle>
          <a:p>
            <a:fld id="{5923F103-BC34-4FE4-A40E-EDDEECFDA5D0}" type="datetimeFigureOut">
              <a:rPr lang="en-US" dirty="0"/>
              <a:pPr/>
              <a:t>4/5/2026</a:t>
            </a:fld>
            <a:endParaRPr lang="en-US" dirty="0"/>
          </a:p>
        </p:txBody>
      </p:sp>
      <p:sp>
        <p:nvSpPr>
          <p:cNvPr id="5" name="Footer Placeholder 4"/>
          <p:cNvSpPr>
            <a:spLocks noGrp="1"/>
          </p:cNvSpPr>
          <p:nvPr>
            <p:ph type="ftr" sz="quarter" idx="11"/>
          </p:nvPr>
        </p:nvSpPr>
        <p:spPr bwMode="gray">
          <a:xfrm rot="5400000">
            <a:off x="6713982" y="2420874"/>
            <a:ext cx="2894846" cy="2286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764406" y="221797"/>
            <a:ext cx="628649" cy="57576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42712927"/>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9144000" cy="51435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6216" y="3727445"/>
            <a:ext cx="6619244" cy="425054"/>
          </a:xfrm>
        </p:spPr>
        <p:txBody>
          <a:bodyPr anchor="b">
            <a:normAutofit/>
          </a:bodyPr>
          <a:lstStyle>
            <a:lvl1pPr algn="l">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216" y="514350"/>
            <a:ext cx="6619244" cy="257175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866215" y="4152499"/>
            <a:ext cx="6619244" cy="370284"/>
          </a:xfrm>
        </p:spPr>
        <p:txBody>
          <a:bodyPr>
            <a:normAutofit/>
          </a:bodyPr>
          <a:lstStyle>
            <a:lvl1pPr marL="0" indent="0">
              <a:buNone/>
              <a:defRPr sz="900">
                <a:solidFill>
                  <a:schemeClr val="accent1">
                    <a:lumMod val="60000"/>
                    <a:lumOff val="4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4/5/2026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3557379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9144000" cy="51435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1598" y="797563"/>
            <a:ext cx="6623862" cy="1029740"/>
          </a:xfrm>
        </p:spPr>
        <p:txBody>
          <a:bodyPr/>
          <a:lstStyle>
            <a:lvl1pPr>
              <a:defRPr sz="3000"/>
            </a:lvl1pPr>
          </a:lstStyle>
          <a:p>
            <a:r>
              <a:rPr lang="en-US"/>
              <a:t>Click to edit Master title style</a:t>
            </a:r>
            <a:endParaRPr lang="en-US" dirty="0"/>
          </a:p>
        </p:txBody>
      </p:sp>
      <p:sp>
        <p:nvSpPr>
          <p:cNvPr id="8" name="Text Placeholder 3"/>
          <p:cNvSpPr>
            <a:spLocks noGrp="1"/>
          </p:cNvSpPr>
          <p:nvPr>
            <p:ph type="body" sz="half" idx="2"/>
          </p:nvPr>
        </p:nvSpPr>
        <p:spPr>
          <a:xfrm>
            <a:off x="866216" y="2657475"/>
            <a:ext cx="6619244" cy="1857375"/>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5401706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9144000" cy="51435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661175" y="455502"/>
            <a:ext cx="601434" cy="1200329"/>
          </a:xfrm>
          <a:prstGeom prst="rect">
            <a:avLst/>
          </a:prstGeom>
          <a:noFill/>
        </p:spPr>
        <p:txBody>
          <a:bodyPr wrap="square" rtlCol="0">
            <a:spAutoFit/>
          </a:bodyPr>
          <a:lstStyle/>
          <a:p>
            <a:pPr algn="r"/>
            <a:r>
              <a:rPr lang="en-US" sz="7200" b="0" i="0" dirty="0">
                <a:solidFill>
                  <a:schemeClr val="accent1">
                    <a:lumMod val="60000"/>
                    <a:lumOff val="40000"/>
                  </a:schemeClr>
                </a:solidFill>
                <a:latin typeface="Arial"/>
                <a:cs typeface="Arial"/>
              </a:rPr>
              <a:t>“</a:t>
            </a:r>
          </a:p>
        </p:txBody>
      </p:sp>
      <p:sp>
        <p:nvSpPr>
          <p:cNvPr id="13" name="TextBox 12"/>
          <p:cNvSpPr txBox="1"/>
          <p:nvPr/>
        </p:nvSpPr>
        <p:spPr bwMode="gray">
          <a:xfrm>
            <a:off x="7413344" y="1960341"/>
            <a:ext cx="489572" cy="1200329"/>
          </a:xfrm>
          <a:prstGeom prst="rect">
            <a:avLst/>
          </a:prstGeom>
          <a:noFill/>
        </p:spPr>
        <p:txBody>
          <a:bodyPr wrap="square" rtlCol="0">
            <a:spAutoFit/>
          </a:bodyPr>
          <a:lstStyle/>
          <a:p>
            <a:pPr algn="r"/>
            <a:r>
              <a:rPr lang="en-US" sz="72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86408" y="736600"/>
            <a:ext cx="6340430" cy="2022474"/>
          </a:xfrm>
        </p:spPr>
        <p:txBody>
          <a:bodyPr/>
          <a:lstStyle>
            <a:lvl1pPr>
              <a:defRPr sz="3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459459" y="2759074"/>
            <a:ext cx="5798414" cy="256631"/>
          </a:xfrm>
        </p:spPr>
        <p:txBody>
          <a:bodyPr anchor="t">
            <a:normAutofit/>
          </a:bodyPr>
          <a:lstStyle>
            <a:lvl1pPr marL="0" indent="0">
              <a:buNone/>
              <a:defRPr lang="en-US" sz="1050" b="0" i="0" kern="1200" cap="small" dirty="0">
                <a:solidFill>
                  <a:schemeClr val="accent1">
                    <a:lumMod val="60000"/>
                    <a:lumOff val="40000"/>
                  </a:schemeClr>
                </a:solidFill>
                <a:latin typeface="+mn-lt"/>
                <a:ea typeface="+mn-ea"/>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0" name="Text Placeholder 3"/>
          <p:cNvSpPr>
            <a:spLocks noGrp="1"/>
          </p:cNvSpPr>
          <p:nvPr>
            <p:ph type="body" sz="half" idx="2"/>
          </p:nvPr>
        </p:nvSpPr>
        <p:spPr>
          <a:xfrm>
            <a:off x="866216" y="3771899"/>
            <a:ext cx="6933673" cy="748393"/>
          </a:xfrm>
        </p:spPr>
        <p:txBody>
          <a:bodyPr anchor="ct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977075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9144000" cy="51435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6216" y="1778000"/>
            <a:ext cx="6619245" cy="1366886"/>
          </a:xfrm>
        </p:spPr>
        <p:txBody>
          <a:bodyPr anchor="b"/>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866216" y="3768725"/>
            <a:ext cx="6619244" cy="645300"/>
          </a:xfrm>
        </p:spPr>
        <p:txBody>
          <a:bodyPr anchor="t"/>
          <a:lstStyle>
            <a:lvl1pPr marL="0" indent="0" algn="l">
              <a:buNone/>
              <a:defRPr sz="1500" cap="none">
                <a:solidFill>
                  <a:schemeClr val="accent1">
                    <a:lumMod val="60000"/>
                    <a:lumOff val="4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248911940"/>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6216" y="730251"/>
            <a:ext cx="6619244" cy="530223"/>
          </a:xfrm>
        </p:spPr>
        <p:txBody>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866215" y="1952626"/>
            <a:ext cx="2356409"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6" name="Text Placeholder 3"/>
          <p:cNvSpPr>
            <a:spLocks noGrp="1"/>
          </p:cNvSpPr>
          <p:nvPr>
            <p:ph type="body" sz="half" idx="15"/>
          </p:nvPr>
        </p:nvSpPr>
        <p:spPr>
          <a:xfrm>
            <a:off x="866215" y="2384823"/>
            <a:ext cx="2356409" cy="2135470"/>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Text Placeholder 4"/>
          <p:cNvSpPr>
            <a:spLocks noGrp="1"/>
          </p:cNvSpPr>
          <p:nvPr>
            <p:ph type="body" sz="quarter" idx="3"/>
          </p:nvPr>
        </p:nvSpPr>
        <p:spPr>
          <a:xfrm>
            <a:off x="3384541" y="1952625"/>
            <a:ext cx="2360257"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9" name="Text Placeholder 3"/>
          <p:cNvSpPr>
            <a:spLocks noGrp="1"/>
          </p:cNvSpPr>
          <p:nvPr>
            <p:ph type="body" sz="half" idx="16"/>
          </p:nvPr>
        </p:nvSpPr>
        <p:spPr>
          <a:xfrm>
            <a:off x="3384541" y="2384823"/>
            <a:ext cx="2360257" cy="2135470"/>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4" name="Text Placeholder 4"/>
          <p:cNvSpPr>
            <a:spLocks noGrp="1"/>
          </p:cNvSpPr>
          <p:nvPr>
            <p:ph type="body" sz="quarter" idx="13"/>
          </p:nvPr>
        </p:nvSpPr>
        <p:spPr>
          <a:xfrm>
            <a:off x="5916101" y="1952626"/>
            <a:ext cx="2359298"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Text Placeholder 3"/>
          <p:cNvSpPr>
            <a:spLocks noGrp="1"/>
          </p:cNvSpPr>
          <p:nvPr>
            <p:ph type="body" sz="half" idx="17"/>
          </p:nvPr>
        </p:nvSpPr>
        <p:spPr>
          <a:xfrm>
            <a:off x="5916247" y="2384822"/>
            <a:ext cx="2359152" cy="2135470"/>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cxnSp>
        <p:nvCxnSpPr>
          <p:cNvPr id="17" name="Straight Connector 16"/>
          <p:cNvCxnSpPr/>
          <p:nvPr/>
        </p:nvCxnSpPr>
        <p:spPr>
          <a:xfrm>
            <a:off x="3302978" y="1927225"/>
            <a:ext cx="0" cy="261937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29301" y="1927225"/>
            <a:ext cx="0" cy="261937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4/5/2026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60582067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216" y="730251"/>
            <a:ext cx="6619244" cy="530223"/>
          </a:xfrm>
        </p:spPr>
        <p:txBody>
          <a:bodyPr/>
          <a:lstStyle>
            <a:lvl1pPr>
              <a:defRPr sz="2700"/>
            </a:lvl1pPr>
          </a:lstStyle>
          <a:p>
            <a:r>
              <a:rPr lang="en-US"/>
              <a:t>Click to edit Master title style</a:t>
            </a:r>
            <a:endParaRPr lang="en-US" dirty="0"/>
          </a:p>
        </p:txBody>
      </p:sp>
      <p:sp>
        <p:nvSpPr>
          <p:cNvPr id="3" name="Text Placeholder 2"/>
          <p:cNvSpPr>
            <a:spLocks noGrp="1"/>
          </p:cNvSpPr>
          <p:nvPr>
            <p:ph type="body" idx="1"/>
          </p:nvPr>
        </p:nvSpPr>
        <p:spPr>
          <a:xfrm>
            <a:off x="866215" y="3399633"/>
            <a:ext cx="2287829"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9" name="Picture Placeholder 2"/>
          <p:cNvSpPr>
            <a:spLocks noGrp="1" noChangeAspect="1"/>
          </p:cNvSpPr>
          <p:nvPr>
            <p:ph type="pic" idx="15"/>
          </p:nvPr>
        </p:nvSpPr>
        <p:spPr>
          <a:xfrm>
            <a:off x="1000915" y="1952625"/>
            <a:ext cx="2018432" cy="11936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2" name="Text Placeholder 3"/>
          <p:cNvSpPr>
            <a:spLocks noGrp="1"/>
          </p:cNvSpPr>
          <p:nvPr>
            <p:ph type="body" sz="half" idx="18"/>
          </p:nvPr>
        </p:nvSpPr>
        <p:spPr>
          <a:xfrm>
            <a:off x="866215" y="3831830"/>
            <a:ext cx="2287829" cy="68846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Text Placeholder 4"/>
          <p:cNvSpPr>
            <a:spLocks noGrp="1"/>
          </p:cNvSpPr>
          <p:nvPr>
            <p:ph type="body" sz="quarter" idx="3"/>
          </p:nvPr>
        </p:nvSpPr>
        <p:spPr>
          <a:xfrm>
            <a:off x="3426649" y="3399634"/>
            <a:ext cx="2287829"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1" name="Picture Placeholder 2"/>
          <p:cNvSpPr>
            <a:spLocks noGrp="1" noChangeAspect="1"/>
          </p:cNvSpPr>
          <p:nvPr>
            <p:ph type="pic" idx="21"/>
          </p:nvPr>
        </p:nvSpPr>
        <p:spPr>
          <a:xfrm>
            <a:off x="3561347" y="1952625"/>
            <a:ext cx="2018432" cy="11936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3" name="Text Placeholder 3"/>
          <p:cNvSpPr>
            <a:spLocks noGrp="1"/>
          </p:cNvSpPr>
          <p:nvPr>
            <p:ph type="body" sz="half" idx="19"/>
          </p:nvPr>
        </p:nvSpPr>
        <p:spPr>
          <a:xfrm>
            <a:off x="3427629" y="3831829"/>
            <a:ext cx="2287829" cy="68846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4" name="Text Placeholder 4"/>
          <p:cNvSpPr>
            <a:spLocks noGrp="1"/>
          </p:cNvSpPr>
          <p:nvPr>
            <p:ph type="body" sz="quarter" idx="13"/>
          </p:nvPr>
        </p:nvSpPr>
        <p:spPr>
          <a:xfrm>
            <a:off x="5987082" y="3399634"/>
            <a:ext cx="2288321" cy="432197"/>
          </a:xfrm>
        </p:spPr>
        <p:txBody>
          <a:bodyPr anchor="b">
            <a:noAutofit/>
          </a:bodyPr>
          <a:lstStyle>
            <a:lvl1pPr marL="0" indent="0">
              <a:buNone/>
              <a:defRPr sz="1800" b="0">
                <a:solidFill>
                  <a:schemeClr val="accent1">
                    <a:lumMod val="60000"/>
                    <a:lumOff val="4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2" name="Picture Placeholder 2"/>
          <p:cNvSpPr>
            <a:spLocks noGrp="1" noChangeAspect="1"/>
          </p:cNvSpPr>
          <p:nvPr>
            <p:ph type="pic" idx="22"/>
          </p:nvPr>
        </p:nvSpPr>
        <p:spPr>
          <a:xfrm>
            <a:off x="6122273" y="1952625"/>
            <a:ext cx="2018432" cy="11936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20"/>
          </p:nvPr>
        </p:nvSpPr>
        <p:spPr>
          <a:xfrm>
            <a:off x="5987081" y="3831828"/>
            <a:ext cx="2288322" cy="688464"/>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cxnSp>
        <p:nvCxnSpPr>
          <p:cNvPr id="43" name="Straight Connector 42"/>
          <p:cNvCxnSpPr/>
          <p:nvPr/>
        </p:nvCxnSpPr>
        <p:spPr>
          <a:xfrm>
            <a:off x="3304373" y="1927225"/>
            <a:ext cx="0" cy="261937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5848352" y="1927225"/>
            <a:ext cx="0" cy="261937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4/5/2026</a:t>
            </a:fld>
            <a:endParaRPr lang="en-US" dirty="0"/>
          </a:p>
        </p:txBody>
      </p:sp>
      <p:sp>
        <p:nvSpPr>
          <p:cNvPr id="8" name="Footer Placeholder 7"/>
          <p:cNvSpPr>
            <a:spLocks noGrp="1"/>
          </p:cNvSpPr>
          <p:nvPr>
            <p:ph type="ftr" sz="quarter" idx="11"/>
          </p:nvPr>
        </p:nvSpPr>
        <p:spPr>
          <a:xfrm>
            <a:off x="420833" y="4793879"/>
            <a:ext cx="2733212" cy="2286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18154069"/>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66216" y="730251"/>
            <a:ext cx="6619244" cy="530223"/>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866216" y="1952625"/>
            <a:ext cx="6619244" cy="2562225"/>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21580" y="4793879"/>
            <a:ext cx="742949" cy="228599"/>
          </a:xfrm>
        </p:spPr>
        <p:txBody>
          <a:bodyPr/>
          <a:lstStyle/>
          <a:p>
            <a:fld id="{53086D93-FCAC-47E0-A2EE-787E62CA814C}"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36481073"/>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9144000" cy="51435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6438927" y="958850"/>
            <a:ext cx="1057474" cy="3561443"/>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216" y="958850"/>
            <a:ext cx="4692019" cy="356144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989829" y="4793879"/>
            <a:ext cx="744101" cy="228599"/>
          </a:xfrm>
        </p:spPr>
        <p:txBody>
          <a:bodyPr/>
          <a:lstStyle/>
          <a:p>
            <a:fld id="{CDA879A6-0FD0-4734-A311-86BFCA472E6E}"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703691148"/>
      </p:ext>
    </p:extLst>
  </p:cSld>
  <p:clrMapOvr>
    <a:masterClrMapping/>
  </p:clrMapOvr>
  <p:hf sldNum="0"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9645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66216" y="1952625"/>
            <a:ext cx="6619244" cy="25622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57353778"/>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9144000" cy="51435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6216" y="2008234"/>
            <a:ext cx="3263269" cy="1712868"/>
          </a:xfrm>
        </p:spPr>
        <p:txBody>
          <a:bodyPr anchor="ctr"/>
          <a:lstStyle>
            <a:lvl1pPr algn="l">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5171670" y="2008233"/>
            <a:ext cx="2818159" cy="1712868"/>
          </a:xfrm>
        </p:spPr>
        <p:txBody>
          <a:bodyPr anchor="ctr"/>
          <a:lstStyle>
            <a:lvl1pPr marL="0" indent="0" algn="l">
              <a:buNone/>
              <a:defRPr sz="1500" cap="all">
                <a:solidFill>
                  <a:schemeClr val="accent1">
                    <a:lumMod val="60000"/>
                    <a:lumOff val="4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4/5/2026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66018446"/>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215" y="1952625"/>
            <a:ext cx="3618869" cy="256222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56535" y="1952625"/>
            <a:ext cx="3618869" cy="256222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4/5/2026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97193616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216" y="1952625"/>
            <a:ext cx="3618868"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66215" y="2384822"/>
            <a:ext cx="3618869" cy="213002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56535" y="1952625"/>
            <a:ext cx="3618869" cy="432197"/>
          </a:xfrm>
        </p:spPr>
        <p:txBody>
          <a:bodyPr anchor="b">
            <a:noAutofit/>
          </a:bodyPr>
          <a:lstStyle>
            <a:lvl1pPr marL="0" indent="0">
              <a:buNone/>
              <a:defRPr sz="1800" b="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56535" y="2384822"/>
            <a:ext cx="3618869" cy="2130029"/>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4/5/2026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72644268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866216" y="730251"/>
            <a:ext cx="6571060" cy="530223"/>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4/5/2026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0814540"/>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4/5/2026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298757621"/>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9144000" cy="51435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6216" y="971550"/>
            <a:ext cx="2094869" cy="1200150"/>
          </a:xfrm>
        </p:spPr>
        <p:txBody>
          <a:bodyPr anchor="b"/>
          <a:lstStyle>
            <a:lvl1pPr algn="l">
              <a:defRPr sz="1800" b="0"/>
            </a:lvl1pPr>
          </a:lstStyle>
          <a:p>
            <a:r>
              <a:rPr lang="en-US"/>
              <a:t>Click to edit Master title style</a:t>
            </a:r>
            <a:endParaRPr lang="en-US" dirty="0"/>
          </a:p>
        </p:txBody>
      </p:sp>
      <p:sp>
        <p:nvSpPr>
          <p:cNvPr id="3" name="Content Placeholder 2"/>
          <p:cNvSpPr>
            <a:spLocks noGrp="1"/>
          </p:cNvSpPr>
          <p:nvPr>
            <p:ph idx="1"/>
          </p:nvPr>
        </p:nvSpPr>
        <p:spPr>
          <a:xfrm>
            <a:off x="4335859" y="1085850"/>
            <a:ext cx="3892550" cy="3429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215" y="2346961"/>
            <a:ext cx="2094869" cy="2171699"/>
          </a:xfrm>
        </p:spPr>
        <p:txBody>
          <a:bodyPr/>
          <a:lstStyle>
            <a:lvl1pPr marL="0" indent="0">
              <a:buNone/>
              <a:defRPr sz="1050">
                <a:solidFill>
                  <a:schemeClr val="accent1">
                    <a:lumMod val="60000"/>
                    <a:lumOff val="4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4/5/2026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661035892"/>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9144000" cy="51435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866216" y="1270000"/>
            <a:ext cx="2898851" cy="1301750"/>
          </a:xfrm>
        </p:spPr>
        <p:txBody>
          <a:bodyPr anchor="b">
            <a:normAutofit/>
          </a:bodyPr>
          <a:lstStyle>
            <a:lvl1pPr algn="l">
              <a:defRPr sz="27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910903" y="857250"/>
            <a:ext cx="2420395"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866216" y="2743200"/>
            <a:ext cx="2894409" cy="1028700"/>
          </a:xfrm>
        </p:spPr>
        <p:txBody>
          <a:bodyPr>
            <a:normAutofit/>
          </a:bodyPr>
          <a:lstStyle>
            <a:lvl1pPr marL="0" indent="0">
              <a:buNone/>
              <a:defRPr sz="1050">
                <a:solidFill>
                  <a:schemeClr val="accent1">
                    <a:lumMod val="60000"/>
                    <a:lumOff val="4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4/5/2026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3410249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9144000" cy="5143500"/>
            <a:chOff x="0" y="0"/>
            <a:chExt cx="12192000" cy="6858000"/>
          </a:xfrm>
        </p:grpSpPr>
        <p:sp>
          <p:nvSpPr>
            <p:cNvPr id="7" name="Rectangle 6"/>
            <p:cNvSpPr/>
            <p:nvPr/>
          </p:nvSpPr>
          <p:spPr>
            <a:xfrm>
              <a:off x="0" y="0"/>
              <a:ext cx="12192000" cy="6858000"/>
            </a:xfrm>
            <a:prstGeom prst="rect">
              <a:avLst/>
            </a:prstGeom>
            <a:blipFill>
              <a:blip r:embed="rId20">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866216" y="730251"/>
            <a:ext cx="6571060" cy="53022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216" y="1952625"/>
            <a:ext cx="6571060" cy="25622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89829" y="4793879"/>
            <a:ext cx="742949" cy="228599"/>
          </a:xfrm>
          <a:prstGeom prst="rect">
            <a:avLst/>
          </a:prstGeom>
        </p:spPr>
        <p:txBody>
          <a:bodyPr vert="horz" lIns="91440" tIns="45720" rIns="91440" bIns="45720" rtlCol="0" anchor="ctr"/>
          <a:lstStyle>
            <a:lvl1pPr algn="r">
              <a:defRPr sz="750" b="1" i="0">
                <a:solidFill>
                  <a:schemeClr val="accent1"/>
                </a:solidFill>
              </a:defRPr>
            </a:lvl1pPr>
          </a:lstStyle>
          <a:p>
            <a:fld id="{2BE451C3-0FF4-47C4-B829-773ADF60F88C}" type="datetimeFigureOut">
              <a:rPr lang="en-US" dirty="0"/>
              <a:t>4/5/2026</a:t>
            </a:fld>
            <a:endParaRPr lang="en-US" dirty="0"/>
          </a:p>
        </p:txBody>
      </p:sp>
      <p:sp>
        <p:nvSpPr>
          <p:cNvPr id="5" name="Footer Placeholder 4"/>
          <p:cNvSpPr>
            <a:spLocks noGrp="1"/>
          </p:cNvSpPr>
          <p:nvPr>
            <p:ph type="ftr" sz="quarter" idx="3"/>
          </p:nvPr>
        </p:nvSpPr>
        <p:spPr>
          <a:xfrm>
            <a:off x="420833" y="4793879"/>
            <a:ext cx="2894846" cy="228601"/>
          </a:xfrm>
          <a:prstGeom prst="rect">
            <a:avLst/>
          </a:prstGeom>
        </p:spPr>
        <p:txBody>
          <a:bodyPr vert="horz" lIns="91440" tIns="45720" rIns="91440" bIns="45720" rtlCol="0" anchor="ctr"/>
          <a:lstStyle>
            <a:lvl1pPr algn="l">
              <a:defRPr sz="750" b="1" i="0">
                <a:solidFill>
                  <a:schemeClr val="accent1"/>
                </a:solidFill>
              </a:defRPr>
            </a:lvl1pPr>
          </a:lstStyle>
          <a:p>
            <a:r>
              <a:rPr lang="en-US" dirty="0"/>
              <a:t>
              </a:t>
            </a:r>
          </a:p>
        </p:txBody>
      </p:sp>
      <p:sp>
        <p:nvSpPr>
          <p:cNvPr id="21" name="Rectangle 20"/>
          <p:cNvSpPr/>
          <p:nvPr/>
        </p:nvSpPr>
        <p:spPr>
          <a:xfrm>
            <a:off x="7828359" y="0"/>
            <a:ext cx="514350" cy="85725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7764406" y="221797"/>
            <a:ext cx="628649" cy="575765"/>
          </a:xfrm>
          <a:prstGeom prst="rect">
            <a:avLst/>
          </a:prstGeom>
        </p:spPr>
        <p:txBody>
          <a:bodyPr vert="horz" lIns="91440" tIns="45720" rIns="91440" bIns="45720" rtlCol="0" anchor="b"/>
          <a:lstStyle>
            <a:lvl1pPr algn="ctr">
              <a:defRPr sz="2100" b="0" i="0">
                <a:solidFill>
                  <a:schemeClr val="bg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418906068"/>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 id="2147483668" r:id="rId18"/>
  </p:sldLayoutIdLst>
  <p:hf sldNum="0" hdr="0" ftr="0" dt="0"/>
  <p:txStyles>
    <p:titleStyle>
      <a:lvl1pPr algn="l" defTabSz="342900" rtl="0" eaLnBrk="1" latinLnBrk="0" hangingPunct="1">
        <a:spcBef>
          <a:spcPct val="0"/>
        </a:spcBef>
        <a:buNone/>
        <a:defRPr sz="27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ts val="750"/>
        </a:spcBef>
        <a:spcAft>
          <a:spcPts val="0"/>
        </a:spcAft>
        <a:buClr>
          <a:schemeClr val="accent1"/>
        </a:buClr>
        <a:buSzPct val="80000"/>
        <a:buFont typeface="Wingdings 3" charset="2"/>
        <a:buChar char=""/>
        <a:defRPr sz="1350" b="0" i="0" kern="1200">
          <a:solidFill>
            <a:schemeClr val="tx1">
              <a:lumMod val="75000"/>
              <a:lumOff val="25000"/>
            </a:schemeClr>
          </a:solidFill>
          <a:latin typeface="+mn-lt"/>
          <a:ea typeface="+mn-ea"/>
          <a:cs typeface="+mn-cs"/>
        </a:defRPr>
      </a:lvl1pPr>
      <a:lvl2pPr marL="557213" indent="-214313" algn="l" defTabSz="342900" rtl="0" eaLnBrk="1" latinLnBrk="0" hangingPunct="1">
        <a:spcBef>
          <a:spcPts val="75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2pPr>
      <a:lvl3pPr marL="857250" indent="-171450" algn="l" defTabSz="342900" rtl="0" eaLnBrk="1" latinLnBrk="0" hangingPunct="1">
        <a:spcBef>
          <a:spcPts val="750"/>
        </a:spcBef>
        <a:spcAft>
          <a:spcPts val="0"/>
        </a:spcAft>
        <a:buClr>
          <a:schemeClr val="accent1"/>
        </a:buClr>
        <a:buSzPct val="80000"/>
        <a:buFont typeface="Wingdings 3" charset="2"/>
        <a:buChar char=""/>
        <a:defRPr sz="1050" b="0" i="0" kern="1200">
          <a:solidFill>
            <a:schemeClr val="tx1">
              <a:lumMod val="75000"/>
              <a:lumOff val="25000"/>
            </a:schemeClr>
          </a:solidFill>
          <a:latin typeface="+mn-lt"/>
          <a:ea typeface="+mn-ea"/>
          <a:cs typeface="+mn-cs"/>
        </a:defRPr>
      </a:lvl3pPr>
      <a:lvl4pPr marL="12001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4pPr>
      <a:lvl5pPr marL="15430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5pPr>
      <a:lvl6pPr marL="18859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6pPr>
      <a:lvl7pPr marL="22288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7pPr>
      <a:lvl8pPr marL="25717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8pPr>
      <a:lvl9pPr marL="2914650" indent="-171450" algn="l" defTabSz="342900" rtl="0" eaLnBrk="1" latinLnBrk="0" hangingPunct="1">
        <a:spcBef>
          <a:spcPts val="750"/>
        </a:spcBef>
        <a:spcAft>
          <a:spcPts val="0"/>
        </a:spcAft>
        <a:buClr>
          <a:schemeClr val="accent1"/>
        </a:buClr>
        <a:buSzPct val="80000"/>
        <a:buFont typeface="Wingdings 3" charset="2"/>
        <a:buChar char=""/>
        <a:defRPr sz="900" b="0" i="0" kern="1200">
          <a:solidFill>
            <a:schemeClr val="tx1">
              <a:lumMod val="75000"/>
              <a:lumOff val="25000"/>
            </a:schemeClr>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24268F-DFBD-4BB0-9E92-9077B01DCE1A}"/>
              </a:ext>
            </a:extLst>
          </p:cNvPr>
          <p:cNvSpPr/>
          <p:nvPr/>
        </p:nvSpPr>
        <p:spPr>
          <a:xfrm>
            <a:off x="3265925" y="3429000"/>
            <a:ext cx="2863413" cy="13430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1200" dirty="0"/>
              <a:t>Name of Author</a:t>
            </a:r>
          </a:p>
          <a:p>
            <a:pPr algn="ctr"/>
            <a:r>
              <a:rPr lang="en-US" sz="1200" dirty="0"/>
              <a:t>Instructor Name </a:t>
            </a:r>
          </a:p>
          <a:p>
            <a:pPr algn="ctr"/>
            <a:r>
              <a:rPr lang="en-US" sz="1200" dirty="0"/>
              <a:t>Course Code and Number</a:t>
            </a:r>
          </a:p>
          <a:p>
            <a:pPr algn="ctr"/>
            <a:r>
              <a:rPr lang="en-US" sz="1200" dirty="0"/>
              <a:t>Date of Submission</a:t>
            </a:r>
          </a:p>
        </p:txBody>
      </p:sp>
      <p:sp>
        <p:nvSpPr>
          <p:cNvPr id="3" name="TextBox 2">
            <a:extLst>
              <a:ext uri="{FF2B5EF4-FFF2-40B4-BE49-F238E27FC236}">
                <a16:creationId xmlns:a16="http://schemas.microsoft.com/office/drawing/2014/main" id="{BC4A1833-FAF5-4133-8BE1-ED38B5A57A75}"/>
              </a:ext>
            </a:extLst>
          </p:cNvPr>
          <p:cNvSpPr txBox="1"/>
          <p:nvPr/>
        </p:nvSpPr>
        <p:spPr>
          <a:xfrm>
            <a:off x="2017987" y="2217807"/>
            <a:ext cx="5573110" cy="707886"/>
          </a:xfrm>
          <a:prstGeom prst="rect">
            <a:avLst/>
          </a:prstGeom>
          <a:noFill/>
        </p:spPr>
        <p:txBody>
          <a:bodyPr wrap="square" rtlCol="0">
            <a:spAutoFit/>
          </a:bodyPr>
          <a:lstStyle/>
          <a:p>
            <a:pPr algn="ctr"/>
            <a:r>
              <a:rPr lang="en-US" sz="4000" dirty="0"/>
              <a:t>Presentation</a:t>
            </a:r>
          </a:p>
        </p:txBody>
      </p:sp>
    </p:spTree>
    <p:extLst>
      <p:ext uri="{BB962C8B-B14F-4D97-AF65-F5344CB8AC3E}">
        <p14:creationId xmlns:p14="http://schemas.microsoft.com/office/powerpoint/2010/main" val="2335593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F5F2EC"/>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1B2A4A"/>
          </a:solidFill>
          <a:ln w="12700">
            <a:solidFill>
              <a:srgbClr val="1B2A4A"/>
            </a:solidFill>
            <a:prstDash val="solid"/>
          </a:ln>
        </p:spPr>
      </p:sp>
      <p:sp>
        <p:nvSpPr>
          <p:cNvPr id="3" name="Shape 1"/>
          <p:cNvSpPr/>
          <p:nvPr/>
        </p:nvSpPr>
        <p:spPr>
          <a:xfrm>
            <a:off x="164592" y="0"/>
            <a:ext cx="8979408" cy="1005840"/>
          </a:xfrm>
          <a:prstGeom prst="rect">
            <a:avLst/>
          </a:prstGeom>
          <a:solidFill>
            <a:srgbClr val="1B2A4A"/>
          </a:solidFill>
          <a:ln w="12700">
            <a:solidFill>
              <a:srgbClr val="1B2A4A"/>
            </a:solidFill>
            <a:prstDash val="solid"/>
          </a:ln>
        </p:spPr>
      </p:sp>
      <p:sp>
        <p:nvSpPr>
          <p:cNvPr id="4" name="Shape 2"/>
          <p:cNvSpPr/>
          <p:nvPr/>
        </p:nvSpPr>
        <p:spPr>
          <a:xfrm>
            <a:off x="8321040" y="201168"/>
            <a:ext cx="594360" cy="594360"/>
          </a:xfrm>
          <a:prstGeom prst="rect">
            <a:avLst/>
          </a:prstGeom>
          <a:solidFill>
            <a:srgbClr val="C9A84C"/>
          </a:solidFill>
          <a:ln w="12700">
            <a:solidFill>
              <a:srgbClr val="C9A84C"/>
            </a:solidFill>
            <a:prstDash val="solid"/>
          </a:ln>
        </p:spPr>
      </p:sp>
      <p:sp>
        <p:nvSpPr>
          <p:cNvPr id="5" name="Text 3"/>
          <p:cNvSpPr/>
          <p:nvPr/>
        </p:nvSpPr>
        <p:spPr>
          <a:xfrm>
            <a:off x="8321040" y="201168"/>
            <a:ext cx="594360" cy="594360"/>
          </a:xfrm>
          <a:prstGeom prst="rect">
            <a:avLst/>
          </a:prstGeom>
          <a:noFill/>
          <a:ln/>
        </p:spPr>
        <p:txBody>
          <a:bodyPr wrap="square" lIns="0" tIns="0" rIns="0" bIns="0" rtlCol="0" anchor="ctr"/>
          <a:lstStyle/>
          <a:p>
            <a:pPr marL="0" indent="0" algn="ctr">
              <a:buNone/>
            </a:pPr>
            <a:r>
              <a:rPr lang="en-US" sz="1300" b="1" dirty="0">
                <a:solidFill>
                  <a:srgbClr val="1B2A4A"/>
                </a:solidFill>
              </a:rPr>
              <a:t>01</a:t>
            </a:r>
            <a:endParaRPr lang="en-US" sz="1300" dirty="0"/>
          </a:p>
        </p:txBody>
      </p:sp>
      <p:sp>
        <p:nvSpPr>
          <p:cNvPr id="6" name="Text 4"/>
          <p:cNvSpPr/>
          <p:nvPr/>
        </p:nvSpPr>
        <p:spPr>
          <a:xfrm>
            <a:off x="320040" y="73152"/>
            <a:ext cx="7863840" cy="502920"/>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Individual Blocks to Creative Thinking</a:t>
            </a:r>
            <a:endParaRPr lang="en-US" sz="2000" dirty="0"/>
          </a:p>
        </p:txBody>
      </p:sp>
      <p:sp>
        <p:nvSpPr>
          <p:cNvPr id="7" name="Shape 5"/>
          <p:cNvSpPr/>
          <p:nvPr/>
        </p:nvSpPr>
        <p:spPr>
          <a:xfrm>
            <a:off x="320040" y="658368"/>
            <a:ext cx="3108960" cy="256032"/>
          </a:xfrm>
          <a:prstGeom prst="rect">
            <a:avLst/>
          </a:prstGeom>
          <a:solidFill>
            <a:srgbClr val="C9A84C"/>
          </a:solidFill>
          <a:ln w="12700">
            <a:solidFill>
              <a:srgbClr val="C9A84C"/>
            </a:solidFill>
            <a:prstDash val="solid"/>
          </a:ln>
        </p:spPr>
      </p:sp>
      <p:sp>
        <p:nvSpPr>
          <p:cNvPr id="8" name="Text 6"/>
          <p:cNvSpPr/>
          <p:nvPr/>
        </p:nvSpPr>
        <p:spPr>
          <a:xfrm>
            <a:off x="320040" y="658368"/>
            <a:ext cx="3108960" cy="256032"/>
          </a:xfrm>
          <a:prstGeom prst="rect">
            <a:avLst/>
          </a:prstGeom>
          <a:noFill/>
          <a:ln/>
        </p:spPr>
        <p:txBody>
          <a:bodyPr wrap="square" lIns="0" tIns="0" rIns="0" bIns="0" rtlCol="0" anchor="ctr"/>
          <a:lstStyle/>
          <a:p>
            <a:pPr marL="0" indent="0" algn="ctr">
              <a:buNone/>
            </a:pPr>
            <a:r>
              <a:rPr lang="en-US" sz="950" b="1" dirty="0">
                <a:solidFill>
                  <a:srgbClr val="1B2A4A"/>
                </a:solidFill>
                <a:latin typeface="Calibri" pitchFamily="34" charset="0"/>
                <a:ea typeface="Calibri" pitchFamily="34" charset="-122"/>
                <a:cs typeface="Calibri" pitchFamily="34" charset="-120"/>
              </a:rPr>
              <a:t>Kortako's Framework</a:t>
            </a:r>
            <a:endParaRPr lang="en-US" sz="950" dirty="0"/>
          </a:p>
        </p:txBody>
      </p:sp>
      <p:sp>
        <p:nvSpPr>
          <p:cNvPr id="9" name="Shape 7"/>
          <p:cNvSpPr/>
          <p:nvPr/>
        </p:nvSpPr>
        <p:spPr>
          <a:xfrm>
            <a:off x="320040" y="1097280"/>
            <a:ext cx="8595360" cy="566928"/>
          </a:xfrm>
          <a:prstGeom prst="rect">
            <a:avLst/>
          </a:prstGeom>
          <a:solidFill>
            <a:srgbClr val="E8EDF4"/>
          </a:solidFill>
          <a:ln w="12700">
            <a:solidFill>
              <a:srgbClr val="4A6080"/>
            </a:solidFill>
            <a:prstDash val="solid"/>
          </a:ln>
        </p:spPr>
      </p:sp>
      <p:sp>
        <p:nvSpPr>
          <p:cNvPr id="10" name="Shape 8"/>
          <p:cNvSpPr/>
          <p:nvPr/>
        </p:nvSpPr>
        <p:spPr>
          <a:xfrm>
            <a:off x="320040" y="1097280"/>
            <a:ext cx="54864" cy="566928"/>
          </a:xfrm>
          <a:prstGeom prst="rect">
            <a:avLst/>
          </a:prstGeom>
          <a:solidFill>
            <a:srgbClr val="C9A84C"/>
          </a:solidFill>
          <a:ln w="12700">
            <a:solidFill>
              <a:srgbClr val="C9A84C"/>
            </a:solidFill>
            <a:prstDash val="solid"/>
          </a:ln>
        </p:spPr>
      </p:sp>
      <p:sp>
        <p:nvSpPr>
          <p:cNvPr id="11" name="Text 9"/>
          <p:cNvSpPr/>
          <p:nvPr/>
        </p:nvSpPr>
        <p:spPr>
          <a:xfrm>
            <a:off x="475488" y="1115568"/>
            <a:ext cx="8321040" cy="530352"/>
          </a:xfrm>
          <a:prstGeom prst="rect">
            <a:avLst/>
          </a:prstGeom>
          <a:noFill/>
          <a:ln/>
        </p:spPr>
        <p:txBody>
          <a:bodyPr wrap="square" lIns="0" tIns="0" rIns="0" bIns="0" rtlCol="0" anchor="ctr"/>
          <a:lstStyle/>
          <a:p>
            <a:pPr marL="0" indent="0">
              <a:buNone/>
            </a:pPr>
            <a:r>
              <a:rPr lang="en-US" sz="850" b="1" dirty="0">
                <a:solidFill>
                  <a:srgbClr val="1B2A4A"/>
                </a:solidFill>
                <a:latin typeface="Calibri" pitchFamily="34" charset="0"/>
                <a:ea typeface="Calibri" pitchFamily="34" charset="-122"/>
                <a:cs typeface="Calibri" pitchFamily="34" charset="-120"/>
              </a:rPr>
              <a:t>Problem Statement: </a:t>
            </a:r>
            <a:r>
              <a:rPr lang="en-US" sz="850" dirty="0">
                <a:solidFill>
                  <a:srgbClr val="4A6080"/>
                </a:solidFill>
                <a:latin typeface="Calibri" pitchFamily="34" charset="0"/>
                <a:ea typeface="Calibri" pitchFamily="34" charset="-122"/>
                <a:cs typeface="Calibri" pitchFamily="34" charset="-120"/>
              </a:rPr>
              <a:t>Persistent delivery inefficiencies at Unicomer Group undermine customer satisfaction metrics and operational performance benchmarks, necessitating the systematic application of innovation and organisational change frameworks to engineer scalable, evidence-based solutions.</a:t>
            </a:r>
            <a:endParaRPr lang="en-US" sz="850" dirty="0"/>
          </a:p>
        </p:txBody>
      </p:sp>
      <p:sp>
        <p:nvSpPr>
          <p:cNvPr id="12" name="Shape 10"/>
          <p:cNvSpPr/>
          <p:nvPr/>
        </p:nvSpPr>
        <p:spPr>
          <a:xfrm>
            <a:off x="320040" y="1801368"/>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13" name="Shape 11"/>
          <p:cNvSpPr/>
          <p:nvPr/>
        </p:nvSpPr>
        <p:spPr>
          <a:xfrm>
            <a:off x="320040" y="1801368"/>
            <a:ext cx="411480" cy="658368"/>
          </a:xfrm>
          <a:prstGeom prst="rect">
            <a:avLst/>
          </a:prstGeom>
          <a:solidFill>
            <a:srgbClr val="1B2A4A"/>
          </a:solidFill>
          <a:ln w="12700">
            <a:solidFill>
              <a:srgbClr val="1B2A4A"/>
            </a:solidFill>
            <a:prstDash val="solid"/>
          </a:ln>
        </p:spPr>
      </p:sp>
      <p:sp>
        <p:nvSpPr>
          <p:cNvPr id="14" name="Text 12"/>
          <p:cNvSpPr/>
          <p:nvPr/>
        </p:nvSpPr>
        <p:spPr>
          <a:xfrm>
            <a:off x="320040" y="1801368"/>
            <a:ext cx="411480" cy="658368"/>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01</a:t>
            </a:r>
            <a:endParaRPr lang="en-US" sz="1100" dirty="0"/>
          </a:p>
        </p:txBody>
      </p:sp>
      <p:sp>
        <p:nvSpPr>
          <p:cNvPr id="15" name="Text 13"/>
          <p:cNvSpPr/>
          <p:nvPr/>
        </p:nvSpPr>
        <p:spPr>
          <a:xfrm>
            <a:off x="804672" y="1837944"/>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Perceptual Blocks</a:t>
            </a:r>
            <a:endParaRPr lang="en-US" sz="1050" dirty="0"/>
          </a:p>
        </p:txBody>
      </p:sp>
      <p:sp>
        <p:nvSpPr>
          <p:cNvPr id="16" name="Text 14"/>
          <p:cNvSpPr/>
          <p:nvPr/>
        </p:nvSpPr>
        <p:spPr>
          <a:xfrm>
            <a:off x="804672" y="2075688"/>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Stereotyped thinking limits managerial ability to reframe operational delivery challenges.</a:t>
            </a:r>
            <a:endParaRPr lang="en-US" sz="900" dirty="0"/>
          </a:p>
        </p:txBody>
      </p:sp>
      <p:sp>
        <p:nvSpPr>
          <p:cNvPr id="17" name="Text 15"/>
          <p:cNvSpPr/>
          <p:nvPr/>
        </p:nvSpPr>
        <p:spPr>
          <a:xfrm>
            <a:off x="6858000" y="1837944"/>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(Kortako, 2019, p. 44)</a:t>
            </a:r>
            <a:endParaRPr lang="en-US" sz="750" dirty="0"/>
          </a:p>
        </p:txBody>
      </p:sp>
      <p:sp>
        <p:nvSpPr>
          <p:cNvPr id="18" name="Shape 16"/>
          <p:cNvSpPr/>
          <p:nvPr/>
        </p:nvSpPr>
        <p:spPr>
          <a:xfrm>
            <a:off x="320040" y="2551176"/>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19" name="Shape 17"/>
          <p:cNvSpPr/>
          <p:nvPr/>
        </p:nvSpPr>
        <p:spPr>
          <a:xfrm>
            <a:off x="320040" y="2551176"/>
            <a:ext cx="411480" cy="658368"/>
          </a:xfrm>
          <a:prstGeom prst="rect">
            <a:avLst/>
          </a:prstGeom>
          <a:solidFill>
            <a:srgbClr val="1B2A4A"/>
          </a:solidFill>
          <a:ln w="12700">
            <a:solidFill>
              <a:srgbClr val="1B2A4A"/>
            </a:solidFill>
            <a:prstDash val="solid"/>
          </a:ln>
        </p:spPr>
      </p:sp>
      <p:sp>
        <p:nvSpPr>
          <p:cNvPr id="20" name="Text 18"/>
          <p:cNvSpPr/>
          <p:nvPr/>
        </p:nvSpPr>
        <p:spPr>
          <a:xfrm>
            <a:off x="320040" y="2551176"/>
            <a:ext cx="411480" cy="658368"/>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02</a:t>
            </a:r>
            <a:endParaRPr lang="en-US" sz="1100" dirty="0"/>
          </a:p>
        </p:txBody>
      </p:sp>
      <p:sp>
        <p:nvSpPr>
          <p:cNvPr id="21" name="Text 19"/>
          <p:cNvSpPr/>
          <p:nvPr/>
        </p:nvSpPr>
        <p:spPr>
          <a:xfrm>
            <a:off x="804672" y="2587752"/>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Emotional Blocks</a:t>
            </a:r>
            <a:endParaRPr lang="en-US" sz="1050" dirty="0"/>
          </a:p>
        </p:txBody>
      </p:sp>
      <p:sp>
        <p:nvSpPr>
          <p:cNvPr id="22" name="Text 20"/>
          <p:cNvSpPr/>
          <p:nvPr/>
        </p:nvSpPr>
        <p:spPr>
          <a:xfrm>
            <a:off x="804672" y="2825496"/>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Fear of failure suppresses entrepreneurial risk-taking critical to innovation-driven transformation.</a:t>
            </a:r>
            <a:endParaRPr lang="en-US" sz="900" dirty="0"/>
          </a:p>
        </p:txBody>
      </p:sp>
      <p:sp>
        <p:nvSpPr>
          <p:cNvPr id="23" name="Text 21"/>
          <p:cNvSpPr/>
          <p:nvPr/>
        </p:nvSpPr>
        <p:spPr>
          <a:xfrm>
            <a:off x="6858000" y="2587752"/>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(Kortako, 2019, p. 47)</a:t>
            </a:r>
            <a:endParaRPr lang="en-US" sz="750" dirty="0"/>
          </a:p>
        </p:txBody>
      </p:sp>
      <p:sp>
        <p:nvSpPr>
          <p:cNvPr id="24" name="Shape 22"/>
          <p:cNvSpPr/>
          <p:nvPr/>
        </p:nvSpPr>
        <p:spPr>
          <a:xfrm>
            <a:off x="320040" y="3300984"/>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25" name="Shape 23"/>
          <p:cNvSpPr/>
          <p:nvPr/>
        </p:nvSpPr>
        <p:spPr>
          <a:xfrm>
            <a:off x="320040" y="3300984"/>
            <a:ext cx="411480" cy="658368"/>
          </a:xfrm>
          <a:prstGeom prst="rect">
            <a:avLst/>
          </a:prstGeom>
          <a:solidFill>
            <a:srgbClr val="1B2A4A"/>
          </a:solidFill>
          <a:ln w="12700">
            <a:solidFill>
              <a:srgbClr val="1B2A4A"/>
            </a:solidFill>
            <a:prstDash val="solid"/>
          </a:ln>
        </p:spPr>
      </p:sp>
      <p:sp>
        <p:nvSpPr>
          <p:cNvPr id="26" name="Text 24"/>
          <p:cNvSpPr/>
          <p:nvPr/>
        </p:nvSpPr>
        <p:spPr>
          <a:xfrm>
            <a:off x="320040" y="3300984"/>
            <a:ext cx="411480" cy="658368"/>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03</a:t>
            </a:r>
            <a:endParaRPr lang="en-US" sz="1100" dirty="0"/>
          </a:p>
        </p:txBody>
      </p:sp>
      <p:sp>
        <p:nvSpPr>
          <p:cNvPr id="27" name="Text 25"/>
          <p:cNvSpPr/>
          <p:nvPr/>
        </p:nvSpPr>
        <p:spPr>
          <a:xfrm>
            <a:off x="804672" y="3337560"/>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Cultural &amp; Environmental Blocks</a:t>
            </a:r>
            <a:endParaRPr lang="en-US" sz="1050" dirty="0"/>
          </a:p>
        </p:txBody>
      </p:sp>
      <p:sp>
        <p:nvSpPr>
          <p:cNvPr id="28" name="Text 26"/>
          <p:cNvSpPr/>
          <p:nvPr/>
        </p:nvSpPr>
        <p:spPr>
          <a:xfrm>
            <a:off x="804672" y="3575304"/>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Organisational conformity norms impede divergent ideation and disruptive solution generation.</a:t>
            </a:r>
            <a:endParaRPr lang="en-US" sz="900" dirty="0"/>
          </a:p>
        </p:txBody>
      </p:sp>
      <p:sp>
        <p:nvSpPr>
          <p:cNvPr id="29" name="Text 27"/>
          <p:cNvSpPr/>
          <p:nvPr/>
        </p:nvSpPr>
        <p:spPr>
          <a:xfrm>
            <a:off x="6858000" y="3337560"/>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(Kortako, 2019, p. 51)</a:t>
            </a:r>
            <a:endParaRPr lang="en-US" sz="750" dirty="0"/>
          </a:p>
        </p:txBody>
      </p:sp>
      <p:sp>
        <p:nvSpPr>
          <p:cNvPr id="30" name="Shape 28"/>
          <p:cNvSpPr/>
          <p:nvPr/>
        </p:nvSpPr>
        <p:spPr>
          <a:xfrm>
            <a:off x="320040" y="4050792"/>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31" name="Shape 29"/>
          <p:cNvSpPr/>
          <p:nvPr/>
        </p:nvSpPr>
        <p:spPr>
          <a:xfrm>
            <a:off x="320040" y="4050792"/>
            <a:ext cx="411480" cy="658368"/>
          </a:xfrm>
          <a:prstGeom prst="rect">
            <a:avLst/>
          </a:prstGeom>
          <a:solidFill>
            <a:srgbClr val="1B2A4A"/>
          </a:solidFill>
          <a:ln w="12700">
            <a:solidFill>
              <a:srgbClr val="1B2A4A"/>
            </a:solidFill>
            <a:prstDash val="solid"/>
          </a:ln>
        </p:spPr>
      </p:sp>
      <p:sp>
        <p:nvSpPr>
          <p:cNvPr id="32" name="Text 30"/>
          <p:cNvSpPr/>
          <p:nvPr/>
        </p:nvSpPr>
        <p:spPr>
          <a:xfrm>
            <a:off x="320040" y="4050792"/>
            <a:ext cx="411480" cy="658368"/>
          </a:xfrm>
          <a:prstGeom prst="rect">
            <a:avLst/>
          </a:prstGeom>
          <a:noFill/>
          <a:ln/>
        </p:spPr>
        <p:txBody>
          <a:bodyPr wrap="square" lIns="0" tIns="0" rIns="0" bIns="0" rtlCol="0" anchor="ctr"/>
          <a:lstStyle/>
          <a:p>
            <a:pPr marL="0" indent="0" algn="ctr">
              <a:buNone/>
            </a:pPr>
            <a:r>
              <a:rPr lang="en-US" sz="1100" b="1" dirty="0">
                <a:solidFill>
                  <a:srgbClr val="C9A84C"/>
                </a:solidFill>
                <a:latin typeface="Calibri" pitchFamily="34" charset="0"/>
                <a:ea typeface="Calibri" pitchFamily="34" charset="-122"/>
                <a:cs typeface="Calibri" pitchFamily="34" charset="-120"/>
              </a:rPr>
              <a:t>04</a:t>
            </a:r>
            <a:endParaRPr lang="en-US" sz="1100" dirty="0"/>
          </a:p>
        </p:txBody>
      </p:sp>
      <p:sp>
        <p:nvSpPr>
          <p:cNvPr id="33" name="Text 31"/>
          <p:cNvSpPr/>
          <p:nvPr/>
        </p:nvSpPr>
        <p:spPr>
          <a:xfrm>
            <a:off x="804672" y="4087368"/>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Intellectual &amp; Expressive Blocks</a:t>
            </a:r>
            <a:endParaRPr lang="en-US" sz="1050" dirty="0"/>
          </a:p>
        </p:txBody>
      </p:sp>
      <p:sp>
        <p:nvSpPr>
          <p:cNvPr id="34" name="Text 32"/>
          <p:cNvSpPr/>
          <p:nvPr/>
        </p:nvSpPr>
        <p:spPr>
          <a:xfrm>
            <a:off x="804672" y="4325112"/>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Rigid problem-solving languages constrain cross-functional communication and collaborative creativity.</a:t>
            </a:r>
            <a:endParaRPr lang="en-US" sz="900" dirty="0"/>
          </a:p>
        </p:txBody>
      </p:sp>
      <p:sp>
        <p:nvSpPr>
          <p:cNvPr id="35" name="Text 33"/>
          <p:cNvSpPr/>
          <p:nvPr/>
        </p:nvSpPr>
        <p:spPr>
          <a:xfrm>
            <a:off x="6858000" y="4087368"/>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(Kortako, 2019, p. 55)</a:t>
            </a:r>
            <a:endParaRPr lang="en-US" sz="750" dirty="0"/>
          </a:p>
        </p:txBody>
      </p:sp>
      <p:sp>
        <p:nvSpPr>
          <p:cNvPr id="36" name="Shape 34"/>
          <p:cNvSpPr/>
          <p:nvPr/>
        </p:nvSpPr>
        <p:spPr>
          <a:xfrm>
            <a:off x="164592" y="4846320"/>
            <a:ext cx="8979408" cy="164592"/>
          </a:xfrm>
          <a:prstGeom prst="rect">
            <a:avLst/>
          </a:prstGeom>
          <a:solidFill>
            <a:srgbClr val="C9A84C"/>
          </a:solidFill>
          <a:ln w="12700">
            <a:solidFill>
              <a:srgbClr val="C9A84C"/>
            </a:solidFill>
            <a:prstDash val="solid"/>
          </a:ln>
        </p:spPr>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2">
    <p:bg>
      <p:bgPr>
        <a:solidFill>
          <a:srgbClr val="F5F2EC"/>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1B2A4A"/>
          </a:solidFill>
          <a:ln w="12700">
            <a:solidFill>
              <a:srgbClr val="1B2A4A"/>
            </a:solidFill>
            <a:prstDash val="solid"/>
          </a:ln>
        </p:spPr>
      </p:sp>
      <p:sp>
        <p:nvSpPr>
          <p:cNvPr id="3" name="Shape 1"/>
          <p:cNvSpPr/>
          <p:nvPr/>
        </p:nvSpPr>
        <p:spPr>
          <a:xfrm>
            <a:off x="164592" y="0"/>
            <a:ext cx="8979408" cy="1005840"/>
          </a:xfrm>
          <a:prstGeom prst="rect">
            <a:avLst/>
          </a:prstGeom>
          <a:solidFill>
            <a:srgbClr val="1B2A4A"/>
          </a:solidFill>
          <a:ln w="12700">
            <a:solidFill>
              <a:srgbClr val="1B2A4A"/>
            </a:solidFill>
            <a:prstDash val="solid"/>
          </a:ln>
        </p:spPr>
      </p:sp>
      <p:sp>
        <p:nvSpPr>
          <p:cNvPr id="4" name="Shape 2"/>
          <p:cNvSpPr/>
          <p:nvPr/>
        </p:nvSpPr>
        <p:spPr>
          <a:xfrm>
            <a:off x="8321040" y="201168"/>
            <a:ext cx="594360" cy="594360"/>
          </a:xfrm>
          <a:prstGeom prst="rect">
            <a:avLst/>
          </a:prstGeom>
          <a:solidFill>
            <a:srgbClr val="C9A84C"/>
          </a:solidFill>
          <a:ln w="12700">
            <a:solidFill>
              <a:srgbClr val="C9A84C"/>
            </a:solidFill>
            <a:prstDash val="solid"/>
          </a:ln>
        </p:spPr>
      </p:sp>
      <p:sp>
        <p:nvSpPr>
          <p:cNvPr id="5" name="Text 3"/>
          <p:cNvSpPr/>
          <p:nvPr/>
        </p:nvSpPr>
        <p:spPr>
          <a:xfrm>
            <a:off x="8321040" y="201168"/>
            <a:ext cx="594360" cy="594360"/>
          </a:xfrm>
          <a:prstGeom prst="rect">
            <a:avLst/>
          </a:prstGeom>
          <a:noFill/>
          <a:ln/>
        </p:spPr>
        <p:txBody>
          <a:bodyPr wrap="square" lIns="0" tIns="0" rIns="0" bIns="0" rtlCol="0" anchor="ctr"/>
          <a:lstStyle/>
          <a:p>
            <a:pPr marL="0" indent="0" algn="ctr">
              <a:buNone/>
            </a:pPr>
            <a:r>
              <a:rPr lang="en-US" sz="1300" b="1" dirty="0">
                <a:solidFill>
                  <a:srgbClr val="1B2A4A"/>
                </a:solidFill>
              </a:rPr>
              <a:t>02</a:t>
            </a:r>
            <a:endParaRPr lang="en-US" sz="1300" dirty="0"/>
          </a:p>
        </p:txBody>
      </p:sp>
      <p:sp>
        <p:nvSpPr>
          <p:cNvPr id="6" name="Text 4"/>
          <p:cNvSpPr/>
          <p:nvPr/>
        </p:nvSpPr>
        <p:spPr>
          <a:xfrm>
            <a:off x="320040" y="73152"/>
            <a:ext cx="7863840" cy="502920"/>
          </a:xfrm>
          <a:prstGeom prst="rect">
            <a:avLst/>
          </a:prstGeom>
          <a:noFill/>
          <a:ln/>
        </p:spPr>
        <p:txBody>
          <a:bodyPr wrap="square" lIns="0" tIns="0" rIns="0" bIns="0" rtlCol="0" anchor="ctr"/>
          <a:lstStyle/>
          <a:p>
            <a:pPr marL="0" indent="0">
              <a:buNone/>
            </a:pPr>
            <a:r>
              <a:rPr lang="en-US" sz="2000" b="1" dirty="0">
                <a:solidFill>
                  <a:srgbClr val="FFFFFF"/>
                </a:solidFill>
                <a:latin typeface="Calibri" pitchFamily="34" charset="0"/>
                <a:ea typeface="Calibri" pitchFamily="34" charset="-122"/>
                <a:cs typeface="Calibri" pitchFamily="34" charset="-120"/>
              </a:rPr>
              <a:t>Individual Blocks to Entrepreneurial Mindset</a:t>
            </a:r>
            <a:endParaRPr lang="en-US" sz="2000" dirty="0"/>
          </a:p>
        </p:txBody>
      </p:sp>
      <p:sp>
        <p:nvSpPr>
          <p:cNvPr id="7" name="Shape 5"/>
          <p:cNvSpPr/>
          <p:nvPr/>
        </p:nvSpPr>
        <p:spPr>
          <a:xfrm>
            <a:off x="320040" y="658368"/>
            <a:ext cx="3108960" cy="256032"/>
          </a:xfrm>
          <a:prstGeom prst="rect">
            <a:avLst/>
          </a:prstGeom>
          <a:solidFill>
            <a:srgbClr val="C9A84C"/>
          </a:solidFill>
          <a:ln w="12700">
            <a:solidFill>
              <a:srgbClr val="C9A84C"/>
            </a:solidFill>
            <a:prstDash val="solid"/>
          </a:ln>
        </p:spPr>
      </p:sp>
      <p:sp>
        <p:nvSpPr>
          <p:cNvPr id="8" name="Text 6"/>
          <p:cNvSpPr/>
          <p:nvPr/>
        </p:nvSpPr>
        <p:spPr>
          <a:xfrm>
            <a:off x="320040" y="658368"/>
            <a:ext cx="3108960" cy="256032"/>
          </a:xfrm>
          <a:prstGeom prst="rect">
            <a:avLst/>
          </a:prstGeom>
          <a:noFill/>
          <a:ln/>
        </p:spPr>
        <p:txBody>
          <a:bodyPr wrap="square" lIns="0" tIns="0" rIns="0" bIns="0" rtlCol="0" anchor="ctr"/>
          <a:lstStyle/>
          <a:p>
            <a:pPr marL="0" indent="0" algn="ctr">
              <a:buNone/>
            </a:pPr>
            <a:r>
              <a:rPr lang="en-US" sz="950" b="1" dirty="0">
                <a:solidFill>
                  <a:srgbClr val="1B2A4A"/>
                </a:solidFill>
                <a:latin typeface="Calibri" pitchFamily="34" charset="0"/>
                <a:ea typeface="Calibri" pitchFamily="34" charset="-122"/>
                <a:cs typeface="Calibri" pitchFamily="34" charset="-120"/>
              </a:rPr>
              <a:t>Hurson's Productive Thinking Model</a:t>
            </a:r>
            <a:endParaRPr lang="en-US" sz="950" dirty="0"/>
          </a:p>
        </p:txBody>
      </p:sp>
      <p:sp>
        <p:nvSpPr>
          <p:cNvPr id="9" name="Shape 7"/>
          <p:cNvSpPr/>
          <p:nvPr/>
        </p:nvSpPr>
        <p:spPr>
          <a:xfrm>
            <a:off x="320040" y="1097280"/>
            <a:ext cx="8595360" cy="566928"/>
          </a:xfrm>
          <a:prstGeom prst="rect">
            <a:avLst/>
          </a:prstGeom>
          <a:solidFill>
            <a:srgbClr val="E8EDF4"/>
          </a:solidFill>
          <a:ln w="12700">
            <a:solidFill>
              <a:srgbClr val="4A6080"/>
            </a:solidFill>
            <a:prstDash val="solid"/>
          </a:ln>
        </p:spPr>
      </p:sp>
      <p:sp>
        <p:nvSpPr>
          <p:cNvPr id="10" name="Shape 8"/>
          <p:cNvSpPr/>
          <p:nvPr/>
        </p:nvSpPr>
        <p:spPr>
          <a:xfrm>
            <a:off x="320040" y="1097280"/>
            <a:ext cx="54864" cy="566928"/>
          </a:xfrm>
          <a:prstGeom prst="rect">
            <a:avLst/>
          </a:prstGeom>
          <a:solidFill>
            <a:srgbClr val="C9A84C"/>
          </a:solidFill>
          <a:ln w="12700">
            <a:solidFill>
              <a:srgbClr val="C9A84C"/>
            </a:solidFill>
            <a:prstDash val="solid"/>
          </a:ln>
        </p:spPr>
      </p:sp>
      <p:sp>
        <p:nvSpPr>
          <p:cNvPr id="11" name="Text 9"/>
          <p:cNvSpPr/>
          <p:nvPr/>
        </p:nvSpPr>
        <p:spPr>
          <a:xfrm>
            <a:off x="475488" y="1115568"/>
            <a:ext cx="8321040" cy="530352"/>
          </a:xfrm>
          <a:prstGeom prst="rect">
            <a:avLst/>
          </a:prstGeom>
          <a:noFill/>
          <a:ln/>
        </p:spPr>
        <p:txBody>
          <a:bodyPr wrap="square" lIns="0" tIns="0" rIns="0" bIns="0" rtlCol="0" anchor="ctr"/>
          <a:lstStyle/>
          <a:p>
            <a:pPr marL="0" indent="0">
              <a:buNone/>
            </a:pPr>
            <a:r>
              <a:rPr lang="en-US" sz="850" b="1" dirty="0">
                <a:solidFill>
                  <a:srgbClr val="1B2A4A"/>
                </a:solidFill>
                <a:latin typeface="Calibri" pitchFamily="34" charset="0"/>
                <a:ea typeface="Calibri" pitchFamily="34" charset="-122"/>
                <a:cs typeface="Calibri" pitchFamily="34" charset="-120"/>
              </a:rPr>
              <a:t>Theoretical Lens: </a:t>
            </a:r>
            <a:r>
              <a:rPr lang="en-US" sz="850" dirty="0">
                <a:solidFill>
                  <a:srgbClr val="4A6080"/>
                </a:solidFill>
                <a:latin typeface="Calibri" pitchFamily="34" charset="0"/>
                <a:ea typeface="Calibri" pitchFamily="34" charset="-122"/>
                <a:cs typeface="Calibri" pitchFamily="34" charset="-120"/>
              </a:rPr>
              <a:t>Hurson's (2008) Productive Thinking Model reframes problem-solving as a disciplined six-step cognitive process that systematically dismantles individual mindset barriers, enabling entrepreneurially-oriented leaders to generate and evaluate innovative solutions with strategic rigour.</a:t>
            </a:r>
            <a:endParaRPr lang="en-US" sz="850" dirty="0"/>
          </a:p>
        </p:txBody>
      </p:sp>
      <p:sp>
        <p:nvSpPr>
          <p:cNvPr id="12" name="Shape 10"/>
          <p:cNvSpPr/>
          <p:nvPr/>
        </p:nvSpPr>
        <p:spPr>
          <a:xfrm>
            <a:off x="320040" y="1801368"/>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13" name="Shape 11"/>
          <p:cNvSpPr/>
          <p:nvPr/>
        </p:nvSpPr>
        <p:spPr>
          <a:xfrm>
            <a:off x="320040" y="1801368"/>
            <a:ext cx="411480" cy="658368"/>
          </a:xfrm>
          <a:prstGeom prst="rect">
            <a:avLst/>
          </a:prstGeom>
          <a:solidFill>
            <a:srgbClr val="C9A84C"/>
          </a:solidFill>
          <a:ln w="12700">
            <a:solidFill>
              <a:srgbClr val="C9A84C"/>
            </a:solidFill>
            <a:prstDash val="solid"/>
          </a:ln>
        </p:spPr>
      </p:sp>
      <p:sp>
        <p:nvSpPr>
          <p:cNvPr id="14" name="Text 12"/>
          <p:cNvSpPr/>
          <p:nvPr/>
        </p:nvSpPr>
        <p:spPr>
          <a:xfrm>
            <a:off x="320040" y="1801368"/>
            <a:ext cx="411480" cy="658368"/>
          </a:xfrm>
          <a:prstGeom prst="rect">
            <a:avLst/>
          </a:prstGeom>
          <a:noFill/>
          <a:ln/>
        </p:spPr>
        <p:txBody>
          <a:bodyPr wrap="square" lIns="0" tIns="0" rIns="0" bIns="0" rtlCol="0" anchor="ctr"/>
          <a:lstStyle/>
          <a:p>
            <a:pPr marL="0" indent="0" algn="ctr">
              <a:buNone/>
            </a:pPr>
            <a:r>
              <a:rPr lang="en-US" sz="1100" b="1" dirty="0">
                <a:solidFill>
                  <a:srgbClr val="1B2A4A"/>
                </a:solidFill>
                <a:latin typeface="Calibri" pitchFamily="34" charset="0"/>
                <a:ea typeface="Calibri" pitchFamily="34" charset="-122"/>
                <a:cs typeface="Calibri" pitchFamily="34" charset="-120"/>
              </a:rPr>
              <a:t>01</a:t>
            </a:r>
            <a:endParaRPr lang="en-US" sz="1100" dirty="0"/>
          </a:p>
        </p:txBody>
      </p:sp>
      <p:sp>
        <p:nvSpPr>
          <p:cNvPr id="15" name="Text 13"/>
          <p:cNvSpPr/>
          <p:nvPr/>
        </p:nvSpPr>
        <p:spPr>
          <a:xfrm>
            <a:off x="804672" y="1837944"/>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The Lazy Mind (Satisficing)</a:t>
            </a:r>
            <a:endParaRPr lang="en-US" sz="1050" dirty="0"/>
          </a:p>
        </p:txBody>
      </p:sp>
      <p:sp>
        <p:nvSpPr>
          <p:cNvPr id="16" name="Text 14"/>
          <p:cNvSpPr/>
          <p:nvPr/>
        </p:nvSpPr>
        <p:spPr>
          <a:xfrm>
            <a:off x="804672" y="2075688"/>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Cognitive efficiency bias drives premature solution closure, undermining rigorous entrepreneurial problem analysis.</a:t>
            </a:r>
            <a:endParaRPr lang="en-US" sz="900" dirty="0"/>
          </a:p>
        </p:txBody>
      </p:sp>
      <p:sp>
        <p:nvSpPr>
          <p:cNvPr id="17" name="Text 15"/>
          <p:cNvSpPr/>
          <p:nvPr/>
        </p:nvSpPr>
        <p:spPr>
          <a:xfrm>
            <a:off x="6858000" y="1837944"/>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(Hurson, 2008, p. 18)</a:t>
            </a:r>
            <a:endParaRPr lang="en-US" sz="750" dirty="0"/>
          </a:p>
        </p:txBody>
      </p:sp>
      <p:sp>
        <p:nvSpPr>
          <p:cNvPr id="18" name="Shape 16"/>
          <p:cNvSpPr/>
          <p:nvPr/>
        </p:nvSpPr>
        <p:spPr>
          <a:xfrm>
            <a:off x="320040" y="2551176"/>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19" name="Shape 17"/>
          <p:cNvSpPr/>
          <p:nvPr/>
        </p:nvSpPr>
        <p:spPr>
          <a:xfrm>
            <a:off x="320040" y="2551176"/>
            <a:ext cx="411480" cy="658368"/>
          </a:xfrm>
          <a:prstGeom prst="rect">
            <a:avLst/>
          </a:prstGeom>
          <a:solidFill>
            <a:srgbClr val="C9A84C"/>
          </a:solidFill>
          <a:ln w="12700">
            <a:solidFill>
              <a:srgbClr val="C9A84C"/>
            </a:solidFill>
            <a:prstDash val="solid"/>
          </a:ln>
        </p:spPr>
      </p:sp>
      <p:sp>
        <p:nvSpPr>
          <p:cNvPr id="20" name="Text 18"/>
          <p:cNvSpPr/>
          <p:nvPr/>
        </p:nvSpPr>
        <p:spPr>
          <a:xfrm>
            <a:off x="320040" y="2551176"/>
            <a:ext cx="411480" cy="658368"/>
          </a:xfrm>
          <a:prstGeom prst="rect">
            <a:avLst/>
          </a:prstGeom>
          <a:noFill/>
          <a:ln/>
        </p:spPr>
        <p:txBody>
          <a:bodyPr wrap="square" lIns="0" tIns="0" rIns="0" bIns="0" rtlCol="0" anchor="ctr"/>
          <a:lstStyle/>
          <a:p>
            <a:pPr marL="0" indent="0" algn="ctr">
              <a:buNone/>
            </a:pPr>
            <a:r>
              <a:rPr lang="en-US" sz="1100" b="1" dirty="0">
                <a:solidFill>
                  <a:srgbClr val="1B2A4A"/>
                </a:solidFill>
                <a:latin typeface="Calibri" pitchFamily="34" charset="0"/>
                <a:ea typeface="Calibri" pitchFamily="34" charset="-122"/>
                <a:cs typeface="Calibri" pitchFamily="34" charset="-120"/>
              </a:rPr>
              <a:t>02</a:t>
            </a:r>
            <a:endParaRPr lang="en-US" sz="1100" dirty="0"/>
          </a:p>
        </p:txBody>
      </p:sp>
      <p:sp>
        <p:nvSpPr>
          <p:cNvPr id="21" name="Text 19"/>
          <p:cNvSpPr/>
          <p:nvPr/>
        </p:nvSpPr>
        <p:spPr>
          <a:xfrm>
            <a:off x="804672" y="2587752"/>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The Conventional Mind</a:t>
            </a:r>
            <a:endParaRPr lang="en-US" sz="1050" dirty="0"/>
          </a:p>
        </p:txBody>
      </p:sp>
      <p:sp>
        <p:nvSpPr>
          <p:cNvPr id="22" name="Text 20"/>
          <p:cNvSpPr/>
          <p:nvPr/>
        </p:nvSpPr>
        <p:spPr>
          <a:xfrm>
            <a:off x="804672" y="2825496"/>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Anchoring to existing operational paradigms restricts generative ideation beyond incremental process refinement.</a:t>
            </a:r>
            <a:endParaRPr lang="en-US" sz="900" dirty="0"/>
          </a:p>
        </p:txBody>
      </p:sp>
      <p:sp>
        <p:nvSpPr>
          <p:cNvPr id="23" name="Text 21"/>
          <p:cNvSpPr/>
          <p:nvPr/>
        </p:nvSpPr>
        <p:spPr>
          <a:xfrm>
            <a:off x="6858000" y="2587752"/>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(Hurson, 2008, p. 25)</a:t>
            </a:r>
            <a:endParaRPr lang="en-US" sz="750" dirty="0"/>
          </a:p>
        </p:txBody>
      </p:sp>
      <p:sp>
        <p:nvSpPr>
          <p:cNvPr id="24" name="Shape 22"/>
          <p:cNvSpPr/>
          <p:nvPr/>
        </p:nvSpPr>
        <p:spPr>
          <a:xfrm>
            <a:off x="320040" y="3300984"/>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25" name="Shape 23"/>
          <p:cNvSpPr/>
          <p:nvPr/>
        </p:nvSpPr>
        <p:spPr>
          <a:xfrm>
            <a:off x="320040" y="3300984"/>
            <a:ext cx="411480" cy="658368"/>
          </a:xfrm>
          <a:prstGeom prst="rect">
            <a:avLst/>
          </a:prstGeom>
          <a:solidFill>
            <a:srgbClr val="C9A84C"/>
          </a:solidFill>
          <a:ln w="12700">
            <a:solidFill>
              <a:srgbClr val="C9A84C"/>
            </a:solidFill>
            <a:prstDash val="solid"/>
          </a:ln>
        </p:spPr>
      </p:sp>
      <p:sp>
        <p:nvSpPr>
          <p:cNvPr id="26" name="Text 24"/>
          <p:cNvSpPr/>
          <p:nvPr/>
        </p:nvSpPr>
        <p:spPr>
          <a:xfrm>
            <a:off x="320040" y="3300984"/>
            <a:ext cx="411480" cy="658368"/>
          </a:xfrm>
          <a:prstGeom prst="rect">
            <a:avLst/>
          </a:prstGeom>
          <a:noFill/>
          <a:ln/>
        </p:spPr>
        <p:txBody>
          <a:bodyPr wrap="square" lIns="0" tIns="0" rIns="0" bIns="0" rtlCol="0" anchor="ctr"/>
          <a:lstStyle/>
          <a:p>
            <a:pPr marL="0" indent="0" algn="ctr">
              <a:buNone/>
            </a:pPr>
            <a:r>
              <a:rPr lang="en-US" sz="1100" b="1" dirty="0">
                <a:solidFill>
                  <a:srgbClr val="1B2A4A"/>
                </a:solidFill>
                <a:latin typeface="Calibri" pitchFamily="34" charset="0"/>
                <a:ea typeface="Calibri" pitchFamily="34" charset="-122"/>
                <a:cs typeface="Calibri" pitchFamily="34" charset="-120"/>
              </a:rPr>
              <a:t>03</a:t>
            </a:r>
            <a:endParaRPr lang="en-US" sz="1100" dirty="0"/>
          </a:p>
        </p:txBody>
      </p:sp>
      <p:sp>
        <p:nvSpPr>
          <p:cNvPr id="27" name="Text 25"/>
          <p:cNvSpPr/>
          <p:nvPr/>
        </p:nvSpPr>
        <p:spPr>
          <a:xfrm>
            <a:off x="804672" y="3337560"/>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The Judgement Block</a:t>
            </a:r>
            <a:endParaRPr lang="en-US" sz="1050" dirty="0"/>
          </a:p>
        </p:txBody>
      </p:sp>
      <p:sp>
        <p:nvSpPr>
          <p:cNvPr id="28" name="Text 26"/>
          <p:cNvSpPr/>
          <p:nvPr/>
        </p:nvSpPr>
        <p:spPr>
          <a:xfrm>
            <a:off x="804672" y="3575304"/>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Premature evaluative filtering during ideation phases eliminates high-potential yet unconventional innovation pathways.</a:t>
            </a:r>
            <a:endParaRPr lang="en-US" sz="900" dirty="0"/>
          </a:p>
        </p:txBody>
      </p:sp>
      <p:sp>
        <p:nvSpPr>
          <p:cNvPr id="29" name="Text 27"/>
          <p:cNvSpPr/>
          <p:nvPr/>
        </p:nvSpPr>
        <p:spPr>
          <a:xfrm>
            <a:off x="6858000" y="3337560"/>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(Hurson, 2008, p. 32)</a:t>
            </a:r>
            <a:endParaRPr lang="en-US" sz="750" dirty="0"/>
          </a:p>
        </p:txBody>
      </p:sp>
      <p:sp>
        <p:nvSpPr>
          <p:cNvPr id="30" name="Shape 28"/>
          <p:cNvSpPr/>
          <p:nvPr/>
        </p:nvSpPr>
        <p:spPr>
          <a:xfrm>
            <a:off x="320040" y="4050792"/>
            <a:ext cx="8595360" cy="658368"/>
          </a:xfrm>
          <a:prstGeom prst="rect">
            <a:avLst/>
          </a:prstGeom>
          <a:solidFill>
            <a:srgbClr val="FFFFFF"/>
          </a:solidFill>
          <a:ln w="12700">
            <a:solidFill>
              <a:srgbClr val="D9E2EE"/>
            </a:solidFill>
            <a:prstDash val="solid"/>
          </a:ln>
          <a:effectLst>
            <a:outerShdw blurRad="50800" dist="12700" dir="8100000" algn="bl" rotWithShape="0">
              <a:srgbClr val="000000">
                <a:alpha val="7000"/>
              </a:srgbClr>
            </a:outerShdw>
          </a:effectLst>
        </p:spPr>
      </p:sp>
      <p:sp>
        <p:nvSpPr>
          <p:cNvPr id="31" name="Shape 29"/>
          <p:cNvSpPr/>
          <p:nvPr/>
        </p:nvSpPr>
        <p:spPr>
          <a:xfrm>
            <a:off x="320040" y="4050792"/>
            <a:ext cx="411480" cy="658368"/>
          </a:xfrm>
          <a:prstGeom prst="rect">
            <a:avLst/>
          </a:prstGeom>
          <a:solidFill>
            <a:srgbClr val="C9A84C"/>
          </a:solidFill>
          <a:ln w="12700">
            <a:solidFill>
              <a:srgbClr val="C9A84C"/>
            </a:solidFill>
            <a:prstDash val="solid"/>
          </a:ln>
        </p:spPr>
      </p:sp>
      <p:sp>
        <p:nvSpPr>
          <p:cNvPr id="32" name="Text 30"/>
          <p:cNvSpPr/>
          <p:nvPr/>
        </p:nvSpPr>
        <p:spPr>
          <a:xfrm>
            <a:off x="320040" y="4050792"/>
            <a:ext cx="411480" cy="658368"/>
          </a:xfrm>
          <a:prstGeom prst="rect">
            <a:avLst/>
          </a:prstGeom>
          <a:noFill/>
          <a:ln/>
        </p:spPr>
        <p:txBody>
          <a:bodyPr wrap="square" lIns="0" tIns="0" rIns="0" bIns="0" rtlCol="0" anchor="ctr"/>
          <a:lstStyle/>
          <a:p>
            <a:pPr marL="0" indent="0" algn="ctr">
              <a:buNone/>
            </a:pPr>
            <a:r>
              <a:rPr lang="en-US" sz="1100" b="1" dirty="0">
                <a:solidFill>
                  <a:srgbClr val="1B2A4A"/>
                </a:solidFill>
                <a:latin typeface="Calibri" pitchFamily="34" charset="0"/>
                <a:ea typeface="Calibri" pitchFamily="34" charset="-122"/>
                <a:cs typeface="Calibri" pitchFamily="34" charset="-120"/>
              </a:rPr>
              <a:t>04</a:t>
            </a:r>
            <a:endParaRPr lang="en-US" sz="1100" dirty="0"/>
          </a:p>
        </p:txBody>
      </p:sp>
      <p:sp>
        <p:nvSpPr>
          <p:cNvPr id="33" name="Text 31"/>
          <p:cNvSpPr/>
          <p:nvPr/>
        </p:nvSpPr>
        <p:spPr>
          <a:xfrm>
            <a:off x="804672" y="4087368"/>
            <a:ext cx="2926080" cy="237744"/>
          </a:xfrm>
          <a:prstGeom prst="rect">
            <a:avLst/>
          </a:prstGeom>
          <a:noFill/>
          <a:ln/>
        </p:spPr>
        <p:txBody>
          <a:bodyPr wrap="square" lIns="0" tIns="0" rIns="0" bIns="0" rtlCol="0" anchor="t"/>
          <a:lstStyle/>
          <a:p>
            <a:pPr marL="0" indent="0">
              <a:buNone/>
            </a:pPr>
            <a:r>
              <a:rPr lang="en-US" sz="1050" b="1" dirty="0">
                <a:solidFill>
                  <a:srgbClr val="1B2A4A"/>
                </a:solidFill>
                <a:latin typeface="Calibri" pitchFamily="34" charset="0"/>
                <a:ea typeface="Calibri" pitchFamily="34" charset="-122"/>
                <a:cs typeface="Calibri" pitchFamily="34" charset="-120"/>
              </a:rPr>
              <a:t>The Exclusion Block</a:t>
            </a:r>
            <a:endParaRPr lang="en-US" sz="1050" dirty="0"/>
          </a:p>
        </p:txBody>
      </p:sp>
      <p:sp>
        <p:nvSpPr>
          <p:cNvPr id="34" name="Text 32"/>
          <p:cNvSpPr/>
          <p:nvPr/>
        </p:nvSpPr>
        <p:spPr>
          <a:xfrm>
            <a:off x="804672" y="4325112"/>
            <a:ext cx="6126480" cy="256032"/>
          </a:xfrm>
          <a:prstGeom prst="rect">
            <a:avLst/>
          </a:prstGeom>
          <a:noFill/>
          <a:ln/>
        </p:spPr>
        <p:txBody>
          <a:bodyPr wrap="square" lIns="0" tIns="0" rIns="0" bIns="0" rtlCol="0" anchor="t"/>
          <a:lstStyle/>
          <a:p>
            <a:pPr marL="0" indent="0">
              <a:buNone/>
            </a:pPr>
            <a:r>
              <a:rPr lang="en-US" sz="900" dirty="0">
                <a:solidFill>
                  <a:srgbClr val="4A6080"/>
                </a:solidFill>
                <a:latin typeface="Calibri" pitchFamily="34" charset="0"/>
                <a:ea typeface="Calibri" pitchFamily="34" charset="-122"/>
                <a:cs typeface="Calibri" pitchFamily="34" charset="-120"/>
              </a:rPr>
              <a:t>Siloed stakeholder engagement inhibits systemic thinking required for enterprise-wide transformational delivery solutions.</a:t>
            </a:r>
            <a:endParaRPr lang="en-US" sz="900" dirty="0"/>
          </a:p>
        </p:txBody>
      </p:sp>
      <p:sp>
        <p:nvSpPr>
          <p:cNvPr id="35" name="Text 33"/>
          <p:cNvSpPr/>
          <p:nvPr/>
        </p:nvSpPr>
        <p:spPr>
          <a:xfrm>
            <a:off x="6858000" y="4087368"/>
            <a:ext cx="1965960" cy="201168"/>
          </a:xfrm>
          <a:prstGeom prst="rect">
            <a:avLst/>
          </a:prstGeom>
          <a:noFill/>
          <a:ln/>
        </p:spPr>
        <p:txBody>
          <a:bodyPr wrap="square" lIns="0" tIns="0" rIns="0" bIns="0" rtlCol="0" anchor="t"/>
          <a:lstStyle/>
          <a:p>
            <a:pPr marL="0" indent="0" algn="r">
              <a:buNone/>
            </a:pPr>
            <a:r>
              <a:rPr lang="en-US" sz="750" i="1" dirty="0">
                <a:solidFill>
                  <a:srgbClr val="8899AA"/>
                </a:solidFill>
                <a:latin typeface="Calibri" pitchFamily="34" charset="0"/>
                <a:ea typeface="Calibri" pitchFamily="34" charset="-122"/>
                <a:cs typeface="Calibri" pitchFamily="34" charset="-120"/>
              </a:rPr>
              <a:t>(Hurson, 2008, p. 41)</a:t>
            </a:r>
            <a:endParaRPr lang="en-US" sz="750" dirty="0"/>
          </a:p>
        </p:txBody>
      </p:sp>
      <p:sp>
        <p:nvSpPr>
          <p:cNvPr id="36" name="Shape 34"/>
          <p:cNvSpPr/>
          <p:nvPr/>
        </p:nvSpPr>
        <p:spPr>
          <a:xfrm>
            <a:off x="164592" y="4846320"/>
            <a:ext cx="8979408" cy="164592"/>
          </a:xfrm>
          <a:prstGeom prst="rect">
            <a:avLst/>
          </a:prstGeom>
          <a:solidFill>
            <a:srgbClr val="C9A84C"/>
          </a:solidFill>
          <a:ln w="12700">
            <a:solidFill>
              <a:srgbClr val="C9A84C"/>
            </a:solidFill>
            <a:prstDash val="solid"/>
          </a:ln>
        </p:spPr>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C4A1833-FAF5-4133-8BE1-ED38B5A57A75}"/>
              </a:ext>
            </a:extLst>
          </p:cNvPr>
          <p:cNvSpPr txBox="1"/>
          <p:nvPr/>
        </p:nvSpPr>
        <p:spPr>
          <a:xfrm>
            <a:off x="2017987" y="2217807"/>
            <a:ext cx="5573110" cy="707886"/>
          </a:xfrm>
          <a:prstGeom prst="rect">
            <a:avLst/>
          </a:prstGeom>
          <a:noFill/>
        </p:spPr>
        <p:txBody>
          <a:bodyPr wrap="square" rtlCol="0">
            <a:spAutoFit/>
          </a:bodyPr>
          <a:lstStyle/>
          <a:p>
            <a:pPr algn="ctr"/>
            <a:r>
              <a:rPr lang="en-US" sz="4000" dirty="0"/>
              <a:t>References</a:t>
            </a:r>
          </a:p>
        </p:txBody>
      </p:sp>
      <p:sp>
        <p:nvSpPr>
          <p:cNvPr id="4" name="Rectangle 3">
            <a:extLst>
              <a:ext uri="{FF2B5EF4-FFF2-40B4-BE49-F238E27FC236}">
                <a16:creationId xmlns:a16="http://schemas.microsoft.com/office/drawing/2014/main" id="{D9E7453D-4E4F-409B-B7F1-B1FA0CC3CF2D}"/>
              </a:ext>
            </a:extLst>
          </p:cNvPr>
          <p:cNvSpPr/>
          <p:nvPr/>
        </p:nvSpPr>
        <p:spPr>
          <a:xfrm>
            <a:off x="1467178" y="2925693"/>
            <a:ext cx="5143500" cy="190348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Arial" panose="020B0604020202020204" pitchFamily="34" charset="0"/>
              <a:buChar char="•"/>
            </a:pPr>
            <a:r>
              <a:rPr lang="en-US" dirty="0" err="1"/>
              <a:t>Hurson</a:t>
            </a:r>
            <a:r>
              <a:rPr lang="en-US" dirty="0"/>
              <a:t>, T. (2008). Think better: An innovator's guide to productive thinking. McGraw-Hill.</a:t>
            </a:r>
          </a:p>
          <a:p>
            <a:pPr marL="285750" indent="-285750">
              <a:buFont typeface="Arial" panose="020B0604020202020204" pitchFamily="34" charset="0"/>
              <a:buChar char="•"/>
            </a:pPr>
            <a:r>
              <a:rPr lang="en-US" dirty="0" err="1"/>
              <a:t>Kortako</a:t>
            </a:r>
            <a:r>
              <a:rPr lang="en-US" dirty="0"/>
              <a:t>, A. (2019). Individual blocks to creative thinking: A managerial framework. Oxford University Press.</a:t>
            </a:r>
          </a:p>
        </p:txBody>
      </p:sp>
    </p:spTree>
    <p:extLst>
      <p:ext uri="{BB962C8B-B14F-4D97-AF65-F5344CB8AC3E}">
        <p14:creationId xmlns:p14="http://schemas.microsoft.com/office/powerpoint/2010/main" val="30758263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16</TotalTime>
  <Words>700</Words>
  <Application>Microsoft Office PowerPoint</Application>
  <PresentationFormat>On-screen Show (16:9)</PresentationFormat>
  <Paragraphs>53</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Century Gothic</vt:lpstr>
      <vt:lpstr>Open Sans</vt:lpstr>
      <vt:lpstr>Wingdings 3</vt:lpstr>
      <vt:lpstr>Ion Boardroom</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Individual Blocks to Creative Thinking</dc:title>
  <dc:subject>PptxGenJS Presentation</dc:subject>
  <dc:creator>PptxGenJS</dc:creator>
  <cp:lastModifiedBy>User</cp:lastModifiedBy>
  <cp:revision>3</cp:revision>
  <dcterms:created xsi:type="dcterms:W3CDTF">2026-04-04T16:18:37Z</dcterms:created>
  <dcterms:modified xsi:type="dcterms:W3CDTF">2026-04-05T18:07:37Z</dcterms:modified>
</cp:coreProperties>
</file>