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Raleway" pitchFamily="2" charset="0"/>
      <p:regular r:id="rId16"/>
      <p:bold r:id="rId17"/>
      <p:italic r:id="rId18"/>
      <p:boldItalic r:id="rId19"/>
    </p:embeddedFont>
    <p:embeddedFont>
      <p:font typeface="Raleway Bold" charset="0"/>
      <p:regular r:id="rId20"/>
    </p:embeddedFont>
    <p:embeddedFont>
      <p:font typeface="Raleway Semi-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6B1AEC-513C-2329-E484-9493D2A1519C}" name="nyx" initials="nyx" userId="nyx"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7D38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5242" autoAdjust="0"/>
  </p:normalViewPr>
  <p:slideViewPr>
    <p:cSldViewPr>
      <p:cViewPr varScale="1">
        <p:scale>
          <a:sx n="34" d="100"/>
          <a:sy n="34" d="100"/>
        </p:scale>
        <p:origin x="1099" y="58"/>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3043F3-0644-4BEC-8C7E-0B1A5442ECD7}"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02C25267-1052-48FB-AEE9-5FD30DE1FF96}">
      <dgm:prSet phldrT="[Text]"/>
      <dgm:spPr>
        <a:solidFill>
          <a:schemeClr val="accent2">
            <a:lumMod val="60000"/>
            <a:lumOff val="40000"/>
          </a:schemeClr>
        </a:solidFill>
      </dgm:spPr>
      <dgm:t>
        <a:bodyPr/>
        <a:lstStyle/>
        <a:p>
          <a:endParaRPr lang="en-US" dirty="0">
            <a:solidFill>
              <a:schemeClr val="tx1"/>
            </a:solidFill>
          </a:endParaRPr>
        </a:p>
        <a:p>
          <a:endParaRPr lang="en-US" dirty="0">
            <a:solidFill>
              <a:schemeClr val="tx1"/>
            </a:solidFill>
          </a:endParaRPr>
        </a:p>
        <a:p>
          <a:endParaRPr lang="en-US" dirty="0">
            <a:solidFill>
              <a:schemeClr val="tx1"/>
            </a:solidFill>
          </a:endParaRPr>
        </a:p>
        <a:p>
          <a:r>
            <a:rPr lang="en-US" b="1" dirty="0">
              <a:solidFill>
                <a:schemeClr val="tx1"/>
              </a:solidFill>
            </a:rPr>
            <a:t>Outline</a:t>
          </a:r>
        </a:p>
      </dgm:t>
    </dgm:pt>
    <dgm:pt modelId="{E432BFB5-68C1-44A2-A58F-B4DCA61A32AE}" type="parTrans" cxnId="{5E0D6178-2AEC-4CB7-A6CB-D8493ECF62E0}">
      <dgm:prSet/>
      <dgm:spPr/>
      <dgm:t>
        <a:bodyPr/>
        <a:lstStyle/>
        <a:p>
          <a:endParaRPr lang="en-US">
            <a:solidFill>
              <a:schemeClr val="tx1"/>
            </a:solidFill>
          </a:endParaRPr>
        </a:p>
      </dgm:t>
    </dgm:pt>
    <dgm:pt modelId="{14A16AD7-C69B-47D9-8FD7-14E996E30356}" type="sibTrans" cxnId="{5E0D6178-2AEC-4CB7-A6CB-D8493ECF62E0}">
      <dgm:prSet/>
      <dgm:spPr/>
      <dgm:t>
        <a:bodyPr/>
        <a:lstStyle/>
        <a:p>
          <a:endParaRPr lang="en-US">
            <a:solidFill>
              <a:schemeClr val="tx1"/>
            </a:solidFill>
          </a:endParaRPr>
        </a:p>
      </dgm:t>
    </dgm:pt>
    <dgm:pt modelId="{490DA20C-544D-4CED-BB4D-8E3470625B3D}">
      <dgm:prSet phldrT="[Text]"/>
      <dgm:spPr/>
      <dgm:t>
        <a:bodyPr/>
        <a:lstStyle/>
        <a:p>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Business Overview &amp; Tools Selected</a:t>
          </a:r>
          <a:endParaRPr lang="en-US" dirty="0">
            <a:solidFill>
              <a:schemeClr val="tx1"/>
            </a:solidFill>
          </a:endParaRPr>
        </a:p>
      </dgm:t>
    </dgm:pt>
    <dgm:pt modelId="{E00C2720-4A07-4B95-A593-3055488B2B96}" type="parTrans" cxnId="{3CF16757-A771-4EB5-88F0-87F3B4C35B77}">
      <dgm:prSet/>
      <dgm:spPr/>
      <dgm:t>
        <a:bodyPr/>
        <a:lstStyle/>
        <a:p>
          <a:endParaRPr lang="en-US">
            <a:solidFill>
              <a:schemeClr val="tx1"/>
            </a:solidFill>
          </a:endParaRPr>
        </a:p>
      </dgm:t>
    </dgm:pt>
    <dgm:pt modelId="{0D686E37-64C6-40E3-99E0-AEE3A7B578E5}" type="sibTrans" cxnId="{3CF16757-A771-4EB5-88F0-87F3B4C35B77}">
      <dgm:prSet/>
      <dgm:spPr/>
      <dgm:t>
        <a:bodyPr/>
        <a:lstStyle/>
        <a:p>
          <a:endParaRPr lang="en-US">
            <a:solidFill>
              <a:schemeClr val="tx1"/>
            </a:solidFill>
          </a:endParaRPr>
        </a:p>
      </dgm:t>
    </dgm:pt>
    <dgm:pt modelId="{DE32B941-01A4-44EF-AB71-3CDEC94A26BE}">
      <dgm:prSet/>
      <dgm:spPr/>
      <dgm:t>
        <a:bodyPr/>
        <a:lstStyle/>
        <a:p>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 Each Tool Measures Data</a:t>
          </a:r>
        </a:p>
      </dgm:t>
    </dgm:pt>
    <dgm:pt modelId="{90AFC4F5-D9C6-43AF-B6B2-9665EB6B4FBF}" type="parTrans" cxnId="{9DA3A38E-AA21-441F-BDDA-E988149CED2F}">
      <dgm:prSet/>
      <dgm:spPr/>
      <dgm:t>
        <a:bodyPr/>
        <a:lstStyle/>
        <a:p>
          <a:endParaRPr lang="en-US">
            <a:solidFill>
              <a:schemeClr val="tx1"/>
            </a:solidFill>
          </a:endParaRPr>
        </a:p>
      </dgm:t>
    </dgm:pt>
    <dgm:pt modelId="{C3DB3538-D453-4713-860E-6BF61BFE5853}" type="sibTrans" cxnId="{9DA3A38E-AA21-441F-BDDA-E988149CED2F}">
      <dgm:prSet/>
      <dgm:spPr/>
      <dgm:t>
        <a:bodyPr/>
        <a:lstStyle/>
        <a:p>
          <a:endParaRPr lang="en-US">
            <a:solidFill>
              <a:schemeClr val="tx1"/>
            </a:solidFill>
          </a:endParaRPr>
        </a:p>
      </dgm:t>
    </dgm:pt>
    <dgm:pt modelId="{B004A6F9-65BD-48CB-A7A8-89BC9089E0D0}">
      <dgm:prSet/>
      <dgm:spPr/>
      <dgm:t>
        <a:bodyPr/>
        <a:lstStyle/>
        <a:p>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External Variables Affecting Analysis</a:t>
          </a:r>
        </a:p>
      </dgm:t>
    </dgm:pt>
    <dgm:pt modelId="{381A3F65-E2B8-4AD8-8AA4-0F8F11BB0E71}" type="parTrans" cxnId="{25B3B2F3-0081-49A3-BDEC-ECBB006BF8E3}">
      <dgm:prSet/>
      <dgm:spPr/>
      <dgm:t>
        <a:bodyPr/>
        <a:lstStyle/>
        <a:p>
          <a:endParaRPr lang="en-US">
            <a:solidFill>
              <a:schemeClr val="tx1"/>
            </a:solidFill>
          </a:endParaRPr>
        </a:p>
      </dgm:t>
    </dgm:pt>
    <dgm:pt modelId="{6C309B43-414D-4B15-8CC1-454FB2B54182}" type="sibTrans" cxnId="{25B3B2F3-0081-49A3-BDEC-ECBB006BF8E3}">
      <dgm:prSet/>
      <dgm:spPr/>
      <dgm:t>
        <a:bodyPr/>
        <a:lstStyle/>
        <a:p>
          <a:endParaRPr lang="en-US">
            <a:solidFill>
              <a:schemeClr val="tx1"/>
            </a:solidFill>
          </a:endParaRPr>
        </a:p>
      </dgm:t>
    </dgm:pt>
    <dgm:pt modelId="{4C27995A-2E79-4EC2-8432-D9292FCFF2BF}">
      <dgm:prSet/>
      <dgm:spPr/>
      <dgm:t>
        <a:bodyPr/>
        <a:lstStyle/>
        <a:p>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Queuing Theory Data &amp; Results</a:t>
          </a:r>
        </a:p>
      </dgm:t>
    </dgm:pt>
    <dgm:pt modelId="{F6024423-8584-41EB-9250-16DD2B3FC25D}" type="parTrans" cxnId="{23CAFF9C-CE44-41DF-91DC-C670E1290A14}">
      <dgm:prSet/>
      <dgm:spPr/>
      <dgm:t>
        <a:bodyPr/>
        <a:lstStyle/>
        <a:p>
          <a:endParaRPr lang="en-US">
            <a:solidFill>
              <a:schemeClr val="tx1"/>
            </a:solidFill>
          </a:endParaRPr>
        </a:p>
      </dgm:t>
    </dgm:pt>
    <dgm:pt modelId="{94E95CC0-D137-4B25-B0DB-5E914D036173}" type="sibTrans" cxnId="{23CAFF9C-CE44-41DF-91DC-C670E1290A14}">
      <dgm:prSet/>
      <dgm:spPr/>
      <dgm:t>
        <a:bodyPr/>
        <a:lstStyle/>
        <a:p>
          <a:endParaRPr lang="en-US">
            <a:solidFill>
              <a:schemeClr val="tx1"/>
            </a:solidFill>
          </a:endParaRPr>
        </a:p>
      </dgm:t>
    </dgm:pt>
    <dgm:pt modelId="{E1724C51-5BD4-4F9D-AC02-A037B4521DAA}">
      <dgm:prSet/>
      <dgm:spPr/>
      <dgm:t>
        <a:bodyPr/>
        <a:lstStyle/>
        <a:p>
          <a:r>
            <a:rPr lang="en-US">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Probability &amp; Distribution Data &amp; Results</a:t>
          </a: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dgm:t>
    </dgm:pt>
    <dgm:pt modelId="{C064F045-FF2B-4BC2-84F5-C886FF54F837}" type="parTrans" cxnId="{30644D09-AB19-4D3B-872F-1E743BA4C1CB}">
      <dgm:prSet/>
      <dgm:spPr/>
      <dgm:t>
        <a:bodyPr/>
        <a:lstStyle/>
        <a:p>
          <a:endParaRPr lang="en-US">
            <a:solidFill>
              <a:schemeClr val="tx1"/>
            </a:solidFill>
          </a:endParaRPr>
        </a:p>
      </dgm:t>
    </dgm:pt>
    <dgm:pt modelId="{25B54126-892A-4644-A439-3131DA8FD1F6}" type="sibTrans" cxnId="{30644D09-AB19-4D3B-872F-1E743BA4C1CB}">
      <dgm:prSet/>
      <dgm:spPr/>
      <dgm:t>
        <a:bodyPr/>
        <a:lstStyle/>
        <a:p>
          <a:endParaRPr lang="en-US">
            <a:solidFill>
              <a:schemeClr val="tx1"/>
            </a:solidFill>
          </a:endParaRPr>
        </a:p>
      </dgm:t>
    </dgm:pt>
    <dgm:pt modelId="{D6E4780F-6B58-4975-A554-4B775B303F1A}">
      <dgm:prSet/>
      <dgm:spPr/>
      <dgm:t>
        <a:bodyPr/>
        <a:lstStyle/>
        <a:p>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Decision Tree Data &amp; Results</a:t>
          </a:r>
        </a:p>
      </dgm:t>
    </dgm:pt>
    <dgm:pt modelId="{24C252AE-9DB7-4E44-9E42-6ADCE94DB649}" type="parTrans" cxnId="{5D947848-CDF2-45D0-B0C1-A662997B70C5}">
      <dgm:prSet/>
      <dgm:spPr/>
      <dgm:t>
        <a:bodyPr/>
        <a:lstStyle/>
        <a:p>
          <a:endParaRPr lang="en-US">
            <a:solidFill>
              <a:schemeClr val="tx1"/>
            </a:solidFill>
          </a:endParaRPr>
        </a:p>
      </dgm:t>
    </dgm:pt>
    <dgm:pt modelId="{E881465C-6D19-457C-B899-3B8871FD47D7}" type="sibTrans" cxnId="{5D947848-CDF2-45D0-B0C1-A662997B70C5}">
      <dgm:prSet/>
      <dgm:spPr/>
      <dgm:t>
        <a:bodyPr/>
        <a:lstStyle/>
        <a:p>
          <a:endParaRPr lang="en-US">
            <a:solidFill>
              <a:schemeClr val="tx1"/>
            </a:solidFill>
          </a:endParaRPr>
        </a:p>
      </dgm:t>
    </dgm:pt>
    <dgm:pt modelId="{CD560FE2-8996-48BA-BD8D-8C70A6342785}">
      <dgm:prSet/>
      <dgm:spPr/>
      <dgm:t>
        <a:bodyPr/>
        <a:lstStyle/>
        <a:p>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Key Findings &amp; Improvements Required</a:t>
          </a:r>
        </a:p>
      </dgm:t>
    </dgm:pt>
    <dgm:pt modelId="{41FD99BF-B00C-4878-9E4F-300B5F391964}" type="parTrans" cxnId="{2C8BF82E-4134-4C04-BA10-7BD709CDE706}">
      <dgm:prSet/>
      <dgm:spPr/>
      <dgm:t>
        <a:bodyPr/>
        <a:lstStyle/>
        <a:p>
          <a:endParaRPr lang="en-US">
            <a:solidFill>
              <a:schemeClr val="tx1"/>
            </a:solidFill>
          </a:endParaRPr>
        </a:p>
      </dgm:t>
    </dgm:pt>
    <dgm:pt modelId="{81ECA2C6-C948-4F9B-907F-F2D6633C2CDD}" type="sibTrans" cxnId="{2C8BF82E-4134-4C04-BA10-7BD709CDE706}">
      <dgm:prSet/>
      <dgm:spPr/>
      <dgm:t>
        <a:bodyPr/>
        <a:lstStyle/>
        <a:p>
          <a:endParaRPr lang="en-US">
            <a:solidFill>
              <a:schemeClr val="tx1"/>
            </a:solidFill>
          </a:endParaRPr>
        </a:p>
      </dgm:t>
    </dgm:pt>
    <dgm:pt modelId="{82FE92D4-6CAC-4787-80A5-B98D68F93E29}">
      <dgm:prSet/>
      <dgm:spPr/>
      <dgm:t>
        <a:bodyPr/>
        <a:lstStyle/>
        <a:p>
          <a:r>
            <a:rPr lang="en-US">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Decision-Making Process</a:t>
          </a: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dgm:t>
    </dgm:pt>
    <dgm:pt modelId="{1F715C3E-7F52-4579-BCFF-D79BF9C0DB87}" type="parTrans" cxnId="{D30F7A9C-9707-4E6A-856E-F8FE5C3D4B4B}">
      <dgm:prSet/>
      <dgm:spPr/>
      <dgm:t>
        <a:bodyPr/>
        <a:lstStyle/>
        <a:p>
          <a:endParaRPr lang="en-US">
            <a:solidFill>
              <a:schemeClr val="tx1"/>
            </a:solidFill>
          </a:endParaRPr>
        </a:p>
      </dgm:t>
    </dgm:pt>
    <dgm:pt modelId="{01EDE103-E423-429A-931B-03F41415DC72}" type="sibTrans" cxnId="{D30F7A9C-9707-4E6A-856E-F8FE5C3D4B4B}">
      <dgm:prSet/>
      <dgm:spPr/>
      <dgm:t>
        <a:bodyPr/>
        <a:lstStyle/>
        <a:p>
          <a:endParaRPr lang="en-US">
            <a:solidFill>
              <a:schemeClr val="tx1"/>
            </a:solidFill>
          </a:endParaRPr>
        </a:p>
      </dgm:t>
    </dgm:pt>
    <dgm:pt modelId="{86E9F5C0-7EAB-4C8B-9D91-7DCE356AF8E6}">
      <dgm:prSet/>
      <dgm:spPr/>
      <dgm:t>
        <a:bodyPr/>
        <a:lstStyle/>
        <a:p>
          <a:r>
            <a:rPr lang="en-US">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Correlation Analysis</a:t>
          </a: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dgm:t>
    </dgm:pt>
    <dgm:pt modelId="{561F7C5E-808A-4293-9380-2DEA230649F5}" type="parTrans" cxnId="{16F102DC-D066-4521-A2BC-3FCF41EDAA15}">
      <dgm:prSet/>
      <dgm:spPr/>
      <dgm:t>
        <a:bodyPr/>
        <a:lstStyle/>
        <a:p>
          <a:endParaRPr lang="en-US">
            <a:solidFill>
              <a:schemeClr val="tx1"/>
            </a:solidFill>
          </a:endParaRPr>
        </a:p>
      </dgm:t>
    </dgm:pt>
    <dgm:pt modelId="{FDA29F21-6CD5-4AFC-A9AE-91CAC49EF739}" type="sibTrans" cxnId="{16F102DC-D066-4521-A2BC-3FCF41EDAA15}">
      <dgm:prSet/>
      <dgm:spPr/>
      <dgm:t>
        <a:bodyPr/>
        <a:lstStyle/>
        <a:p>
          <a:endParaRPr lang="en-US">
            <a:solidFill>
              <a:schemeClr val="tx1"/>
            </a:solidFill>
          </a:endParaRPr>
        </a:p>
      </dgm:t>
    </dgm:pt>
    <dgm:pt modelId="{A8B99880-6C64-4BE7-B93E-E2DD199AB92B}">
      <dgm:prSet/>
      <dgm:spPr/>
      <dgm:t>
        <a:bodyPr/>
        <a:lstStyle/>
        <a:p>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Final Recommendation to Supervisor</a:t>
          </a:r>
        </a:p>
      </dgm:t>
    </dgm:pt>
    <dgm:pt modelId="{FFD2F695-BEF6-4206-85EA-7E286E75E70E}" type="parTrans" cxnId="{059D4284-0CCA-4D77-BDAE-A18C5097931E}">
      <dgm:prSet/>
      <dgm:spPr/>
      <dgm:t>
        <a:bodyPr/>
        <a:lstStyle/>
        <a:p>
          <a:endParaRPr lang="en-US">
            <a:solidFill>
              <a:schemeClr val="tx1"/>
            </a:solidFill>
          </a:endParaRPr>
        </a:p>
      </dgm:t>
    </dgm:pt>
    <dgm:pt modelId="{F252D11E-5DF8-41E7-A652-C9BE508DC9D8}" type="sibTrans" cxnId="{059D4284-0CCA-4D77-BDAE-A18C5097931E}">
      <dgm:prSet/>
      <dgm:spPr/>
      <dgm:t>
        <a:bodyPr/>
        <a:lstStyle/>
        <a:p>
          <a:endParaRPr lang="en-US">
            <a:solidFill>
              <a:schemeClr val="tx1"/>
            </a:solidFill>
          </a:endParaRPr>
        </a:p>
      </dgm:t>
    </dgm:pt>
    <dgm:pt modelId="{9C3A17FE-451B-4287-A1D6-1645E0B04937}" type="pres">
      <dgm:prSet presAssocID="{CB3043F3-0644-4BEC-8C7E-0B1A5442ECD7}" presName="vert0" presStyleCnt="0">
        <dgm:presLayoutVars>
          <dgm:dir/>
          <dgm:animOne val="branch"/>
          <dgm:animLvl val="lvl"/>
        </dgm:presLayoutVars>
      </dgm:prSet>
      <dgm:spPr/>
    </dgm:pt>
    <dgm:pt modelId="{C19F8E3F-2DCA-40FF-AD80-AE08751FE270}" type="pres">
      <dgm:prSet presAssocID="{02C25267-1052-48FB-AEE9-5FD30DE1FF96}" presName="thickLine" presStyleLbl="alignNode1" presStyleIdx="0" presStyleCnt="1"/>
      <dgm:spPr/>
    </dgm:pt>
    <dgm:pt modelId="{AF995519-5E91-4D5F-ADD4-CDD6DCC934E4}" type="pres">
      <dgm:prSet presAssocID="{02C25267-1052-48FB-AEE9-5FD30DE1FF96}" presName="horz1" presStyleCnt="0"/>
      <dgm:spPr/>
    </dgm:pt>
    <dgm:pt modelId="{E4F7A586-2D93-4BDC-8BAC-7AF3A9E92037}" type="pres">
      <dgm:prSet presAssocID="{02C25267-1052-48FB-AEE9-5FD30DE1FF96}" presName="tx1" presStyleLbl="revTx" presStyleIdx="0" presStyleCnt="11"/>
      <dgm:spPr/>
    </dgm:pt>
    <dgm:pt modelId="{A753AF75-B69F-401A-934F-30A81C68AD82}" type="pres">
      <dgm:prSet presAssocID="{02C25267-1052-48FB-AEE9-5FD30DE1FF96}" presName="vert1" presStyleCnt="0"/>
      <dgm:spPr/>
    </dgm:pt>
    <dgm:pt modelId="{901D8B4B-0395-4CDA-8F4D-0F3227A58595}" type="pres">
      <dgm:prSet presAssocID="{490DA20C-544D-4CED-BB4D-8E3470625B3D}" presName="vertSpace2a" presStyleCnt="0"/>
      <dgm:spPr/>
    </dgm:pt>
    <dgm:pt modelId="{C93B5CD6-8388-45B1-8B00-3C9CD7D2F6EB}" type="pres">
      <dgm:prSet presAssocID="{490DA20C-544D-4CED-BB4D-8E3470625B3D}" presName="horz2" presStyleCnt="0"/>
      <dgm:spPr/>
    </dgm:pt>
    <dgm:pt modelId="{D183D58D-CFF5-48F3-9516-B96B86A1034B}" type="pres">
      <dgm:prSet presAssocID="{490DA20C-544D-4CED-BB4D-8E3470625B3D}" presName="horzSpace2" presStyleCnt="0"/>
      <dgm:spPr/>
    </dgm:pt>
    <dgm:pt modelId="{34E02A4C-072E-41C7-BD55-33C71D26B54E}" type="pres">
      <dgm:prSet presAssocID="{490DA20C-544D-4CED-BB4D-8E3470625B3D}" presName="tx2" presStyleLbl="revTx" presStyleIdx="1" presStyleCnt="11"/>
      <dgm:spPr/>
    </dgm:pt>
    <dgm:pt modelId="{37D48082-4C79-49E5-97B7-05E5F33F712F}" type="pres">
      <dgm:prSet presAssocID="{490DA20C-544D-4CED-BB4D-8E3470625B3D}" presName="vert2" presStyleCnt="0"/>
      <dgm:spPr/>
    </dgm:pt>
    <dgm:pt modelId="{DA90B107-E460-4FB2-913C-75F020D333C8}" type="pres">
      <dgm:prSet presAssocID="{490DA20C-544D-4CED-BB4D-8E3470625B3D}" presName="thinLine2b" presStyleLbl="callout" presStyleIdx="0" presStyleCnt="10"/>
      <dgm:spPr/>
    </dgm:pt>
    <dgm:pt modelId="{2ADD0EFB-7C0F-406B-B502-345CFA6850B7}" type="pres">
      <dgm:prSet presAssocID="{490DA20C-544D-4CED-BB4D-8E3470625B3D}" presName="vertSpace2b" presStyleCnt="0"/>
      <dgm:spPr/>
    </dgm:pt>
    <dgm:pt modelId="{425C73AD-19E7-4252-8038-5246131B77F2}" type="pres">
      <dgm:prSet presAssocID="{DE32B941-01A4-44EF-AB71-3CDEC94A26BE}" presName="horz2" presStyleCnt="0"/>
      <dgm:spPr/>
    </dgm:pt>
    <dgm:pt modelId="{48527B89-E2C5-4564-B825-12BB9C6D1CF5}" type="pres">
      <dgm:prSet presAssocID="{DE32B941-01A4-44EF-AB71-3CDEC94A26BE}" presName="horzSpace2" presStyleCnt="0"/>
      <dgm:spPr/>
    </dgm:pt>
    <dgm:pt modelId="{7B3AB4A5-9619-4A7B-A6C0-6B8986BC0DB8}" type="pres">
      <dgm:prSet presAssocID="{DE32B941-01A4-44EF-AB71-3CDEC94A26BE}" presName="tx2" presStyleLbl="revTx" presStyleIdx="2" presStyleCnt="11"/>
      <dgm:spPr/>
    </dgm:pt>
    <dgm:pt modelId="{5B4FEB88-29F7-4112-833A-826119D53B04}" type="pres">
      <dgm:prSet presAssocID="{DE32B941-01A4-44EF-AB71-3CDEC94A26BE}" presName="vert2" presStyleCnt="0"/>
      <dgm:spPr/>
    </dgm:pt>
    <dgm:pt modelId="{CE0B10B6-D5FA-4E73-A54E-7A988C6A0170}" type="pres">
      <dgm:prSet presAssocID="{DE32B941-01A4-44EF-AB71-3CDEC94A26BE}" presName="thinLine2b" presStyleLbl="callout" presStyleIdx="1" presStyleCnt="10"/>
      <dgm:spPr/>
    </dgm:pt>
    <dgm:pt modelId="{71CE6456-7CD9-419F-8D2F-0438A5E53463}" type="pres">
      <dgm:prSet presAssocID="{DE32B941-01A4-44EF-AB71-3CDEC94A26BE}" presName="vertSpace2b" presStyleCnt="0"/>
      <dgm:spPr/>
    </dgm:pt>
    <dgm:pt modelId="{BB9F383C-B91B-49D4-A36D-FC352FDA706B}" type="pres">
      <dgm:prSet presAssocID="{B004A6F9-65BD-48CB-A7A8-89BC9089E0D0}" presName="horz2" presStyleCnt="0"/>
      <dgm:spPr/>
    </dgm:pt>
    <dgm:pt modelId="{4FD4DFF9-37BB-4468-994A-5706C99F343E}" type="pres">
      <dgm:prSet presAssocID="{B004A6F9-65BD-48CB-A7A8-89BC9089E0D0}" presName="horzSpace2" presStyleCnt="0"/>
      <dgm:spPr/>
    </dgm:pt>
    <dgm:pt modelId="{B68DD9D8-AD2C-489C-9406-7BC60225D1D7}" type="pres">
      <dgm:prSet presAssocID="{B004A6F9-65BD-48CB-A7A8-89BC9089E0D0}" presName="tx2" presStyleLbl="revTx" presStyleIdx="3" presStyleCnt="11"/>
      <dgm:spPr/>
    </dgm:pt>
    <dgm:pt modelId="{DA5A684E-F68E-44AF-BF30-8407442CD90F}" type="pres">
      <dgm:prSet presAssocID="{B004A6F9-65BD-48CB-A7A8-89BC9089E0D0}" presName="vert2" presStyleCnt="0"/>
      <dgm:spPr/>
    </dgm:pt>
    <dgm:pt modelId="{C81570A9-738E-4D58-B549-1E93AB1A7602}" type="pres">
      <dgm:prSet presAssocID="{B004A6F9-65BD-48CB-A7A8-89BC9089E0D0}" presName="thinLine2b" presStyleLbl="callout" presStyleIdx="2" presStyleCnt="10"/>
      <dgm:spPr/>
    </dgm:pt>
    <dgm:pt modelId="{185B7788-27B7-40DD-8CD0-9C2E5F31CCC3}" type="pres">
      <dgm:prSet presAssocID="{B004A6F9-65BD-48CB-A7A8-89BC9089E0D0}" presName="vertSpace2b" presStyleCnt="0"/>
      <dgm:spPr/>
    </dgm:pt>
    <dgm:pt modelId="{BEE4ACD0-B63A-4518-B106-3E04BADEE196}" type="pres">
      <dgm:prSet presAssocID="{4C27995A-2E79-4EC2-8432-D9292FCFF2BF}" presName="horz2" presStyleCnt="0"/>
      <dgm:spPr/>
    </dgm:pt>
    <dgm:pt modelId="{B91DDDF5-316C-4378-B8A7-949B17167ED3}" type="pres">
      <dgm:prSet presAssocID="{4C27995A-2E79-4EC2-8432-D9292FCFF2BF}" presName="horzSpace2" presStyleCnt="0"/>
      <dgm:spPr/>
    </dgm:pt>
    <dgm:pt modelId="{4DE7E1A7-28D0-41B8-99F9-FE88F1C3DAB3}" type="pres">
      <dgm:prSet presAssocID="{4C27995A-2E79-4EC2-8432-D9292FCFF2BF}" presName="tx2" presStyleLbl="revTx" presStyleIdx="4" presStyleCnt="11"/>
      <dgm:spPr/>
    </dgm:pt>
    <dgm:pt modelId="{CAE3EC82-AE61-40DB-A29D-2997B296AE43}" type="pres">
      <dgm:prSet presAssocID="{4C27995A-2E79-4EC2-8432-D9292FCFF2BF}" presName="vert2" presStyleCnt="0"/>
      <dgm:spPr/>
    </dgm:pt>
    <dgm:pt modelId="{F6BE196E-ED49-46A4-9202-706D6CA82F6A}" type="pres">
      <dgm:prSet presAssocID="{4C27995A-2E79-4EC2-8432-D9292FCFF2BF}" presName="thinLine2b" presStyleLbl="callout" presStyleIdx="3" presStyleCnt="10"/>
      <dgm:spPr/>
    </dgm:pt>
    <dgm:pt modelId="{4CDC9078-F19C-47C2-B03E-628EACB92BF5}" type="pres">
      <dgm:prSet presAssocID="{4C27995A-2E79-4EC2-8432-D9292FCFF2BF}" presName="vertSpace2b" presStyleCnt="0"/>
      <dgm:spPr/>
    </dgm:pt>
    <dgm:pt modelId="{DBBB4EDF-97F4-413A-B7EF-61A155B204EB}" type="pres">
      <dgm:prSet presAssocID="{E1724C51-5BD4-4F9D-AC02-A037B4521DAA}" presName="horz2" presStyleCnt="0"/>
      <dgm:spPr/>
    </dgm:pt>
    <dgm:pt modelId="{1544A6EF-3684-44CD-A35D-67D14F3C3E9A}" type="pres">
      <dgm:prSet presAssocID="{E1724C51-5BD4-4F9D-AC02-A037B4521DAA}" presName="horzSpace2" presStyleCnt="0"/>
      <dgm:spPr/>
    </dgm:pt>
    <dgm:pt modelId="{017E6470-905E-4472-BE8F-AFEDF6D6F188}" type="pres">
      <dgm:prSet presAssocID="{E1724C51-5BD4-4F9D-AC02-A037B4521DAA}" presName="tx2" presStyleLbl="revTx" presStyleIdx="5" presStyleCnt="11"/>
      <dgm:spPr/>
    </dgm:pt>
    <dgm:pt modelId="{89F3A826-DB4A-41BC-89AA-90E8DDD9CAA3}" type="pres">
      <dgm:prSet presAssocID="{E1724C51-5BD4-4F9D-AC02-A037B4521DAA}" presName="vert2" presStyleCnt="0"/>
      <dgm:spPr/>
    </dgm:pt>
    <dgm:pt modelId="{5E50FBA1-1C69-464A-A3F3-B0CCDC4C9508}" type="pres">
      <dgm:prSet presAssocID="{E1724C51-5BD4-4F9D-AC02-A037B4521DAA}" presName="thinLine2b" presStyleLbl="callout" presStyleIdx="4" presStyleCnt="10"/>
      <dgm:spPr/>
    </dgm:pt>
    <dgm:pt modelId="{AD59F8E7-B6BC-4A59-8F5B-B9CE42C36292}" type="pres">
      <dgm:prSet presAssocID="{E1724C51-5BD4-4F9D-AC02-A037B4521DAA}" presName="vertSpace2b" presStyleCnt="0"/>
      <dgm:spPr/>
    </dgm:pt>
    <dgm:pt modelId="{FD88BD2F-ECA9-4A29-A23C-E17BFDF5DDB8}" type="pres">
      <dgm:prSet presAssocID="{D6E4780F-6B58-4975-A554-4B775B303F1A}" presName="horz2" presStyleCnt="0"/>
      <dgm:spPr/>
    </dgm:pt>
    <dgm:pt modelId="{F7504720-49C0-4FB9-8E6F-BCEE838FF576}" type="pres">
      <dgm:prSet presAssocID="{D6E4780F-6B58-4975-A554-4B775B303F1A}" presName="horzSpace2" presStyleCnt="0"/>
      <dgm:spPr/>
    </dgm:pt>
    <dgm:pt modelId="{6AAC5A6F-947E-4C33-840D-D153F6887C40}" type="pres">
      <dgm:prSet presAssocID="{D6E4780F-6B58-4975-A554-4B775B303F1A}" presName="tx2" presStyleLbl="revTx" presStyleIdx="6" presStyleCnt="11"/>
      <dgm:spPr/>
    </dgm:pt>
    <dgm:pt modelId="{2587FCB3-B515-47BF-BE02-EEE3054FBBC6}" type="pres">
      <dgm:prSet presAssocID="{D6E4780F-6B58-4975-A554-4B775B303F1A}" presName="vert2" presStyleCnt="0"/>
      <dgm:spPr/>
    </dgm:pt>
    <dgm:pt modelId="{22A0AC6B-2360-4A61-B876-52BE3639C664}" type="pres">
      <dgm:prSet presAssocID="{D6E4780F-6B58-4975-A554-4B775B303F1A}" presName="thinLine2b" presStyleLbl="callout" presStyleIdx="5" presStyleCnt="10"/>
      <dgm:spPr/>
    </dgm:pt>
    <dgm:pt modelId="{99D1453E-250C-49CF-9A25-D390BF454189}" type="pres">
      <dgm:prSet presAssocID="{D6E4780F-6B58-4975-A554-4B775B303F1A}" presName="vertSpace2b" presStyleCnt="0"/>
      <dgm:spPr/>
    </dgm:pt>
    <dgm:pt modelId="{FBA45B5B-34C9-4131-924C-C14B600B821A}" type="pres">
      <dgm:prSet presAssocID="{CD560FE2-8996-48BA-BD8D-8C70A6342785}" presName="horz2" presStyleCnt="0"/>
      <dgm:spPr/>
    </dgm:pt>
    <dgm:pt modelId="{41D825BF-E877-475A-9E44-B0FF9CAB279E}" type="pres">
      <dgm:prSet presAssocID="{CD560FE2-8996-48BA-BD8D-8C70A6342785}" presName="horzSpace2" presStyleCnt="0"/>
      <dgm:spPr/>
    </dgm:pt>
    <dgm:pt modelId="{9E5A44AB-B168-40C4-B58C-5C4E9BEDBDB0}" type="pres">
      <dgm:prSet presAssocID="{CD560FE2-8996-48BA-BD8D-8C70A6342785}" presName="tx2" presStyleLbl="revTx" presStyleIdx="7" presStyleCnt="11"/>
      <dgm:spPr/>
    </dgm:pt>
    <dgm:pt modelId="{117EB8E4-F499-4279-B255-FD9E546C1CDB}" type="pres">
      <dgm:prSet presAssocID="{CD560FE2-8996-48BA-BD8D-8C70A6342785}" presName="vert2" presStyleCnt="0"/>
      <dgm:spPr/>
    </dgm:pt>
    <dgm:pt modelId="{EA761944-C0F1-42DF-9C82-995B71161842}" type="pres">
      <dgm:prSet presAssocID="{CD560FE2-8996-48BA-BD8D-8C70A6342785}" presName="thinLine2b" presStyleLbl="callout" presStyleIdx="6" presStyleCnt="10"/>
      <dgm:spPr/>
    </dgm:pt>
    <dgm:pt modelId="{42BAFA28-8F46-4AF4-8D2F-C626C8EFD972}" type="pres">
      <dgm:prSet presAssocID="{CD560FE2-8996-48BA-BD8D-8C70A6342785}" presName="vertSpace2b" presStyleCnt="0"/>
      <dgm:spPr/>
    </dgm:pt>
    <dgm:pt modelId="{297C58D0-8422-409C-8EAC-0FF5182E9C9F}" type="pres">
      <dgm:prSet presAssocID="{82FE92D4-6CAC-4787-80A5-B98D68F93E29}" presName="horz2" presStyleCnt="0"/>
      <dgm:spPr/>
    </dgm:pt>
    <dgm:pt modelId="{C37DD469-9058-4FAE-A0C5-0EECF7CAC826}" type="pres">
      <dgm:prSet presAssocID="{82FE92D4-6CAC-4787-80A5-B98D68F93E29}" presName="horzSpace2" presStyleCnt="0"/>
      <dgm:spPr/>
    </dgm:pt>
    <dgm:pt modelId="{E1A61825-2F16-4C19-957D-F9B7A99DA5CE}" type="pres">
      <dgm:prSet presAssocID="{82FE92D4-6CAC-4787-80A5-B98D68F93E29}" presName="tx2" presStyleLbl="revTx" presStyleIdx="8" presStyleCnt="11"/>
      <dgm:spPr/>
    </dgm:pt>
    <dgm:pt modelId="{02B9B57E-1CC2-43F8-9F29-BB95D41EB7ED}" type="pres">
      <dgm:prSet presAssocID="{82FE92D4-6CAC-4787-80A5-B98D68F93E29}" presName="vert2" presStyleCnt="0"/>
      <dgm:spPr/>
    </dgm:pt>
    <dgm:pt modelId="{4939CA51-D194-4027-AAA6-0F990E858B12}" type="pres">
      <dgm:prSet presAssocID="{82FE92D4-6CAC-4787-80A5-B98D68F93E29}" presName="thinLine2b" presStyleLbl="callout" presStyleIdx="7" presStyleCnt="10"/>
      <dgm:spPr/>
    </dgm:pt>
    <dgm:pt modelId="{AF021BFF-41DE-47BA-8279-444AD368115E}" type="pres">
      <dgm:prSet presAssocID="{82FE92D4-6CAC-4787-80A5-B98D68F93E29}" presName="vertSpace2b" presStyleCnt="0"/>
      <dgm:spPr/>
    </dgm:pt>
    <dgm:pt modelId="{A49A07E8-65D5-46C9-BCE9-380A75C44C78}" type="pres">
      <dgm:prSet presAssocID="{86E9F5C0-7EAB-4C8B-9D91-7DCE356AF8E6}" presName="horz2" presStyleCnt="0"/>
      <dgm:spPr/>
    </dgm:pt>
    <dgm:pt modelId="{69FB846E-5A28-4D3D-8B0B-4974C862EFCF}" type="pres">
      <dgm:prSet presAssocID="{86E9F5C0-7EAB-4C8B-9D91-7DCE356AF8E6}" presName="horzSpace2" presStyleCnt="0"/>
      <dgm:spPr/>
    </dgm:pt>
    <dgm:pt modelId="{3D73F7B2-5902-4174-B14F-BAF352DF6205}" type="pres">
      <dgm:prSet presAssocID="{86E9F5C0-7EAB-4C8B-9D91-7DCE356AF8E6}" presName="tx2" presStyleLbl="revTx" presStyleIdx="9" presStyleCnt="11"/>
      <dgm:spPr/>
    </dgm:pt>
    <dgm:pt modelId="{88AC7661-2ECB-432C-897F-A5235B96810A}" type="pres">
      <dgm:prSet presAssocID="{86E9F5C0-7EAB-4C8B-9D91-7DCE356AF8E6}" presName="vert2" presStyleCnt="0"/>
      <dgm:spPr/>
    </dgm:pt>
    <dgm:pt modelId="{787F03C7-B736-4134-B053-487BF0054B63}" type="pres">
      <dgm:prSet presAssocID="{86E9F5C0-7EAB-4C8B-9D91-7DCE356AF8E6}" presName="thinLine2b" presStyleLbl="callout" presStyleIdx="8" presStyleCnt="10"/>
      <dgm:spPr/>
    </dgm:pt>
    <dgm:pt modelId="{A8DA39CB-AC33-4FC7-B84A-88B985CC52E7}" type="pres">
      <dgm:prSet presAssocID="{86E9F5C0-7EAB-4C8B-9D91-7DCE356AF8E6}" presName="vertSpace2b" presStyleCnt="0"/>
      <dgm:spPr/>
    </dgm:pt>
    <dgm:pt modelId="{F5EAF4FD-9479-4871-A460-DF4ADA40CE49}" type="pres">
      <dgm:prSet presAssocID="{A8B99880-6C64-4BE7-B93E-E2DD199AB92B}" presName="horz2" presStyleCnt="0"/>
      <dgm:spPr/>
    </dgm:pt>
    <dgm:pt modelId="{A04EA29C-1B83-48EF-87A8-24E00FF5783F}" type="pres">
      <dgm:prSet presAssocID="{A8B99880-6C64-4BE7-B93E-E2DD199AB92B}" presName="horzSpace2" presStyleCnt="0"/>
      <dgm:spPr/>
    </dgm:pt>
    <dgm:pt modelId="{A1BBEE78-FBF2-47ED-84E5-34BB174FF36F}" type="pres">
      <dgm:prSet presAssocID="{A8B99880-6C64-4BE7-B93E-E2DD199AB92B}" presName="tx2" presStyleLbl="revTx" presStyleIdx="10" presStyleCnt="11"/>
      <dgm:spPr/>
    </dgm:pt>
    <dgm:pt modelId="{F836970F-2C95-49C9-9323-693BCDA839F1}" type="pres">
      <dgm:prSet presAssocID="{A8B99880-6C64-4BE7-B93E-E2DD199AB92B}" presName="vert2" presStyleCnt="0"/>
      <dgm:spPr/>
    </dgm:pt>
    <dgm:pt modelId="{CBDAB88D-FE9B-4EA2-B9E6-59651D744293}" type="pres">
      <dgm:prSet presAssocID="{A8B99880-6C64-4BE7-B93E-E2DD199AB92B}" presName="thinLine2b" presStyleLbl="callout" presStyleIdx="9" presStyleCnt="10"/>
      <dgm:spPr/>
    </dgm:pt>
    <dgm:pt modelId="{044D455F-B088-49BA-A663-C1A11AA343DA}" type="pres">
      <dgm:prSet presAssocID="{A8B99880-6C64-4BE7-B93E-E2DD199AB92B}" presName="vertSpace2b" presStyleCnt="0"/>
      <dgm:spPr/>
    </dgm:pt>
  </dgm:ptLst>
  <dgm:cxnLst>
    <dgm:cxn modelId="{30644D09-AB19-4D3B-872F-1E743BA4C1CB}" srcId="{02C25267-1052-48FB-AEE9-5FD30DE1FF96}" destId="{E1724C51-5BD4-4F9D-AC02-A037B4521DAA}" srcOrd="4" destOrd="0" parTransId="{C064F045-FF2B-4BC2-84F5-C886FF54F837}" sibTransId="{25B54126-892A-4644-A439-3131DA8FD1F6}"/>
    <dgm:cxn modelId="{62E23B0C-C59E-4AA9-BF68-DC9C2998BB96}" type="presOf" srcId="{CD560FE2-8996-48BA-BD8D-8C70A6342785}" destId="{9E5A44AB-B168-40C4-B58C-5C4E9BEDBDB0}" srcOrd="0" destOrd="0" presId="urn:microsoft.com/office/officeart/2008/layout/LinedList"/>
    <dgm:cxn modelId="{33BB1B0E-7E89-41BE-B33B-1094BD41E561}" type="presOf" srcId="{E1724C51-5BD4-4F9D-AC02-A037B4521DAA}" destId="{017E6470-905E-4472-BE8F-AFEDF6D6F188}" srcOrd="0" destOrd="0" presId="urn:microsoft.com/office/officeart/2008/layout/LinedList"/>
    <dgm:cxn modelId="{4345092E-6C5A-4B81-BC1F-277AA0F80EE3}" type="presOf" srcId="{82FE92D4-6CAC-4787-80A5-B98D68F93E29}" destId="{E1A61825-2F16-4C19-957D-F9B7A99DA5CE}" srcOrd="0" destOrd="0" presId="urn:microsoft.com/office/officeart/2008/layout/LinedList"/>
    <dgm:cxn modelId="{2C8BF82E-4134-4C04-BA10-7BD709CDE706}" srcId="{02C25267-1052-48FB-AEE9-5FD30DE1FF96}" destId="{CD560FE2-8996-48BA-BD8D-8C70A6342785}" srcOrd="6" destOrd="0" parTransId="{41FD99BF-B00C-4878-9E4F-300B5F391964}" sibTransId="{81ECA2C6-C948-4F9B-907F-F2D6633C2CDD}"/>
    <dgm:cxn modelId="{2A90252F-7CDA-440C-882E-6E5B85517337}" type="presOf" srcId="{B004A6F9-65BD-48CB-A7A8-89BC9089E0D0}" destId="{B68DD9D8-AD2C-489C-9406-7BC60225D1D7}" srcOrd="0" destOrd="0" presId="urn:microsoft.com/office/officeart/2008/layout/LinedList"/>
    <dgm:cxn modelId="{6BC43B3D-302A-4107-BA22-C5163E332E71}" type="presOf" srcId="{02C25267-1052-48FB-AEE9-5FD30DE1FF96}" destId="{E4F7A586-2D93-4BDC-8BAC-7AF3A9E92037}" srcOrd="0" destOrd="0" presId="urn:microsoft.com/office/officeart/2008/layout/LinedList"/>
    <dgm:cxn modelId="{5D947848-CDF2-45D0-B0C1-A662997B70C5}" srcId="{02C25267-1052-48FB-AEE9-5FD30DE1FF96}" destId="{D6E4780F-6B58-4975-A554-4B775B303F1A}" srcOrd="5" destOrd="0" parTransId="{24C252AE-9DB7-4E44-9E42-6ADCE94DB649}" sibTransId="{E881465C-6D19-457C-B899-3B8871FD47D7}"/>
    <dgm:cxn modelId="{079C874D-93F2-4594-813F-673629FADA6F}" type="presOf" srcId="{490DA20C-544D-4CED-BB4D-8E3470625B3D}" destId="{34E02A4C-072E-41C7-BD55-33C71D26B54E}" srcOrd="0" destOrd="0" presId="urn:microsoft.com/office/officeart/2008/layout/LinedList"/>
    <dgm:cxn modelId="{84BC094E-44FE-4189-8382-B2BEE8C5CC5F}" type="presOf" srcId="{CB3043F3-0644-4BEC-8C7E-0B1A5442ECD7}" destId="{9C3A17FE-451B-4287-A1D6-1645E0B04937}" srcOrd="0" destOrd="0" presId="urn:microsoft.com/office/officeart/2008/layout/LinedList"/>
    <dgm:cxn modelId="{3CF16757-A771-4EB5-88F0-87F3B4C35B77}" srcId="{02C25267-1052-48FB-AEE9-5FD30DE1FF96}" destId="{490DA20C-544D-4CED-BB4D-8E3470625B3D}" srcOrd="0" destOrd="0" parTransId="{E00C2720-4A07-4B95-A593-3055488B2B96}" sibTransId="{0D686E37-64C6-40E3-99E0-AEE3A7B578E5}"/>
    <dgm:cxn modelId="{5E0D6178-2AEC-4CB7-A6CB-D8493ECF62E0}" srcId="{CB3043F3-0644-4BEC-8C7E-0B1A5442ECD7}" destId="{02C25267-1052-48FB-AEE9-5FD30DE1FF96}" srcOrd="0" destOrd="0" parTransId="{E432BFB5-68C1-44A2-A58F-B4DCA61A32AE}" sibTransId="{14A16AD7-C69B-47D9-8FD7-14E996E30356}"/>
    <dgm:cxn modelId="{4F91DA80-7D2B-4F1D-8425-D6C9D3699C5C}" type="presOf" srcId="{A8B99880-6C64-4BE7-B93E-E2DD199AB92B}" destId="{A1BBEE78-FBF2-47ED-84E5-34BB174FF36F}" srcOrd="0" destOrd="0" presId="urn:microsoft.com/office/officeart/2008/layout/LinedList"/>
    <dgm:cxn modelId="{059D4284-0CCA-4D77-BDAE-A18C5097931E}" srcId="{02C25267-1052-48FB-AEE9-5FD30DE1FF96}" destId="{A8B99880-6C64-4BE7-B93E-E2DD199AB92B}" srcOrd="9" destOrd="0" parTransId="{FFD2F695-BEF6-4206-85EA-7E286E75E70E}" sibTransId="{F252D11E-5DF8-41E7-A652-C9BE508DC9D8}"/>
    <dgm:cxn modelId="{9DA3A38E-AA21-441F-BDDA-E988149CED2F}" srcId="{02C25267-1052-48FB-AEE9-5FD30DE1FF96}" destId="{DE32B941-01A4-44EF-AB71-3CDEC94A26BE}" srcOrd="1" destOrd="0" parTransId="{90AFC4F5-D9C6-43AF-B6B2-9665EB6B4FBF}" sibTransId="{C3DB3538-D453-4713-860E-6BF61BFE5853}"/>
    <dgm:cxn modelId="{D30F7A9C-9707-4E6A-856E-F8FE5C3D4B4B}" srcId="{02C25267-1052-48FB-AEE9-5FD30DE1FF96}" destId="{82FE92D4-6CAC-4787-80A5-B98D68F93E29}" srcOrd="7" destOrd="0" parTransId="{1F715C3E-7F52-4579-BCFF-D79BF9C0DB87}" sibTransId="{01EDE103-E423-429A-931B-03F41415DC72}"/>
    <dgm:cxn modelId="{23CAFF9C-CE44-41DF-91DC-C670E1290A14}" srcId="{02C25267-1052-48FB-AEE9-5FD30DE1FF96}" destId="{4C27995A-2E79-4EC2-8432-D9292FCFF2BF}" srcOrd="3" destOrd="0" parTransId="{F6024423-8584-41EB-9250-16DD2B3FC25D}" sibTransId="{94E95CC0-D137-4B25-B0DB-5E914D036173}"/>
    <dgm:cxn modelId="{2B37B9A1-DE97-450C-A6DB-2BB7876D768D}" type="presOf" srcId="{DE32B941-01A4-44EF-AB71-3CDEC94A26BE}" destId="{7B3AB4A5-9619-4A7B-A6C0-6B8986BC0DB8}" srcOrd="0" destOrd="0" presId="urn:microsoft.com/office/officeart/2008/layout/LinedList"/>
    <dgm:cxn modelId="{3629D4A4-BBCC-4BD1-AD68-4CB8A7B97997}" type="presOf" srcId="{D6E4780F-6B58-4975-A554-4B775B303F1A}" destId="{6AAC5A6F-947E-4C33-840D-D153F6887C40}" srcOrd="0" destOrd="0" presId="urn:microsoft.com/office/officeart/2008/layout/LinedList"/>
    <dgm:cxn modelId="{16F102DC-D066-4521-A2BC-3FCF41EDAA15}" srcId="{02C25267-1052-48FB-AEE9-5FD30DE1FF96}" destId="{86E9F5C0-7EAB-4C8B-9D91-7DCE356AF8E6}" srcOrd="8" destOrd="0" parTransId="{561F7C5E-808A-4293-9380-2DEA230649F5}" sibTransId="{FDA29F21-6CD5-4AFC-A9AE-91CAC49EF739}"/>
    <dgm:cxn modelId="{053685DD-3F4F-4115-87D3-DF17AF4DFBD9}" type="presOf" srcId="{86E9F5C0-7EAB-4C8B-9D91-7DCE356AF8E6}" destId="{3D73F7B2-5902-4174-B14F-BAF352DF6205}" srcOrd="0" destOrd="0" presId="urn:microsoft.com/office/officeart/2008/layout/LinedList"/>
    <dgm:cxn modelId="{25B3B2F3-0081-49A3-BDEC-ECBB006BF8E3}" srcId="{02C25267-1052-48FB-AEE9-5FD30DE1FF96}" destId="{B004A6F9-65BD-48CB-A7A8-89BC9089E0D0}" srcOrd="2" destOrd="0" parTransId="{381A3F65-E2B8-4AD8-8AA4-0F8F11BB0E71}" sibTransId="{6C309B43-414D-4B15-8CC1-454FB2B54182}"/>
    <dgm:cxn modelId="{ADB951FB-E674-4EF8-81D0-74039C256774}" type="presOf" srcId="{4C27995A-2E79-4EC2-8432-D9292FCFF2BF}" destId="{4DE7E1A7-28D0-41B8-99F9-FE88F1C3DAB3}" srcOrd="0" destOrd="0" presId="urn:microsoft.com/office/officeart/2008/layout/LinedList"/>
    <dgm:cxn modelId="{9404CC86-4127-49F7-9FDF-C5ABA1318991}" type="presParOf" srcId="{9C3A17FE-451B-4287-A1D6-1645E0B04937}" destId="{C19F8E3F-2DCA-40FF-AD80-AE08751FE270}" srcOrd="0" destOrd="0" presId="urn:microsoft.com/office/officeart/2008/layout/LinedList"/>
    <dgm:cxn modelId="{4F32444C-415E-40DE-88C5-80E1B43571D2}" type="presParOf" srcId="{9C3A17FE-451B-4287-A1D6-1645E0B04937}" destId="{AF995519-5E91-4D5F-ADD4-CDD6DCC934E4}" srcOrd="1" destOrd="0" presId="urn:microsoft.com/office/officeart/2008/layout/LinedList"/>
    <dgm:cxn modelId="{94BBD653-9497-4487-88C7-26E275887D61}" type="presParOf" srcId="{AF995519-5E91-4D5F-ADD4-CDD6DCC934E4}" destId="{E4F7A586-2D93-4BDC-8BAC-7AF3A9E92037}" srcOrd="0" destOrd="0" presId="urn:microsoft.com/office/officeart/2008/layout/LinedList"/>
    <dgm:cxn modelId="{6572FBFB-BF38-4B6E-AB6E-CC99D4FE33BC}" type="presParOf" srcId="{AF995519-5E91-4D5F-ADD4-CDD6DCC934E4}" destId="{A753AF75-B69F-401A-934F-30A81C68AD82}" srcOrd="1" destOrd="0" presId="urn:microsoft.com/office/officeart/2008/layout/LinedList"/>
    <dgm:cxn modelId="{118EF669-DA41-4D13-9ADF-7C198AB3FCA8}" type="presParOf" srcId="{A753AF75-B69F-401A-934F-30A81C68AD82}" destId="{901D8B4B-0395-4CDA-8F4D-0F3227A58595}" srcOrd="0" destOrd="0" presId="urn:microsoft.com/office/officeart/2008/layout/LinedList"/>
    <dgm:cxn modelId="{54FB9172-D909-4ECD-92B2-CCC14F0F5D96}" type="presParOf" srcId="{A753AF75-B69F-401A-934F-30A81C68AD82}" destId="{C93B5CD6-8388-45B1-8B00-3C9CD7D2F6EB}" srcOrd="1" destOrd="0" presId="urn:microsoft.com/office/officeart/2008/layout/LinedList"/>
    <dgm:cxn modelId="{D48163A4-27A3-4ADD-AD19-B34B9987900A}" type="presParOf" srcId="{C93B5CD6-8388-45B1-8B00-3C9CD7D2F6EB}" destId="{D183D58D-CFF5-48F3-9516-B96B86A1034B}" srcOrd="0" destOrd="0" presId="urn:microsoft.com/office/officeart/2008/layout/LinedList"/>
    <dgm:cxn modelId="{79D2DFC9-8CDC-4DAC-9263-8422DD9DEE43}" type="presParOf" srcId="{C93B5CD6-8388-45B1-8B00-3C9CD7D2F6EB}" destId="{34E02A4C-072E-41C7-BD55-33C71D26B54E}" srcOrd="1" destOrd="0" presId="urn:microsoft.com/office/officeart/2008/layout/LinedList"/>
    <dgm:cxn modelId="{FAAFF20B-35FC-4349-92C4-3C2F3E9BD382}" type="presParOf" srcId="{C93B5CD6-8388-45B1-8B00-3C9CD7D2F6EB}" destId="{37D48082-4C79-49E5-97B7-05E5F33F712F}" srcOrd="2" destOrd="0" presId="urn:microsoft.com/office/officeart/2008/layout/LinedList"/>
    <dgm:cxn modelId="{F2958887-4AB0-4E5D-9A3F-1ADDC27F0BDA}" type="presParOf" srcId="{A753AF75-B69F-401A-934F-30A81C68AD82}" destId="{DA90B107-E460-4FB2-913C-75F020D333C8}" srcOrd="2" destOrd="0" presId="urn:microsoft.com/office/officeart/2008/layout/LinedList"/>
    <dgm:cxn modelId="{4F4FFABA-071F-4D16-B792-DBFD09E6AB7C}" type="presParOf" srcId="{A753AF75-B69F-401A-934F-30A81C68AD82}" destId="{2ADD0EFB-7C0F-406B-B502-345CFA6850B7}" srcOrd="3" destOrd="0" presId="urn:microsoft.com/office/officeart/2008/layout/LinedList"/>
    <dgm:cxn modelId="{5BAB31BC-85AD-4DC4-94A8-299119F1F7A0}" type="presParOf" srcId="{A753AF75-B69F-401A-934F-30A81C68AD82}" destId="{425C73AD-19E7-4252-8038-5246131B77F2}" srcOrd="4" destOrd="0" presId="urn:microsoft.com/office/officeart/2008/layout/LinedList"/>
    <dgm:cxn modelId="{C88B8A0F-D397-4956-AA17-B420C7B9806F}" type="presParOf" srcId="{425C73AD-19E7-4252-8038-5246131B77F2}" destId="{48527B89-E2C5-4564-B825-12BB9C6D1CF5}" srcOrd="0" destOrd="0" presId="urn:microsoft.com/office/officeart/2008/layout/LinedList"/>
    <dgm:cxn modelId="{98AEABBF-9553-49F3-BAE0-9B01E4469115}" type="presParOf" srcId="{425C73AD-19E7-4252-8038-5246131B77F2}" destId="{7B3AB4A5-9619-4A7B-A6C0-6B8986BC0DB8}" srcOrd="1" destOrd="0" presId="urn:microsoft.com/office/officeart/2008/layout/LinedList"/>
    <dgm:cxn modelId="{59B17ED2-16CF-47E7-92EB-7C5EE483EEF3}" type="presParOf" srcId="{425C73AD-19E7-4252-8038-5246131B77F2}" destId="{5B4FEB88-29F7-4112-833A-826119D53B04}" srcOrd="2" destOrd="0" presId="urn:microsoft.com/office/officeart/2008/layout/LinedList"/>
    <dgm:cxn modelId="{0FCF4E28-46D9-4F9F-9FA6-F0D876897AAC}" type="presParOf" srcId="{A753AF75-B69F-401A-934F-30A81C68AD82}" destId="{CE0B10B6-D5FA-4E73-A54E-7A988C6A0170}" srcOrd="5" destOrd="0" presId="urn:microsoft.com/office/officeart/2008/layout/LinedList"/>
    <dgm:cxn modelId="{FFAF427E-BA5D-4EFA-A4E3-1B76FB00439F}" type="presParOf" srcId="{A753AF75-B69F-401A-934F-30A81C68AD82}" destId="{71CE6456-7CD9-419F-8D2F-0438A5E53463}" srcOrd="6" destOrd="0" presId="urn:microsoft.com/office/officeart/2008/layout/LinedList"/>
    <dgm:cxn modelId="{7B25E4EB-E48E-4385-8A52-48966EB5B4FC}" type="presParOf" srcId="{A753AF75-B69F-401A-934F-30A81C68AD82}" destId="{BB9F383C-B91B-49D4-A36D-FC352FDA706B}" srcOrd="7" destOrd="0" presId="urn:microsoft.com/office/officeart/2008/layout/LinedList"/>
    <dgm:cxn modelId="{24F4B737-8311-4AA4-942E-9DAB0259367D}" type="presParOf" srcId="{BB9F383C-B91B-49D4-A36D-FC352FDA706B}" destId="{4FD4DFF9-37BB-4468-994A-5706C99F343E}" srcOrd="0" destOrd="0" presId="urn:microsoft.com/office/officeart/2008/layout/LinedList"/>
    <dgm:cxn modelId="{4DB92692-EBD2-40C2-BDB0-DB3E6B8599E3}" type="presParOf" srcId="{BB9F383C-B91B-49D4-A36D-FC352FDA706B}" destId="{B68DD9D8-AD2C-489C-9406-7BC60225D1D7}" srcOrd="1" destOrd="0" presId="urn:microsoft.com/office/officeart/2008/layout/LinedList"/>
    <dgm:cxn modelId="{0E38D0F4-F467-4003-A11E-50A62F1CDCE3}" type="presParOf" srcId="{BB9F383C-B91B-49D4-A36D-FC352FDA706B}" destId="{DA5A684E-F68E-44AF-BF30-8407442CD90F}" srcOrd="2" destOrd="0" presId="urn:microsoft.com/office/officeart/2008/layout/LinedList"/>
    <dgm:cxn modelId="{6FB97418-DAD4-4E41-BDA1-5C58152B0E63}" type="presParOf" srcId="{A753AF75-B69F-401A-934F-30A81C68AD82}" destId="{C81570A9-738E-4D58-B549-1E93AB1A7602}" srcOrd="8" destOrd="0" presId="urn:microsoft.com/office/officeart/2008/layout/LinedList"/>
    <dgm:cxn modelId="{B8DD3D89-56B0-4E56-B5CD-AB345D37875D}" type="presParOf" srcId="{A753AF75-B69F-401A-934F-30A81C68AD82}" destId="{185B7788-27B7-40DD-8CD0-9C2E5F31CCC3}" srcOrd="9" destOrd="0" presId="urn:microsoft.com/office/officeart/2008/layout/LinedList"/>
    <dgm:cxn modelId="{D3FD7419-BBE1-4C09-8D67-770600EEB1C4}" type="presParOf" srcId="{A753AF75-B69F-401A-934F-30A81C68AD82}" destId="{BEE4ACD0-B63A-4518-B106-3E04BADEE196}" srcOrd="10" destOrd="0" presId="urn:microsoft.com/office/officeart/2008/layout/LinedList"/>
    <dgm:cxn modelId="{EC2BCE80-77B2-4B29-9526-3D7C05F1B299}" type="presParOf" srcId="{BEE4ACD0-B63A-4518-B106-3E04BADEE196}" destId="{B91DDDF5-316C-4378-B8A7-949B17167ED3}" srcOrd="0" destOrd="0" presId="urn:microsoft.com/office/officeart/2008/layout/LinedList"/>
    <dgm:cxn modelId="{1F991F35-5032-4F2A-856E-61F03E86BEAD}" type="presParOf" srcId="{BEE4ACD0-B63A-4518-B106-3E04BADEE196}" destId="{4DE7E1A7-28D0-41B8-99F9-FE88F1C3DAB3}" srcOrd="1" destOrd="0" presId="urn:microsoft.com/office/officeart/2008/layout/LinedList"/>
    <dgm:cxn modelId="{B5B69DCA-C849-4029-8CCD-E469245A183D}" type="presParOf" srcId="{BEE4ACD0-B63A-4518-B106-3E04BADEE196}" destId="{CAE3EC82-AE61-40DB-A29D-2997B296AE43}" srcOrd="2" destOrd="0" presId="urn:microsoft.com/office/officeart/2008/layout/LinedList"/>
    <dgm:cxn modelId="{760A8801-DC12-4E39-BDB2-32C513F7A016}" type="presParOf" srcId="{A753AF75-B69F-401A-934F-30A81C68AD82}" destId="{F6BE196E-ED49-46A4-9202-706D6CA82F6A}" srcOrd="11" destOrd="0" presId="urn:microsoft.com/office/officeart/2008/layout/LinedList"/>
    <dgm:cxn modelId="{A97E289D-DEDE-4CC3-8935-3B834FA3F172}" type="presParOf" srcId="{A753AF75-B69F-401A-934F-30A81C68AD82}" destId="{4CDC9078-F19C-47C2-B03E-628EACB92BF5}" srcOrd="12" destOrd="0" presId="urn:microsoft.com/office/officeart/2008/layout/LinedList"/>
    <dgm:cxn modelId="{036910A3-A5A2-428E-8934-899359F9AB21}" type="presParOf" srcId="{A753AF75-B69F-401A-934F-30A81C68AD82}" destId="{DBBB4EDF-97F4-413A-B7EF-61A155B204EB}" srcOrd="13" destOrd="0" presId="urn:microsoft.com/office/officeart/2008/layout/LinedList"/>
    <dgm:cxn modelId="{A526C605-18F9-450C-9C11-F61E7B898763}" type="presParOf" srcId="{DBBB4EDF-97F4-413A-B7EF-61A155B204EB}" destId="{1544A6EF-3684-44CD-A35D-67D14F3C3E9A}" srcOrd="0" destOrd="0" presId="urn:microsoft.com/office/officeart/2008/layout/LinedList"/>
    <dgm:cxn modelId="{7AFFA6BE-586C-4054-87B9-4D7F918EB7E3}" type="presParOf" srcId="{DBBB4EDF-97F4-413A-B7EF-61A155B204EB}" destId="{017E6470-905E-4472-BE8F-AFEDF6D6F188}" srcOrd="1" destOrd="0" presId="urn:microsoft.com/office/officeart/2008/layout/LinedList"/>
    <dgm:cxn modelId="{4BE6FC6F-90ED-46D7-9A8C-BCA54FE5D600}" type="presParOf" srcId="{DBBB4EDF-97F4-413A-B7EF-61A155B204EB}" destId="{89F3A826-DB4A-41BC-89AA-90E8DDD9CAA3}" srcOrd="2" destOrd="0" presId="urn:microsoft.com/office/officeart/2008/layout/LinedList"/>
    <dgm:cxn modelId="{64A3CDA7-1C69-466B-98F2-7CCC9E925282}" type="presParOf" srcId="{A753AF75-B69F-401A-934F-30A81C68AD82}" destId="{5E50FBA1-1C69-464A-A3F3-B0CCDC4C9508}" srcOrd="14" destOrd="0" presId="urn:microsoft.com/office/officeart/2008/layout/LinedList"/>
    <dgm:cxn modelId="{8C2E0C93-B958-4E27-B4BF-C5BAE045B229}" type="presParOf" srcId="{A753AF75-B69F-401A-934F-30A81C68AD82}" destId="{AD59F8E7-B6BC-4A59-8F5B-B9CE42C36292}" srcOrd="15" destOrd="0" presId="urn:microsoft.com/office/officeart/2008/layout/LinedList"/>
    <dgm:cxn modelId="{32FD1A89-D0AE-42C8-B03B-999E7FBFED5A}" type="presParOf" srcId="{A753AF75-B69F-401A-934F-30A81C68AD82}" destId="{FD88BD2F-ECA9-4A29-A23C-E17BFDF5DDB8}" srcOrd="16" destOrd="0" presId="urn:microsoft.com/office/officeart/2008/layout/LinedList"/>
    <dgm:cxn modelId="{8267B630-FB4B-45B8-AB41-065809057D98}" type="presParOf" srcId="{FD88BD2F-ECA9-4A29-A23C-E17BFDF5DDB8}" destId="{F7504720-49C0-4FB9-8E6F-BCEE838FF576}" srcOrd="0" destOrd="0" presId="urn:microsoft.com/office/officeart/2008/layout/LinedList"/>
    <dgm:cxn modelId="{66FB1679-7480-4130-AADF-70F6484F114F}" type="presParOf" srcId="{FD88BD2F-ECA9-4A29-A23C-E17BFDF5DDB8}" destId="{6AAC5A6F-947E-4C33-840D-D153F6887C40}" srcOrd="1" destOrd="0" presId="urn:microsoft.com/office/officeart/2008/layout/LinedList"/>
    <dgm:cxn modelId="{8091B602-3AEE-4760-9858-331D9182CD46}" type="presParOf" srcId="{FD88BD2F-ECA9-4A29-A23C-E17BFDF5DDB8}" destId="{2587FCB3-B515-47BF-BE02-EEE3054FBBC6}" srcOrd="2" destOrd="0" presId="urn:microsoft.com/office/officeart/2008/layout/LinedList"/>
    <dgm:cxn modelId="{589B1A6A-6813-4079-8E11-86AFEF105488}" type="presParOf" srcId="{A753AF75-B69F-401A-934F-30A81C68AD82}" destId="{22A0AC6B-2360-4A61-B876-52BE3639C664}" srcOrd="17" destOrd="0" presId="urn:microsoft.com/office/officeart/2008/layout/LinedList"/>
    <dgm:cxn modelId="{F1D02EDA-92D1-4C06-BFB1-ACE58F36F883}" type="presParOf" srcId="{A753AF75-B69F-401A-934F-30A81C68AD82}" destId="{99D1453E-250C-49CF-9A25-D390BF454189}" srcOrd="18" destOrd="0" presId="urn:microsoft.com/office/officeart/2008/layout/LinedList"/>
    <dgm:cxn modelId="{616E2A4F-7F67-4573-BDA5-8B73C8B812F9}" type="presParOf" srcId="{A753AF75-B69F-401A-934F-30A81C68AD82}" destId="{FBA45B5B-34C9-4131-924C-C14B600B821A}" srcOrd="19" destOrd="0" presId="urn:microsoft.com/office/officeart/2008/layout/LinedList"/>
    <dgm:cxn modelId="{2AA8DDAB-4C20-46AF-9DC6-320E469901FA}" type="presParOf" srcId="{FBA45B5B-34C9-4131-924C-C14B600B821A}" destId="{41D825BF-E877-475A-9E44-B0FF9CAB279E}" srcOrd="0" destOrd="0" presId="urn:microsoft.com/office/officeart/2008/layout/LinedList"/>
    <dgm:cxn modelId="{8F68CF0A-C2BB-4350-A69C-7D4728313DE6}" type="presParOf" srcId="{FBA45B5B-34C9-4131-924C-C14B600B821A}" destId="{9E5A44AB-B168-40C4-B58C-5C4E9BEDBDB0}" srcOrd="1" destOrd="0" presId="urn:microsoft.com/office/officeart/2008/layout/LinedList"/>
    <dgm:cxn modelId="{1A250269-AD37-4486-B3A1-14E1D50DF2AA}" type="presParOf" srcId="{FBA45B5B-34C9-4131-924C-C14B600B821A}" destId="{117EB8E4-F499-4279-B255-FD9E546C1CDB}" srcOrd="2" destOrd="0" presId="urn:microsoft.com/office/officeart/2008/layout/LinedList"/>
    <dgm:cxn modelId="{0D99A210-A5AF-4CDE-87FE-2AF544F16648}" type="presParOf" srcId="{A753AF75-B69F-401A-934F-30A81C68AD82}" destId="{EA761944-C0F1-42DF-9C82-995B71161842}" srcOrd="20" destOrd="0" presId="urn:microsoft.com/office/officeart/2008/layout/LinedList"/>
    <dgm:cxn modelId="{6FD8E147-A710-44FF-B952-5527189ED7B0}" type="presParOf" srcId="{A753AF75-B69F-401A-934F-30A81C68AD82}" destId="{42BAFA28-8F46-4AF4-8D2F-C626C8EFD972}" srcOrd="21" destOrd="0" presId="urn:microsoft.com/office/officeart/2008/layout/LinedList"/>
    <dgm:cxn modelId="{3CCF80EB-2B15-4B37-9968-B57E50112D50}" type="presParOf" srcId="{A753AF75-B69F-401A-934F-30A81C68AD82}" destId="{297C58D0-8422-409C-8EAC-0FF5182E9C9F}" srcOrd="22" destOrd="0" presId="urn:microsoft.com/office/officeart/2008/layout/LinedList"/>
    <dgm:cxn modelId="{02A8B0B3-B39A-4D28-B5FC-4F8B74A97DEB}" type="presParOf" srcId="{297C58D0-8422-409C-8EAC-0FF5182E9C9F}" destId="{C37DD469-9058-4FAE-A0C5-0EECF7CAC826}" srcOrd="0" destOrd="0" presId="urn:microsoft.com/office/officeart/2008/layout/LinedList"/>
    <dgm:cxn modelId="{5297F205-DEA0-47B4-96A9-9AADA13A75DA}" type="presParOf" srcId="{297C58D0-8422-409C-8EAC-0FF5182E9C9F}" destId="{E1A61825-2F16-4C19-957D-F9B7A99DA5CE}" srcOrd="1" destOrd="0" presId="urn:microsoft.com/office/officeart/2008/layout/LinedList"/>
    <dgm:cxn modelId="{75F9CA89-6138-4147-B614-D991F4B71E53}" type="presParOf" srcId="{297C58D0-8422-409C-8EAC-0FF5182E9C9F}" destId="{02B9B57E-1CC2-43F8-9F29-BB95D41EB7ED}" srcOrd="2" destOrd="0" presId="urn:microsoft.com/office/officeart/2008/layout/LinedList"/>
    <dgm:cxn modelId="{DE8E474E-4702-44D4-AE3F-E79514757D90}" type="presParOf" srcId="{A753AF75-B69F-401A-934F-30A81C68AD82}" destId="{4939CA51-D194-4027-AAA6-0F990E858B12}" srcOrd="23" destOrd="0" presId="urn:microsoft.com/office/officeart/2008/layout/LinedList"/>
    <dgm:cxn modelId="{9809646C-9BF2-40F2-BE16-C7E6F1CADAEF}" type="presParOf" srcId="{A753AF75-B69F-401A-934F-30A81C68AD82}" destId="{AF021BFF-41DE-47BA-8279-444AD368115E}" srcOrd="24" destOrd="0" presId="urn:microsoft.com/office/officeart/2008/layout/LinedList"/>
    <dgm:cxn modelId="{FFAFDB34-7DBE-45A4-8CEB-9AE01E2832D7}" type="presParOf" srcId="{A753AF75-B69F-401A-934F-30A81C68AD82}" destId="{A49A07E8-65D5-46C9-BCE9-380A75C44C78}" srcOrd="25" destOrd="0" presId="urn:microsoft.com/office/officeart/2008/layout/LinedList"/>
    <dgm:cxn modelId="{A1672497-EA87-434A-9040-9DA9FB8F061E}" type="presParOf" srcId="{A49A07E8-65D5-46C9-BCE9-380A75C44C78}" destId="{69FB846E-5A28-4D3D-8B0B-4974C862EFCF}" srcOrd="0" destOrd="0" presId="urn:microsoft.com/office/officeart/2008/layout/LinedList"/>
    <dgm:cxn modelId="{B9FBB5E9-3978-4554-88F9-46491DBCCD59}" type="presParOf" srcId="{A49A07E8-65D5-46C9-BCE9-380A75C44C78}" destId="{3D73F7B2-5902-4174-B14F-BAF352DF6205}" srcOrd="1" destOrd="0" presId="urn:microsoft.com/office/officeart/2008/layout/LinedList"/>
    <dgm:cxn modelId="{D9A0976A-3456-4E90-B9F1-0F566C5E43F8}" type="presParOf" srcId="{A49A07E8-65D5-46C9-BCE9-380A75C44C78}" destId="{88AC7661-2ECB-432C-897F-A5235B96810A}" srcOrd="2" destOrd="0" presId="urn:microsoft.com/office/officeart/2008/layout/LinedList"/>
    <dgm:cxn modelId="{41BFB402-80DB-47E6-AEEC-53B3F8875096}" type="presParOf" srcId="{A753AF75-B69F-401A-934F-30A81C68AD82}" destId="{787F03C7-B736-4134-B053-487BF0054B63}" srcOrd="26" destOrd="0" presId="urn:microsoft.com/office/officeart/2008/layout/LinedList"/>
    <dgm:cxn modelId="{47627842-0E1D-4CAC-99D9-B10130E40D0B}" type="presParOf" srcId="{A753AF75-B69F-401A-934F-30A81C68AD82}" destId="{A8DA39CB-AC33-4FC7-B84A-88B985CC52E7}" srcOrd="27" destOrd="0" presId="urn:microsoft.com/office/officeart/2008/layout/LinedList"/>
    <dgm:cxn modelId="{608616E6-B313-412B-8690-D6D922FE75E0}" type="presParOf" srcId="{A753AF75-B69F-401A-934F-30A81C68AD82}" destId="{F5EAF4FD-9479-4871-A460-DF4ADA40CE49}" srcOrd="28" destOrd="0" presId="urn:microsoft.com/office/officeart/2008/layout/LinedList"/>
    <dgm:cxn modelId="{25D486F3-859C-4664-8834-53F91D7732FA}" type="presParOf" srcId="{F5EAF4FD-9479-4871-A460-DF4ADA40CE49}" destId="{A04EA29C-1B83-48EF-87A8-24E00FF5783F}" srcOrd="0" destOrd="0" presId="urn:microsoft.com/office/officeart/2008/layout/LinedList"/>
    <dgm:cxn modelId="{3B039C19-E3CE-4E46-8791-AE8168EA672A}" type="presParOf" srcId="{F5EAF4FD-9479-4871-A460-DF4ADA40CE49}" destId="{A1BBEE78-FBF2-47ED-84E5-34BB174FF36F}" srcOrd="1" destOrd="0" presId="urn:microsoft.com/office/officeart/2008/layout/LinedList"/>
    <dgm:cxn modelId="{BF7F004B-DBF1-4524-AAC0-5EE9B096702E}" type="presParOf" srcId="{F5EAF4FD-9479-4871-A460-DF4ADA40CE49}" destId="{F836970F-2C95-49C9-9323-693BCDA839F1}" srcOrd="2" destOrd="0" presId="urn:microsoft.com/office/officeart/2008/layout/LinedList"/>
    <dgm:cxn modelId="{52CCB466-0BC8-4815-B08D-60A0DE0F596B}" type="presParOf" srcId="{A753AF75-B69F-401A-934F-30A81C68AD82}" destId="{CBDAB88D-FE9B-4EA2-B9E6-59651D744293}" srcOrd="29" destOrd="0" presId="urn:microsoft.com/office/officeart/2008/layout/LinedList"/>
    <dgm:cxn modelId="{BFF3B7D8-C828-460C-BF26-51742D3A55DA}" type="presParOf" srcId="{A753AF75-B69F-401A-934F-30A81C68AD82}" destId="{044D455F-B088-49BA-A663-C1A11AA343DA}" srcOrd="30" destOrd="0" presId="urn:microsoft.com/office/officeart/2008/layout/LinedList"/>
  </dgm:cxnLst>
  <dgm:bg>
    <a:solidFill>
      <a:schemeClr val="accent2">
        <a:lumMod val="40000"/>
        <a:lumOff val="6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F8E3F-2DCA-40FF-AD80-AE08751FE270}">
      <dsp:nvSpPr>
        <dsp:cNvPr id="0" name=""/>
        <dsp:cNvSpPr/>
      </dsp:nvSpPr>
      <dsp:spPr>
        <a:xfrm>
          <a:off x="0" y="0"/>
          <a:ext cx="1508760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F7A586-2D93-4BDC-8BAC-7AF3A9E92037}">
      <dsp:nvSpPr>
        <dsp:cNvPr id="0" name=""/>
        <dsp:cNvSpPr/>
      </dsp:nvSpPr>
      <dsp:spPr>
        <a:xfrm>
          <a:off x="0" y="0"/>
          <a:ext cx="3017520" cy="8382000"/>
        </a:xfrm>
        <a:prstGeom prst="rect">
          <a:avLst/>
        </a:prstGeom>
        <a:solidFill>
          <a:schemeClr val="accent2">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0" lvl="0" indent="0" algn="l" defTabSz="2844800">
            <a:lnSpc>
              <a:spcPct val="90000"/>
            </a:lnSpc>
            <a:spcBef>
              <a:spcPct val="0"/>
            </a:spcBef>
            <a:spcAft>
              <a:spcPct val="35000"/>
            </a:spcAft>
            <a:buNone/>
          </a:pPr>
          <a:endParaRPr lang="en-US" sz="6400" kern="1200" dirty="0">
            <a:solidFill>
              <a:schemeClr val="tx1"/>
            </a:solidFill>
          </a:endParaRPr>
        </a:p>
        <a:p>
          <a:pPr marL="0" lvl="0" indent="0" algn="l" defTabSz="2844800">
            <a:lnSpc>
              <a:spcPct val="90000"/>
            </a:lnSpc>
            <a:spcBef>
              <a:spcPct val="0"/>
            </a:spcBef>
            <a:spcAft>
              <a:spcPct val="35000"/>
            </a:spcAft>
            <a:buNone/>
          </a:pPr>
          <a:endParaRPr lang="en-US" sz="6400" kern="1200" dirty="0">
            <a:solidFill>
              <a:schemeClr val="tx1"/>
            </a:solidFill>
          </a:endParaRPr>
        </a:p>
        <a:p>
          <a:pPr marL="0" lvl="0" indent="0" algn="l" defTabSz="2844800">
            <a:lnSpc>
              <a:spcPct val="90000"/>
            </a:lnSpc>
            <a:spcBef>
              <a:spcPct val="0"/>
            </a:spcBef>
            <a:spcAft>
              <a:spcPct val="35000"/>
            </a:spcAft>
            <a:buNone/>
          </a:pPr>
          <a:endParaRPr lang="en-US" sz="6400" kern="1200" dirty="0">
            <a:solidFill>
              <a:schemeClr val="tx1"/>
            </a:solidFill>
          </a:endParaRPr>
        </a:p>
        <a:p>
          <a:pPr marL="0" lvl="0" indent="0" algn="l" defTabSz="2844800">
            <a:lnSpc>
              <a:spcPct val="90000"/>
            </a:lnSpc>
            <a:spcBef>
              <a:spcPct val="0"/>
            </a:spcBef>
            <a:spcAft>
              <a:spcPct val="35000"/>
            </a:spcAft>
            <a:buNone/>
          </a:pPr>
          <a:r>
            <a:rPr lang="en-US" sz="6400" b="1" kern="1200" dirty="0">
              <a:solidFill>
                <a:schemeClr val="tx1"/>
              </a:solidFill>
            </a:rPr>
            <a:t>Outline</a:t>
          </a:r>
        </a:p>
      </dsp:txBody>
      <dsp:txXfrm>
        <a:off x="0" y="0"/>
        <a:ext cx="3017520" cy="8382000"/>
      </dsp:txXfrm>
    </dsp:sp>
    <dsp:sp modelId="{34E02A4C-072E-41C7-BD55-33C71D26B54E}">
      <dsp:nvSpPr>
        <dsp:cNvPr id="0" name=""/>
        <dsp:cNvSpPr/>
      </dsp:nvSpPr>
      <dsp:spPr>
        <a:xfrm>
          <a:off x="3243834" y="39699"/>
          <a:ext cx="11843766" cy="79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Business Overview &amp; Tools Selected</a:t>
          </a:r>
          <a:endParaRPr lang="en-US" sz="3600" kern="1200" dirty="0">
            <a:solidFill>
              <a:schemeClr val="tx1"/>
            </a:solidFill>
          </a:endParaRPr>
        </a:p>
      </dsp:txBody>
      <dsp:txXfrm>
        <a:off x="3243834" y="39699"/>
        <a:ext cx="11843766" cy="793998"/>
      </dsp:txXfrm>
    </dsp:sp>
    <dsp:sp modelId="{DA90B107-E460-4FB2-913C-75F020D333C8}">
      <dsp:nvSpPr>
        <dsp:cNvPr id="0" name=""/>
        <dsp:cNvSpPr/>
      </dsp:nvSpPr>
      <dsp:spPr>
        <a:xfrm>
          <a:off x="3017520" y="833697"/>
          <a:ext cx="120700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3AB4A5-9619-4A7B-A6C0-6B8986BC0DB8}">
      <dsp:nvSpPr>
        <dsp:cNvPr id="0" name=""/>
        <dsp:cNvSpPr/>
      </dsp:nvSpPr>
      <dsp:spPr>
        <a:xfrm>
          <a:off x="3243834" y="873397"/>
          <a:ext cx="11843766" cy="79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 Each Tool Measures Data</a:t>
          </a:r>
        </a:p>
      </dsp:txBody>
      <dsp:txXfrm>
        <a:off x="3243834" y="873397"/>
        <a:ext cx="11843766" cy="793998"/>
      </dsp:txXfrm>
    </dsp:sp>
    <dsp:sp modelId="{CE0B10B6-D5FA-4E73-A54E-7A988C6A0170}">
      <dsp:nvSpPr>
        <dsp:cNvPr id="0" name=""/>
        <dsp:cNvSpPr/>
      </dsp:nvSpPr>
      <dsp:spPr>
        <a:xfrm>
          <a:off x="3017520" y="1667395"/>
          <a:ext cx="120700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8DD9D8-AD2C-489C-9406-7BC60225D1D7}">
      <dsp:nvSpPr>
        <dsp:cNvPr id="0" name=""/>
        <dsp:cNvSpPr/>
      </dsp:nvSpPr>
      <dsp:spPr>
        <a:xfrm>
          <a:off x="3243834" y="1707095"/>
          <a:ext cx="11843766" cy="79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External Variables Affecting Analysis</a:t>
          </a:r>
        </a:p>
      </dsp:txBody>
      <dsp:txXfrm>
        <a:off x="3243834" y="1707095"/>
        <a:ext cx="11843766" cy="793998"/>
      </dsp:txXfrm>
    </dsp:sp>
    <dsp:sp modelId="{C81570A9-738E-4D58-B549-1E93AB1A7602}">
      <dsp:nvSpPr>
        <dsp:cNvPr id="0" name=""/>
        <dsp:cNvSpPr/>
      </dsp:nvSpPr>
      <dsp:spPr>
        <a:xfrm>
          <a:off x="3017520" y="2501093"/>
          <a:ext cx="120700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E7E1A7-28D0-41B8-99F9-FE88F1C3DAB3}">
      <dsp:nvSpPr>
        <dsp:cNvPr id="0" name=""/>
        <dsp:cNvSpPr/>
      </dsp:nvSpPr>
      <dsp:spPr>
        <a:xfrm>
          <a:off x="3243834" y="2540793"/>
          <a:ext cx="11843766" cy="79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Queuing Theory Data &amp; Results</a:t>
          </a:r>
        </a:p>
      </dsp:txBody>
      <dsp:txXfrm>
        <a:off x="3243834" y="2540793"/>
        <a:ext cx="11843766" cy="793998"/>
      </dsp:txXfrm>
    </dsp:sp>
    <dsp:sp modelId="{F6BE196E-ED49-46A4-9202-706D6CA82F6A}">
      <dsp:nvSpPr>
        <dsp:cNvPr id="0" name=""/>
        <dsp:cNvSpPr/>
      </dsp:nvSpPr>
      <dsp:spPr>
        <a:xfrm>
          <a:off x="3017520" y="3334791"/>
          <a:ext cx="120700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7E6470-905E-4472-BE8F-AFEDF6D6F188}">
      <dsp:nvSpPr>
        <dsp:cNvPr id="0" name=""/>
        <dsp:cNvSpPr/>
      </dsp:nvSpPr>
      <dsp:spPr>
        <a:xfrm>
          <a:off x="3243834" y="3374491"/>
          <a:ext cx="11843766" cy="79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Probability &amp; Distribution Data &amp; Results</a:t>
          </a:r>
          <a:endParaRPr lang="en-US" sz="3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dsp:txBody>
      <dsp:txXfrm>
        <a:off x="3243834" y="3374491"/>
        <a:ext cx="11843766" cy="793998"/>
      </dsp:txXfrm>
    </dsp:sp>
    <dsp:sp modelId="{5E50FBA1-1C69-464A-A3F3-B0CCDC4C9508}">
      <dsp:nvSpPr>
        <dsp:cNvPr id="0" name=""/>
        <dsp:cNvSpPr/>
      </dsp:nvSpPr>
      <dsp:spPr>
        <a:xfrm>
          <a:off x="3017520" y="4168489"/>
          <a:ext cx="120700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AC5A6F-947E-4C33-840D-D153F6887C40}">
      <dsp:nvSpPr>
        <dsp:cNvPr id="0" name=""/>
        <dsp:cNvSpPr/>
      </dsp:nvSpPr>
      <dsp:spPr>
        <a:xfrm>
          <a:off x="3243834" y="4208189"/>
          <a:ext cx="11843766" cy="79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Decision Tree Data &amp; Results</a:t>
          </a:r>
        </a:p>
      </dsp:txBody>
      <dsp:txXfrm>
        <a:off x="3243834" y="4208189"/>
        <a:ext cx="11843766" cy="793998"/>
      </dsp:txXfrm>
    </dsp:sp>
    <dsp:sp modelId="{22A0AC6B-2360-4A61-B876-52BE3639C664}">
      <dsp:nvSpPr>
        <dsp:cNvPr id="0" name=""/>
        <dsp:cNvSpPr/>
      </dsp:nvSpPr>
      <dsp:spPr>
        <a:xfrm>
          <a:off x="3017520" y="5002187"/>
          <a:ext cx="120700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5A44AB-B168-40C4-B58C-5C4E9BEDBDB0}">
      <dsp:nvSpPr>
        <dsp:cNvPr id="0" name=""/>
        <dsp:cNvSpPr/>
      </dsp:nvSpPr>
      <dsp:spPr>
        <a:xfrm>
          <a:off x="3243834" y="5041887"/>
          <a:ext cx="11843766" cy="79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Key Findings &amp; Improvements Required</a:t>
          </a:r>
        </a:p>
      </dsp:txBody>
      <dsp:txXfrm>
        <a:off x="3243834" y="5041887"/>
        <a:ext cx="11843766" cy="793998"/>
      </dsp:txXfrm>
    </dsp:sp>
    <dsp:sp modelId="{EA761944-C0F1-42DF-9C82-995B71161842}">
      <dsp:nvSpPr>
        <dsp:cNvPr id="0" name=""/>
        <dsp:cNvSpPr/>
      </dsp:nvSpPr>
      <dsp:spPr>
        <a:xfrm>
          <a:off x="3017520" y="5835885"/>
          <a:ext cx="120700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A61825-2F16-4C19-957D-F9B7A99DA5CE}">
      <dsp:nvSpPr>
        <dsp:cNvPr id="0" name=""/>
        <dsp:cNvSpPr/>
      </dsp:nvSpPr>
      <dsp:spPr>
        <a:xfrm>
          <a:off x="3243834" y="5875585"/>
          <a:ext cx="11843766" cy="79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Decision-Making Process</a:t>
          </a:r>
          <a:endParaRPr lang="en-US" sz="3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dsp:txBody>
      <dsp:txXfrm>
        <a:off x="3243834" y="5875585"/>
        <a:ext cx="11843766" cy="793998"/>
      </dsp:txXfrm>
    </dsp:sp>
    <dsp:sp modelId="{4939CA51-D194-4027-AAA6-0F990E858B12}">
      <dsp:nvSpPr>
        <dsp:cNvPr id="0" name=""/>
        <dsp:cNvSpPr/>
      </dsp:nvSpPr>
      <dsp:spPr>
        <a:xfrm>
          <a:off x="3017520" y="6669583"/>
          <a:ext cx="120700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73F7B2-5902-4174-B14F-BAF352DF6205}">
      <dsp:nvSpPr>
        <dsp:cNvPr id="0" name=""/>
        <dsp:cNvSpPr/>
      </dsp:nvSpPr>
      <dsp:spPr>
        <a:xfrm>
          <a:off x="3243834" y="6709283"/>
          <a:ext cx="11843766" cy="79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Correlation Analysis</a:t>
          </a:r>
          <a:endParaRPr lang="en-US" sz="3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dsp:txBody>
      <dsp:txXfrm>
        <a:off x="3243834" y="6709283"/>
        <a:ext cx="11843766" cy="793998"/>
      </dsp:txXfrm>
    </dsp:sp>
    <dsp:sp modelId="{787F03C7-B736-4134-B053-487BF0054B63}">
      <dsp:nvSpPr>
        <dsp:cNvPr id="0" name=""/>
        <dsp:cNvSpPr/>
      </dsp:nvSpPr>
      <dsp:spPr>
        <a:xfrm>
          <a:off x="3017520" y="7503281"/>
          <a:ext cx="120700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BBEE78-FBF2-47ED-84E5-34BB174FF36F}">
      <dsp:nvSpPr>
        <dsp:cNvPr id="0" name=""/>
        <dsp:cNvSpPr/>
      </dsp:nvSpPr>
      <dsp:spPr>
        <a:xfrm>
          <a:off x="3243834" y="7542981"/>
          <a:ext cx="11843766" cy="79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Final Recommendation to Supervisor</a:t>
          </a:r>
        </a:p>
      </dsp:txBody>
      <dsp:txXfrm>
        <a:off x="3243834" y="7542981"/>
        <a:ext cx="11843766" cy="793998"/>
      </dsp:txXfrm>
    </dsp:sp>
    <dsp:sp modelId="{CBDAB88D-FE9B-4EA2-B9E6-59651D744293}">
      <dsp:nvSpPr>
        <dsp:cNvPr id="0" name=""/>
        <dsp:cNvSpPr/>
      </dsp:nvSpPr>
      <dsp:spPr>
        <a:xfrm>
          <a:off x="3017520" y="8336979"/>
          <a:ext cx="120700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D8864-45DC-4ECC-A06C-57581461B81D}" type="datetimeFigureOut">
              <a:rPr lang="en-US" smtClean="0"/>
              <a:t>4/27/2026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635989-2BC6-4409-B232-F300DF8007F5}" type="slidenum">
              <a:rPr lang="en-US" smtClean="0"/>
              <a:t>‹#›</a:t>
            </a:fld>
            <a:endParaRPr lang="en-US"/>
          </a:p>
        </p:txBody>
      </p:sp>
    </p:spTree>
    <p:extLst>
      <p:ext uri="{BB962C8B-B14F-4D97-AF65-F5344CB8AC3E}">
        <p14:creationId xmlns:p14="http://schemas.microsoft.com/office/powerpoint/2010/main" val="3949417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635989-2BC6-4409-B232-F300DF8007F5}" type="slidenum">
              <a:rPr lang="en-US" smtClean="0"/>
              <a:t>1</a:t>
            </a:fld>
            <a:endParaRPr lang="en-US"/>
          </a:p>
        </p:txBody>
      </p:sp>
    </p:spTree>
    <p:extLst>
      <p:ext uri="{BB962C8B-B14F-4D97-AF65-F5344CB8AC3E}">
        <p14:creationId xmlns:p14="http://schemas.microsoft.com/office/powerpoint/2010/main" val="1148147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process of making the suggested decision utilizes a four-step systematic way of carrying it out. The first step is defining the underlying issue: Fridays and Saturdays' peak-hour queues are excessive and are leading to a quantifiable revenue loss and client loss. Step two is the generation of three alternatives unique to the problem, each tackling the problem using one of the operational leverages: physical lane expansion, mobile order incentivization, and dynamic demand-based scheduling. In step three, the queuing model and the decision tree are used to measure outcomes quantitatively. Expansion in lanes will cut utilization from ρ= 0.90 to 0.72, whereas mobile order expansion will cut the effective arrival rate by 15 percent. The fourth step will be to pick an A-plus-B strategy to project an approximate weekly EMV of about 15,400. </a:t>
            </a:r>
            <a:r>
              <a:rPr lang="en-US" sz="1800" dirty="0">
                <a:effectLst/>
                <a:latin typeface="Times New Roman" panose="02020603050405020304" pitchFamily="18" charset="0"/>
                <a:ea typeface="Calibri" panose="020F0502020204030204" pitchFamily="34" charset="0"/>
              </a:rPr>
              <a:t>Bansal et al., (2022)</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suggest that KPI should be checked weekly, such as average wait time, the throughput rate, and utilization ratio, to confirm improvements after the implementation and allow quick changes in operations.</a:t>
            </a:r>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D1635989-2BC6-4409-B232-F300DF8007F5}" type="slidenum">
              <a:rPr lang="en-US" smtClean="0"/>
              <a:t>10</a:t>
            </a:fld>
            <a:endParaRPr lang="en-US"/>
          </a:p>
        </p:txBody>
      </p:sp>
    </p:spTree>
    <p:extLst>
      <p:ext uri="{BB962C8B-B14F-4D97-AF65-F5344CB8AC3E}">
        <p14:creationId xmlns:p14="http://schemas.microsoft.com/office/powerpoint/2010/main" val="3538969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Operational correlations were determined by analyzing four pairs of variables. The relationship between staffing level and service rate (r = +0.88) is the strongest, confirming that labor deployment is a controllable performance lever for operations management. There is a strong positive correlation between day of week and average wait time (r = +0.81), so the tendency is to automatically generate longer queues on later days of the week, which are predictable; thus, scheduling can be done in advance. The two variables that exhibit a negative correlation (r = -0.74) are mobile order adoption and wait time, where an increase in the percentage of mobile orders all the way up produces a significant reduction in average wait time. There is a moderate negative relationship between temperature and volume drive-through (r = -0.63), justifying weather-adjusted staffing models. </a:t>
            </a:r>
            <a:r>
              <a:rPr lang="en-US" sz="1800" kern="100" dirty="0">
                <a:effectLst/>
                <a:latin typeface="Calibri" panose="020F0502020204030204" pitchFamily="34" charset="0"/>
                <a:ea typeface="Calibri" panose="020F0502020204030204" pitchFamily="34" charset="0"/>
                <a:cs typeface="Calibri" panose="020F0502020204030204" pitchFamily="34" charset="0"/>
              </a:rPr>
              <a:t>Ayodeji &amp;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Rjoub</a:t>
            </a:r>
            <a:r>
              <a:rPr lang="en-US" sz="1800" kern="100" dirty="0">
                <a:effectLst/>
                <a:latin typeface="Calibri" panose="020F0502020204030204" pitchFamily="34" charset="0"/>
                <a:ea typeface="Calibri" panose="020F0502020204030204" pitchFamily="34" charset="0"/>
                <a:cs typeface="Calibri" panose="020F0502020204030204" pitchFamily="34" charset="0"/>
              </a:rPr>
              <a:t> (2021)</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point out that data-driven correlation analysis allows managers to shift the focus from solving problems reactively to proactively planning operations, which is an essential difference in high-volume service settings. </a:t>
            </a:r>
            <a:r>
              <a:rPr lang="en-US" sz="1800" dirty="0">
                <a:effectLst/>
                <a:latin typeface="Times New Roman" panose="02020603050405020304" pitchFamily="18" charset="0"/>
                <a:ea typeface="Calibri" panose="020F0502020204030204" pitchFamily="34" charset="0"/>
              </a:rPr>
              <a:t>At Chick-fil-A, a Type M/M/c queueing system is used — a multi-server queue where service and arrival times are exponential and Poisson, respectively. </a:t>
            </a:r>
            <a:r>
              <a:rPr lang="en-US" sz="1800">
                <a:effectLst/>
                <a:latin typeface="Times New Roman" panose="02020603050405020304" pitchFamily="18" charset="0"/>
                <a:ea typeface="Calibri" panose="020F0502020204030204" pitchFamily="34" charset="0"/>
              </a:rPr>
              <a:t>Two drive-thru lanes are used in parallel to serve during regular hours.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635989-2BC6-4409-B232-F300DF8007F5}" type="slidenum">
              <a:rPr lang="en-US" smtClean="0"/>
              <a:t>11</a:t>
            </a:fld>
            <a:endParaRPr lang="en-US"/>
          </a:p>
        </p:txBody>
      </p:sp>
    </p:spTree>
    <p:extLst>
      <p:ext uri="{BB962C8B-B14F-4D97-AF65-F5344CB8AC3E}">
        <p14:creationId xmlns:p14="http://schemas.microsoft.com/office/powerpoint/2010/main" val="330021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Three key recommendations are outlined for the operations leadership. First, roll out the specified mobile and pre-order the specific express lane at all sites with a great volume. Queuing model projections have shown that this single intervention decreases the average wait time by 43 percent; the maximum average wait time would decrease from 8.1 minutes to 4.6 minutes. Second, adopt a non-fixed staffing model with dynamic staffing, two FTE more during the windows of the peak on Friday and Saturday, instead of blanket increments in staffing. Third, initiate a specific mobile loyalty program, e.g., award 15 to 20 percent of the peak arrivals with bonus Chick-fil-A One points when they pre-order, to push 15 to 20 percent of the peak arrivals onto the pre-order queue. Together, the strategies will increase the weekly EMV of $12,400 to about 15,400 per location, and the level of customer satisfaction rises by 12 to 18 percent, similar to the outcomes of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Cuento</a:t>
            </a:r>
            <a:r>
              <a:rPr lang="en-US" sz="1800" kern="100" dirty="0">
                <a:effectLst/>
                <a:latin typeface="Calibri" panose="020F0502020204030204" pitchFamily="34" charset="0"/>
                <a:ea typeface="Calibri" panose="020F0502020204030204" pitchFamily="34" charset="0"/>
                <a:cs typeface="Calibri" panose="020F0502020204030204" pitchFamily="34" charset="0"/>
              </a:rPr>
              <a:t> et al. (2025)</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D1635989-2BC6-4409-B232-F300DF8007F5}" type="slidenum">
              <a:rPr lang="en-US" smtClean="0"/>
              <a:t>12</a:t>
            </a:fld>
            <a:endParaRPr lang="en-US"/>
          </a:p>
        </p:txBody>
      </p:sp>
    </p:spTree>
    <p:extLst>
      <p:ext uri="{BB962C8B-B14F-4D97-AF65-F5344CB8AC3E}">
        <p14:creationId xmlns:p14="http://schemas.microsoft.com/office/powerpoint/2010/main" val="3509769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1635989-2BC6-4409-B232-F300DF8007F5}" type="slidenum">
              <a:rPr lang="en-US" smtClean="0"/>
              <a:t>2</a:t>
            </a:fld>
            <a:endParaRPr lang="en-US"/>
          </a:p>
        </p:txBody>
      </p:sp>
    </p:spTree>
    <p:extLst>
      <p:ext uri="{BB962C8B-B14F-4D97-AF65-F5344CB8AC3E}">
        <p14:creationId xmlns:p14="http://schemas.microsoft.com/office/powerpoint/2010/main" val="3599204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Chick-fil-A is operational and efficient, and one of the most successful quick-service restaurants in the United States of America, generating 21.6 billion in system-wide sales across roughly 3,000 locations in 2023, but never opens on Sundays. This presentation targets, in particular, drive-thru throughput, staffing allocation, and order fulfillment as the core areas of operation to be reviewed. The three tools are chosen as a newly hired data analytics manager, and an in-depth analysis is planned. Queuing Theory will quantify the capacity of lanes and the wait times for customers. Customers coming during the day will be modeled using Probability and Poisson Distributions. Lastly, the Decision Tree Analysis will compare operational investments in competition based on Expected Monetary Value. A combination of all three tools offers an all-encompassing, data-based framework for the measures to be taken to achieve business operational profitability.</a:t>
            </a:r>
          </a:p>
        </p:txBody>
      </p:sp>
      <p:sp>
        <p:nvSpPr>
          <p:cNvPr id="4" name="Slide Number Placeholder 3"/>
          <p:cNvSpPr>
            <a:spLocks noGrp="1"/>
          </p:cNvSpPr>
          <p:nvPr>
            <p:ph type="sldNum" sz="quarter" idx="5"/>
          </p:nvPr>
        </p:nvSpPr>
        <p:spPr/>
        <p:txBody>
          <a:bodyPr/>
          <a:lstStyle/>
          <a:p>
            <a:fld id="{D1635989-2BC6-4409-B232-F300DF8007F5}" type="slidenum">
              <a:rPr lang="en-US" smtClean="0"/>
              <a:t>3</a:t>
            </a:fld>
            <a:endParaRPr lang="en-US"/>
          </a:p>
        </p:txBody>
      </p:sp>
    </p:spTree>
    <p:extLst>
      <p:ext uri="{BB962C8B-B14F-4D97-AF65-F5344CB8AC3E}">
        <p14:creationId xmlns:p14="http://schemas.microsoft.com/office/powerpoint/2010/main" val="4202324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different analysis tools address various functional aspects. According to the Queuing Theory, the M/M/c multi-server model is a theory that calculates system utilization (ρ = λ/μ), where λ is the customer arrival rate, and μ is the service rate. To keep the conditions of queues unchanged, rho is set to the industry benchmark of at most 0.85 </a:t>
            </a:r>
            <a:r>
              <a:rPr lang="en-US" sz="1800" kern="1200" dirty="0">
                <a:solidFill>
                  <a:schemeClr val="dk1"/>
                </a:solidFill>
                <a:effectLst/>
                <a:latin typeface="+mn-lt"/>
                <a:ea typeface="+mn-ea"/>
                <a:cs typeface="+mn-cs"/>
              </a:rPr>
              <a:t>(</a:t>
            </a:r>
            <a:r>
              <a:rPr lang="en-US" sz="1800" kern="1200" dirty="0" err="1">
                <a:solidFill>
                  <a:schemeClr val="dk1"/>
                </a:solidFill>
                <a:effectLst/>
                <a:latin typeface="+mn-lt"/>
                <a:ea typeface="+mn-ea"/>
                <a:cs typeface="+mn-cs"/>
              </a:rPr>
              <a:t>Zulkarnain</a:t>
            </a:r>
            <a:r>
              <a:rPr lang="en-US" sz="1800" kern="1200" dirty="0">
                <a:solidFill>
                  <a:schemeClr val="dk1"/>
                </a:solidFill>
                <a:effectLst/>
                <a:latin typeface="+mn-lt"/>
                <a:ea typeface="+mn-ea"/>
                <a:cs typeface="+mn-cs"/>
              </a:rPr>
              <a:t> &amp; Sudin, 2024)</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Poisson Distribution can be used when it is essential to model the customer arrivals, as the arrivals are independent and unpredictable during the service windows. The time of prep in the kitchen is normally distributed, and the time tends to follow a more predictable trend (μ = 2.8 min, σ = 0.6) </a:t>
            </a:r>
            <a:r>
              <a:rPr lang="en-US" sz="1800" kern="100" dirty="0">
                <a:effectLst/>
              </a:rPr>
              <a:t>(</a:t>
            </a:r>
            <a:r>
              <a:rPr lang="en-US" sz="1800" kern="100" dirty="0">
                <a:effectLst/>
                <a:latin typeface="Calibri" panose="020F0502020204030204" pitchFamily="34" charset="0"/>
                <a:ea typeface="Calibri" panose="020F0502020204030204" pitchFamily="34" charset="0"/>
                <a:cs typeface="Calibri" panose="020F0502020204030204" pitchFamily="34" charset="0"/>
              </a:rPr>
              <a:t>Ayodeji &amp;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Rjoub</a:t>
            </a:r>
            <a:r>
              <a:rPr lang="en-US" sz="1800" kern="100" dirty="0">
                <a:effectLst/>
                <a:latin typeface="Calibri" panose="020F0502020204030204" pitchFamily="34" charset="0"/>
                <a:ea typeface="Calibri" panose="020F0502020204030204" pitchFamily="34" charset="0"/>
                <a:cs typeface="Calibri" panose="020F0502020204030204" pitchFamily="34" charset="0"/>
              </a:rPr>
              <a:t>, 2021)</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Decision Tree assigns probabilities to three demand scenarios (high, moderate, and low) and computes the expected monetary value for each operational decision </a:t>
            </a:r>
            <a:r>
              <a:rPr lang="en-US" sz="1800" dirty="0">
                <a:effectLst/>
                <a:latin typeface="Times New Roman" panose="02020603050405020304" pitchFamily="18" charset="0"/>
                <a:ea typeface="Calibri" panose="020F0502020204030204" pitchFamily="34" charset="0"/>
              </a:rPr>
              <a:t>(Bansal et al., 2022)</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With respect to the fast-food setting, </a:t>
            </a:r>
            <a:r>
              <a:rPr lang="en-US" sz="1800" dirty="0">
                <a:effectLst/>
                <a:latin typeface="Times New Roman" panose="02020603050405020304" pitchFamily="18" charset="0"/>
                <a:ea typeface="Calibri" panose="020F0502020204030204" pitchFamily="34" charset="0"/>
              </a:rPr>
              <a:t>Bansal et al. (2022)</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observe that employment optimization, along with throughput modeling, offers the most operational insights that have the greatest actionability.</a:t>
            </a:r>
          </a:p>
          <a:p>
            <a:endParaRPr lang="en-US" dirty="0"/>
          </a:p>
        </p:txBody>
      </p:sp>
      <p:sp>
        <p:nvSpPr>
          <p:cNvPr id="4" name="Slide Number Placeholder 3"/>
          <p:cNvSpPr>
            <a:spLocks noGrp="1"/>
          </p:cNvSpPr>
          <p:nvPr>
            <p:ph type="sldNum" sz="quarter" idx="5"/>
          </p:nvPr>
        </p:nvSpPr>
        <p:spPr/>
        <p:txBody>
          <a:bodyPr/>
          <a:lstStyle/>
          <a:p>
            <a:fld id="{D1635989-2BC6-4409-B232-F300DF8007F5}" type="slidenum">
              <a:rPr lang="en-US" smtClean="0"/>
              <a:t>4</a:t>
            </a:fld>
            <a:endParaRPr lang="en-US"/>
          </a:p>
        </p:txBody>
      </p:sp>
    </p:spTree>
    <p:extLst>
      <p:ext uri="{BB962C8B-B14F-4D97-AF65-F5344CB8AC3E}">
        <p14:creationId xmlns:p14="http://schemas.microsoft.com/office/powerpoint/2010/main" val="281674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presence of external variables has a great effect on the reliability and interpretation of operational data. The time of the day is the most influential; the arrival rates are higher by 60-80 percent during the two busy periods between 11.30 AM and 1.00 PM and between 5.00 PM and 7.00 PM in comparison with low-activity periods. The issues of the day of the week are also essential: Fridays and Saturdays are always characterized by 25 to 30 percent more transactions than the lowest days (Mondays). The weather has a direct impact on customer behavior: rainfall boosts the use of drive-through by cramping the walk-in traffic by about 12 percent. The demand peaks during holiday seasons, especially on the eve of Thanksgiving and Christmas, and reaches 35-40 percent higher than normal levels. </a:t>
            </a:r>
            <a:r>
              <a:rPr lang="en-US" sz="1800" kern="100" dirty="0">
                <a:effectLst/>
                <a:latin typeface="Calibri" panose="020F0502020204030204" pitchFamily="34" charset="0"/>
                <a:ea typeface="Calibri" panose="020F0502020204030204" pitchFamily="34" charset="0"/>
                <a:cs typeface="Calibri" panose="020F0502020204030204" pitchFamily="34" charset="0"/>
              </a:rPr>
              <a:t>Ayodeji &amp;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Rjoub</a:t>
            </a:r>
            <a:r>
              <a:rPr lang="en-US" sz="1800" kern="100" dirty="0">
                <a:effectLst/>
                <a:latin typeface="Calibri" panose="020F0502020204030204" pitchFamily="34" charset="0"/>
                <a:ea typeface="Calibri" panose="020F0502020204030204" pitchFamily="34" charset="0"/>
                <a:cs typeface="Calibri" panose="020F0502020204030204" pitchFamily="34" charset="0"/>
              </a:rPr>
              <a:t> (2021)</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argue that these variables may cause systematic underperformance during the peak periods and excessive staffing during the low-demand windows without their consideration in the staffing models.</a:t>
            </a:r>
          </a:p>
        </p:txBody>
      </p:sp>
      <p:sp>
        <p:nvSpPr>
          <p:cNvPr id="4" name="Slide Number Placeholder 3"/>
          <p:cNvSpPr>
            <a:spLocks noGrp="1"/>
          </p:cNvSpPr>
          <p:nvPr>
            <p:ph type="sldNum" sz="quarter" idx="5"/>
          </p:nvPr>
        </p:nvSpPr>
        <p:spPr/>
        <p:txBody>
          <a:bodyPr/>
          <a:lstStyle/>
          <a:p>
            <a:fld id="{D1635989-2BC6-4409-B232-F300DF8007F5}" type="slidenum">
              <a:rPr lang="en-US" smtClean="0"/>
              <a:t>5</a:t>
            </a:fld>
            <a:endParaRPr lang="en-US"/>
          </a:p>
        </p:txBody>
      </p:sp>
    </p:spTree>
    <p:extLst>
      <p:ext uri="{BB962C8B-B14F-4D97-AF65-F5344CB8AC3E}">
        <p14:creationId xmlns:p14="http://schemas.microsoft.com/office/powerpoint/2010/main" val="152059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table gives the queue data that were observed during the four time windows of the day under the M/M/c model, which has two working drive-thru lanes during the busiest periods. The system can comfortably run at ρ =0.67 during the off-peak morning hours with an average wait of 1.8 minutes. The afternoon window is also stable at ρ = 0.50. The peak lunch, however, raises a serious issue - it utilizes 0.90 with an average wait time of 8.1 minutes. The dinner peak of ρ = 0.85 is directly at the industry threshold. A ρ nearing and above 0.85 indicates that wait time should exhibit exponential growth, and not linear growth, according to the queuing theory: that is, any small increment in the number of arrivals will result in an incommensurate increase in wait time. According to </a:t>
            </a:r>
            <a:r>
              <a:rPr lang="en-US" sz="1800" kern="100" dirty="0">
                <a:effectLst/>
                <a:latin typeface="Calibri" panose="020F0502020204030204" pitchFamily="34" charset="0"/>
                <a:ea typeface="Calibri" panose="020F0502020204030204" pitchFamily="34" charset="0"/>
                <a:cs typeface="Calibri" panose="020F0502020204030204" pitchFamily="34" charset="0"/>
              </a:rPr>
              <a:t>Ayodeji &amp;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Rjoub</a:t>
            </a:r>
            <a:r>
              <a:rPr lang="en-US" sz="1800" kern="100" dirty="0">
                <a:effectLst/>
                <a:latin typeface="Calibri" panose="020F0502020204030204" pitchFamily="34" charset="0"/>
                <a:ea typeface="Calibri" panose="020F0502020204030204" pitchFamily="34" charset="0"/>
                <a:cs typeface="Calibri" panose="020F0502020204030204" pitchFamily="34" charset="0"/>
              </a:rPr>
              <a:t> (2021)</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when perceived wait time exceeds five minutes, customer satisfaction and repurchase intention are also negatively impacted in service scenarios.</a:t>
            </a:r>
          </a:p>
          <a:p>
            <a:endParaRPr lang="en-US" dirty="0"/>
          </a:p>
        </p:txBody>
      </p:sp>
      <p:sp>
        <p:nvSpPr>
          <p:cNvPr id="4" name="Slide Number Placeholder 3"/>
          <p:cNvSpPr>
            <a:spLocks noGrp="1"/>
          </p:cNvSpPr>
          <p:nvPr>
            <p:ph type="sldNum" sz="quarter" idx="5"/>
          </p:nvPr>
        </p:nvSpPr>
        <p:spPr/>
        <p:txBody>
          <a:bodyPr/>
          <a:lstStyle/>
          <a:p>
            <a:fld id="{D1635989-2BC6-4409-B232-F300DF8007F5}" type="slidenum">
              <a:rPr lang="en-US" smtClean="0"/>
              <a:t>6</a:t>
            </a:fld>
            <a:endParaRPr lang="en-US"/>
          </a:p>
        </p:txBody>
      </p:sp>
    </p:spTree>
    <p:extLst>
      <p:ext uri="{BB962C8B-B14F-4D97-AF65-F5344CB8AC3E}">
        <p14:creationId xmlns:p14="http://schemas.microsoft.com/office/powerpoint/2010/main" val="351408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table uses the models of the Poisson distribution for the customer arrivals in four days of the week during the lunch peak period. The lowest arrival rate at 18 customers per 15-minute is shown on Monday, with only 12 percent chances of waiting longer than five minutes. By Friday, the arrival rate also soars to 31, requiring the likelihood that the wait time is five minutes or above to be 47 percent. The worst day is on a Saturday when there are 34 arrivals every interval and a 55 percent likelihood of having too much wait. A normal distribution with a mean of 2.8 minutes and a standard deviation of 0.6 minutes was independently used to model kitchen prep time. This confirms that prep time is not the major bottleneck - it is the volume of arrivals. </a:t>
            </a:r>
            <a:r>
              <a:rPr lang="en-US" sz="1800" dirty="0">
                <a:effectLst/>
                <a:latin typeface="Times New Roman" panose="02020603050405020304" pitchFamily="18" charset="0"/>
                <a:ea typeface="Calibri" panose="020F0502020204030204" pitchFamily="34" charset="0"/>
              </a:rPr>
              <a:t>Bansal et al. (2022)</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confirm that the primary cause of customer dissatisfaction in fast-food restaurant queuing systems is arrival rate variance rather than service speed.</a:t>
            </a:r>
          </a:p>
          <a:p>
            <a:endParaRPr lang="en-US" dirty="0"/>
          </a:p>
        </p:txBody>
      </p:sp>
      <p:sp>
        <p:nvSpPr>
          <p:cNvPr id="4" name="Slide Number Placeholder 3"/>
          <p:cNvSpPr>
            <a:spLocks noGrp="1"/>
          </p:cNvSpPr>
          <p:nvPr>
            <p:ph type="sldNum" sz="quarter" idx="5"/>
          </p:nvPr>
        </p:nvSpPr>
        <p:spPr/>
        <p:txBody>
          <a:bodyPr/>
          <a:lstStyle/>
          <a:p>
            <a:fld id="{D1635989-2BC6-4409-B232-F300DF8007F5}" type="slidenum">
              <a:rPr lang="en-US" smtClean="0"/>
              <a:t>7</a:t>
            </a:fld>
            <a:endParaRPr lang="en-US"/>
          </a:p>
        </p:txBody>
      </p:sp>
    </p:spTree>
    <p:extLst>
      <p:ext uri="{BB962C8B-B14F-4D97-AF65-F5344CB8AC3E}">
        <p14:creationId xmlns:p14="http://schemas.microsoft.com/office/powerpoint/2010/main" val="1272776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decision tree was applied to analyze three demand probability situations and three strategic decisions. Decision A, which would entail the inclusion of a third drive-thru lane, generates the highest Expected Monetary Value of $14,840 per week per location at performances of $18,500, at peak conditions of high demand. Decision B - raising mobile order incentives- has an EMV of 14,175 and provides a more consistent revenue at all levels of demand with reduced variance. Decision C -the status quo- only yields $12,400 of EMV/week, or 12 to 20 percent worse than both of the alternatives. The EMV formula used is the addition of the product of respective probabilities and the products of the results of the respective revenues. The finding that digital ordering investment results in significant throughput/revenue benefits in the Quick-service restaurant setting is supported by </a:t>
            </a:r>
            <a:r>
              <a:rPr lang="en-US" sz="1800" kern="100" dirty="0">
                <a:effectLst/>
                <a:latin typeface="Calibri" panose="020F0502020204030204" pitchFamily="34" charset="0"/>
                <a:ea typeface="Calibri" panose="020F0502020204030204" pitchFamily="34" charset="0"/>
                <a:cs typeface="Calibri" panose="020F0502020204030204" pitchFamily="34" charset="0"/>
              </a:rPr>
              <a:t>Eshan et al. (2025)</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who state that these benefits occur especially during high-demand periods.</a:t>
            </a:r>
          </a:p>
          <a:p>
            <a:endParaRPr lang="en-US" dirty="0"/>
          </a:p>
        </p:txBody>
      </p:sp>
      <p:sp>
        <p:nvSpPr>
          <p:cNvPr id="4" name="Slide Number Placeholder 3"/>
          <p:cNvSpPr>
            <a:spLocks noGrp="1"/>
          </p:cNvSpPr>
          <p:nvPr>
            <p:ph type="sldNum" sz="quarter" idx="5"/>
          </p:nvPr>
        </p:nvSpPr>
        <p:spPr/>
        <p:txBody>
          <a:bodyPr/>
          <a:lstStyle/>
          <a:p>
            <a:fld id="{D1635989-2BC6-4409-B232-F300DF8007F5}" type="slidenum">
              <a:rPr lang="en-US" smtClean="0"/>
              <a:t>8</a:t>
            </a:fld>
            <a:endParaRPr lang="en-US"/>
          </a:p>
        </p:txBody>
      </p:sp>
    </p:spTree>
    <p:extLst>
      <p:ext uri="{BB962C8B-B14F-4D97-AF65-F5344CB8AC3E}">
        <p14:creationId xmlns:p14="http://schemas.microsoft.com/office/powerpoint/2010/main" val="3019596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data indicate two severe operation failures. First, the peak utilization rate of 0.90 is more than the safe operational rate, and that leads to the creation of an average of an 8.1-minute waiting period that has a direct impact on customer loss. Secondly, the 55 percent on Saturday of waits that are over five minutes is a systematic capacity issue, not an incident.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Cuento</a:t>
            </a:r>
            <a:r>
              <a:rPr lang="en-US" sz="1800" kern="100" dirty="0">
                <a:effectLst/>
                <a:latin typeface="Calibri" panose="020F0502020204030204" pitchFamily="34" charset="0"/>
                <a:ea typeface="Calibri" panose="020F0502020204030204" pitchFamily="34" charset="0"/>
                <a:cs typeface="Calibri" panose="020F0502020204030204" pitchFamily="34" charset="0"/>
              </a:rPr>
              <a:t> et al., (2025)</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determine that in quick-service environments, customer turnover is higher when wait times are longer than five minutes. In financial terms, the status quo EMV of 12,400 is less than the best alternative, 2,440/week, or 126,400/year/location in unrealized revenues. The effort needs improvements on two fronts: physical capacity increase with the addition of an express lane, and a 2-fold full-time equivalent demand-directed staff increase during the peak periods on Fridays and Saturdays.</a:t>
            </a:r>
          </a:p>
          <a:p>
            <a:endParaRPr lang="en-US" dirty="0"/>
          </a:p>
        </p:txBody>
      </p:sp>
      <p:sp>
        <p:nvSpPr>
          <p:cNvPr id="4" name="Slide Number Placeholder 3"/>
          <p:cNvSpPr>
            <a:spLocks noGrp="1"/>
          </p:cNvSpPr>
          <p:nvPr>
            <p:ph type="sldNum" sz="quarter" idx="5"/>
          </p:nvPr>
        </p:nvSpPr>
        <p:spPr/>
        <p:txBody>
          <a:bodyPr/>
          <a:lstStyle/>
          <a:p>
            <a:fld id="{D1635989-2BC6-4409-B232-F300DF8007F5}" type="slidenum">
              <a:rPr lang="en-US" smtClean="0"/>
              <a:t>9</a:t>
            </a:fld>
            <a:endParaRPr lang="en-US"/>
          </a:p>
        </p:txBody>
      </p:sp>
    </p:spTree>
    <p:extLst>
      <p:ext uri="{BB962C8B-B14F-4D97-AF65-F5344CB8AC3E}">
        <p14:creationId xmlns:p14="http://schemas.microsoft.com/office/powerpoint/2010/main" val="1691921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eg"/><Relationship Id="rId7" Type="http://schemas.openxmlformats.org/officeDocument/2006/relationships/image" Target="../media/image6.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7.jpeg"/><Relationship Id="rId7" Type="http://schemas.openxmlformats.org/officeDocument/2006/relationships/image" Target="../media/image2.svg"/><Relationship Id="rId12"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diagramColors" Target="../diagrams/colors1.xml"/><Relationship Id="rId5" Type="http://schemas.openxmlformats.org/officeDocument/2006/relationships/image" Target="../media/image6.svg"/><Relationship Id="rId10" Type="http://schemas.openxmlformats.org/officeDocument/2006/relationships/diagramQuickStyle" Target="../diagrams/quickStyle1.xml"/><Relationship Id="rId4" Type="http://schemas.openxmlformats.org/officeDocument/2006/relationships/image" Target="../media/image5.png"/><Relationship Id="rId9"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6.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2.svg"/><Relationship Id="rId4" Type="http://schemas.openxmlformats.org/officeDocument/2006/relationships/image" Target="../media/image3.pn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jpeg"/><Relationship Id="rId7" Type="http://schemas.openxmlformats.org/officeDocument/2006/relationships/image" Target="../media/image2.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E9D8">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2323159" y="-994693"/>
            <a:ext cx="6866993" cy="5317210"/>
          </a:xfrm>
          <a:custGeom>
            <a:avLst/>
            <a:gdLst/>
            <a:ahLst/>
            <a:cxnLst/>
            <a:rect l="l" t="t" r="r" b="b"/>
            <a:pathLst>
              <a:path w="6866993" h="5317210">
                <a:moveTo>
                  <a:pt x="0" y="0"/>
                </a:moveTo>
                <a:lnTo>
                  <a:pt x="6866993" y="0"/>
                </a:lnTo>
                <a:lnTo>
                  <a:pt x="6866993" y="5317210"/>
                </a:lnTo>
                <a:lnTo>
                  <a:pt x="0" y="53172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a:off x="1399253" y="-994693"/>
            <a:ext cx="4653710" cy="4114800"/>
          </a:xfrm>
          <a:custGeom>
            <a:avLst/>
            <a:gdLst/>
            <a:ahLst/>
            <a:cxnLst/>
            <a:rect l="l" t="t" r="r" b="b"/>
            <a:pathLst>
              <a:path w="4653710" h="4114800">
                <a:moveTo>
                  <a:pt x="0" y="0"/>
                </a:moveTo>
                <a:lnTo>
                  <a:pt x="4653710" y="0"/>
                </a:lnTo>
                <a:lnTo>
                  <a:pt x="465371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TextBox 4"/>
          <p:cNvSpPr txBox="1"/>
          <p:nvPr/>
        </p:nvSpPr>
        <p:spPr>
          <a:xfrm>
            <a:off x="1617566" y="3947562"/>
            <a:ext cx="11488833" cy="1077218"/>
          </a:xfrm>
          <a:prstGeom prst="rect">
            <a:avLst/>
          </a:prstGeom>
        </p:spPr>
        <p:txBody>
          <a:bodyPr wrap="square" lIns="0" tIns="0" rIns="0" bIns="0" rtlCol="0" anchor="t">
            <a:spAutoFit/>
          </a:bodyPr>
          <a:lstStyle/>
          <a:p>
            <a:pPr algn="l"/>
            <a:r>
              <a:rPr lang="en-US" sz="7000" b="1" dirty="0">
                <a:solidFill>
                  <a:srgbClr val="CC3300"/>
                </a:solidFill>
                <a:latin typeface="+mj-lt"/>
                <a:ea typeface="Raleway Bold"/>
                <a:cs typeface="Raleway Bold"/>
                <a:sym typeface="Raleway Bold"/>
              </a:rPr>
              <a:t>LDR 5301 Assignment (Part 1)</a:t>
            </a:r>
          </a:p>
        </p:txBody>
      </p:sp>
      <p:sp>
        <p:nvSpPr>
          <p:cNvPr id="6" name="Freeform 6"/>
          <p:cNvSpPr/>
          <p:nvPr/>
        </p:nvSpPr>
        <p:spPr>
          <a:xfrm>
            <a:off x="14952386" y="7546958"/>
            <a:ext cx="3065986" cy="3050695"/>
          </a:xfrm>
          <a:custGeom>
            <a:avLst/>
            <a:gdLst/>
            <a:ahLst/>
            <a:cxnLst/>
            <a:rect l="l" t="t" r="r" b="b"/>
            <a:pathLst>
              <a:path w="3065986" h="3050695">
                <a:moveTo>
                  <a:pt x="0" y="0"/>
                </a:moveTo>
                <a:lnTo>
                  <a:pt x="3065987" y="0"/>
                </a:lnTo>
                <a:lnTo>
                  <a:pt x="3065987" y="3050694"/>
                </a:lnTo>
                <a:lnTo>
                  <a:pt x="0" y="30506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TextBox 8"/>
          <p:cNvSpPr txBox="1"/>
          <p:nvPr/>
        </p:nvSpPr>
        <p:spPr>
          <a:xfrm>
            <a:off x="16734900" y="1215456"/>
            <a:ext cx="1048800" cy="208230"/>
          </a:xfrm>
          <a:prstGeom prst="rect">
            <a:avLst/>
          </a:prstGeom>
        </p:spPr>
        <p:txBody>
          <a:bodyPr lIns="0" tIns="0" rIns="0" bIns="0" rtlCol="0" anchor="t">
            <a:spAutoFit/>
          </a:bodyPr>
          <a:lstStyle/>
          <a:p>
            <a:pPr algn="l">
              <a:lnSpc>
                <a:spcPts val="1490"/>
              </a:lnSpc>
            </a:pPr>
            <a:r>
              <a:rPr lang="en-US" sz="1796" b="1">
                <a:solidFill>
                  <a:srgbClr val="D9291A"/>
                </a:solidFill>
                <a:latin typeface="Raleway Bold"/>
                <a:ea typeface="Raleway Bold"/>
                <a:cs typeface="Raleway Bold"/>
                <a:sym typeface="Raleway Bold"/>
              </a:rPr>
              <a:t>page 01</a:t>
            </a:r>
          </a:p>
        </p:txBody>
      </p:sp>
      <p:sp>
        <p:nvSpPr>
          <p:cNvPr id="9" name="TextBox 9"/>
          <p:cNvSpPr txBox="1"/>
          <p:nvPr/>
        </p:nvSpPr>
        <p:spPr>
          <a:xfrm>
            <a:off x="1676400" y="6286500"/>
            <a:ext cx="10058400" cy="615553"/>
          </a:xfrm>
          <a:prstGeom prst="rect">
            <a:avLst/>
          </a:prstGeom>
        </p:spPr>
        <p:txBody>
          <a:bodyPr wrap="square" lIns="0" tIns="0" rIns="0" bIns="0" rtlCol="0" anchor="t">
            <a:spAutoFit/>
          </a:bodyPr>
          <a:lstStyle/>
          <a:p>
            <a:pPr algn="l"/>
            <a:r>
              <a:rPr lang="en-US" sz="4000" b="1" dirty="0">
                <a:solidFill>
                  <a:srgbClr val="CC3300"/>
                </a:solidFill>
                <a:latin typeface="+mj-lt"/>
                <a:ea typeface="Raleway"/>
                <a:cs typeface="Raleway"/>
                <a:sym typeface="Raleway"/>
              </a:rPr>
              <a:t>Presented By: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0108"/>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GB"/>
          </a:p>
        </p:txBody>
      </p:sp>
      <p:sp>
        <p:nvSpPr>
          <p:cNvPr id="3" name="Freeform 3"/>
          <p:cNvSpPr/>
          <p:nvPr/>
        </p:nvSpPr>
        <p:spPr>
          <a:xfrm>
            <a:off x="-2896417" y="-301688"/>
            <a:ext cx="4653710" cy="4114800"/>
          </a:xfrm>
          <a:custGeom>
            <a:avLst/>
            <a:gdLst/>
            <a:ahLst/>
            <a:cxnLst/>
            <a:rect l="l" t="t" r="r" b="b"/>
            <a:pathLst>
              <a:path w="4653710" h="4114800">
                <a:moveTo>
                  <a:pt x="0" y="0"/>
                </a:moveTo>
                <a:lnTo>
                  <a:pt x="4653710" y="0"/>
                </a:lnTo>
                <a:lnTo>
                  <a:pt x="465371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12505199" y="-1294983"/>
            <a:ext cx="3065986" cy="3050695"/>
          </a:xfrm>
          <a:custGeom>
            <a:avLst/>
            <a:gdLst/>
            <a:ahLst/>
            <a:cxnLst/>
            <a:rect l="l" t="t" r="r" b="b"/>
            <a:pathLst>
              <a:path w="3065986" h="3050695">
                <a:moveTo>
                  <a:pt x="0" y="0"/>
                </a:moveTo>
                <a:lnTo>
                  <a:pt x="3065986" y="0"/>
                </a:lnTo>
                <a:lnTo>
                  <a:pt x="3065986" y="3050695"/>
                </a:lnTo>
                <a:lnTo>
                  <a:pt x="0" y="3050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rot="-4050707">
            <a:off x="-4761305" y="7908452"/>
            <a:ext cx="6866993" cy="5317210"/>
          </a:xfrm>
          <a:custGeom>
            <a:avLst/>
            <a:gdLst/>
            <a:ahLst/>
            <a:cxnLst/>
            <a:rect l="l" t="t" r="r" b="b"/>
            <a:pathLst>
              <a:path w="6866993" h="5317210">
                <a:moveTo>
                  <a:pt x="0" y="0"/>
                </a:moveTo>
                <a:lnTo>
                  <a:pt x="6866993" y="0"/>
                </a:lnTo>
                <a:lnTo>
                  <a:pt x="6866993" y="5317210"/>
                </a:lnTo>
                <a:lnTo>
                  <a:pt x="0" y="53172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8" name="TextBox 18"/>
          <p:cNvSpPr txBox="1"/>
          <p:nvPr/>
        </p:nvSpPr>
        <p:spPr>
          <a:xfrm>
            <a:off x="5105400" y="876300"/>
            <a:ext cx="8001000" cy="944105"/>
          </a:xfrm>
          <a:prstGeom prst="rect">
            <a:avLst/>
          </a:prstGeom>
        </p:spPr>
        <p:txBody>
          <a:bodyPr wrap="square" lIns="0" tIns="0" rIns="0" bIns="0" rtlCol="0" anchor="t">
            <a:spAutoFit/>
          </a:bodyPr>
          <a:lstStyle/>
          <a:p>
            <a:pPr marL="0" marR="0">
              <a:lnSpc>
                <a:spcPct val="107000"/>
              </a:lnSpc>
              <a:spcBef>
                <a:spcPts val="0"/>
              </a:spcBef>
              <a:spcAft>
                <a:spcPts val="800"/>
              </a:spcAft>
            </a:pPr>
            <a:r>
              <a:rPr lang="en-US" sz="6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Decision-Making Process</a:t>
            </a:r>
            <a:endParaRPr lang="en-US" sz="6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20"/>
          <p:cNvSpPr txBox="1"/>
          <p:nvPr/>
        </p:nvSpPr>
        <p:spPr>
          <a:xfrm>
            <a:off x="16734900" y="1215456"/>
            <a:ext cx="1048800" cy="208230"/>
          </a:xfrm>
          <a:prstGeom prst="rect">
            <a:avLst/>
          </a:prstGeom>
        </p:spPr>
        <p:txBody>
          <a:bodyPr lIns="0" tIns="0" rIns="0" bIns="0" rtlCol="0" anchor="t">
            <a:spAutoFit/>
          </a:bodyPr>
          <a:lstStyle/>
          <a:p>
            <a:pPr algn="l">
              <a:lnSpc>
                <a:spcPts val="1490"/>
              </a:lnSpc>
            </a:pPr>
            <a:r>
              <a:rPr lang="en-US" sz="1796" b="1">
                <a:solidFill>
                  <a:srgbClr val="FFFFFF"/>
                </a:solidFill>
                <a:latin typeface="Raleway Bold"/>
                <a:ea typeface="Raleway Bold"/>
                <a:cs typeface="Raleway Bold"/>
                <a:sym typeface="Raleway Bold"/>
              </a:rPr>
              <a:t>page 10</a:t>
            </a:r>
          </a:p>
        </p:txBody>
      </p:sp>
      <p:graphicFrame>
        <p:nvGraphicFramePr>
          <p:cNvPr id="21" name="Table 20">
            <a:extLst>
              <a:ext uri="{FF2B5EF4-FFF2-40B4-BE49-F238E27FC236}">
                <a16:creationId xmlns:a16="http://schemas.microsoft.com/office/drawing/2014/main" id="{00DB10EA-981A-CEBB-1512-6B69EF28592B}"/>
              </a:ext>
            </a:extLst>
          </p:cNvPr>
          <p:cNvGraphicFramePr>
            <a:graphicFrameLocks noGrp="1"/>
          </p:cNvGraphicFramePr>
          <p:nvPr>
            <p:extLst>
              <p:ext uri="{D42A27DB-BD31-4B8C-83A1-F6EECF244321}">
                <p14:modId xmlns:p14="http://schemas.microsoft.com/office/powerpoint/2010/main" val="291496941"/>
              </p:ext>
            </p:extLst>
          </p:nvPr>
        </p:nvGraphicFramePr>
        <p:xfrm>
          <a:off x="2438400" y="2552700"/>
          <a:ext cx="14706599" cy="6248402"/>
        </p:xfrm>
        <a:graphic>
          <a:graphicData uri="http://schemas.openxmlformats.org/drawingml/2006/table">
            <a:tbl>
              <a:tblPr firstRow="1" bandRow="1">
                <a:tableStyleId>{37CE84F3-28C3-443E-9E96-99CF82512B78}</a:tableStyleId>
              </a:tblPr>
              <a:tblGrid>
                <a:gridCol w="2912901">
                  <a:extLst>
                    <a:ext uri="{9D8B030D-6E8A-4147-A177-3AD203B41FA5}">
                      <a16:colId xmlns:a16="http://schemas.microsoft.com/office/drawing/2014/main" val="2069378054"/>
                    </a:ext>
                  </a:extLst>
                </a:gridCol>
                <a:gridCol w="4760107">
                  <a:extLst>
                    <a:ext uri="{9D8B030D-6E8A-4147-A177-3AD203B41FA5}">
                      <a16:colId xmlns:a16="http://schemas.microsoft.com/office/drawing/2014/main" val="2539783299"/>
                    </a:ext>
                  </a:extLst>
                </a:gridCol>
                <a:gridCol w="7033591">
                  <a:extLst>
                    <a:ext uri="{9D8B030D-6E8A-4147-A177-3AD203B41FA5}">
                      <a16:colId xmlns:a16="http://schemas.microsoft.com/office/drawing/2014/main" val="2406971606"/>
                    </a:ext>
                  </a:extLst>
                </a:gridCol>
              </a:tblGrid>
              <a:tr h="1474342">
                <a:tc>
                  <a:txBody>
                    <a:bodyPr/>
                    <a:lstStyle/>
                    <a:p>
                      <a:pPr algn="ctr"/>
                      <a:r>
                        <a:rPr lang="en-US" sz="3000" b="1" kern="100" dirty="0">
                          <a:effectLst/>
                        </a:rPr>
                        <a:t>Step 1</a:t>
                      </a:r>
                      <a:endParaRPr lang="en-US" sz="3000" dirty="0"/>
                    </a:p>
                  </a:txBody>
                  <a:tcPr>
                    <a:solidFill>
                      <a:srgbClr val="7D3823"/>
                    </a:solidFill>
                  </a:tcPr>
                </a:tc>
                <a:tc>
                  <a:txBody>
                    <a:bodyPr/>
                    <a:lstStyle/>
                    <a:p>
                      <a:pPr algn="ctr"/>
                      <a:r>
                        <a:rPr lang="en-US" sz="3000" b="1" kern="100" dirty="0">
                          <a:effectLst/>
                        </a:rPr>
                        <a:t>Problem</a:t>
                      </a:r>
                      <a:endParaRPr lang="en-US" sz="3000" dirty="0"/>
                    </a:p>
                  </a:txBody>
                  <a:tcPr>
                    <a:solidFill>
                      <a:srgbClr val="7D3823"/>
                    </a:solidFill>
                  </a:tcPr>
                </a:tc>
                <a:tc>
                  <a:txBody>
                    <a:bodyPr/>
                    <a:lstStyle/>
                    <a:p>
                      <a:pPr algn="ctr"/>
                      <a:r>
                        <a:rPr lang="en-US" sz="3000" kern="100" dirty="0">
                          <a:effectLst/>
                        </a:rPr>
                        <a:t>Peak overflow on Fri/Sat causing revenue leakage and attrition</a:t>
                      </a:r>
                      <a:endParaRPr lang="en-US" sz="3000" dirty="0"/>
                    </a:p>
                  </a:txBody>
                  <a:tcPr>
                    <a:solidFill>
                      <a:srgbClr val="7D3823"/>
                    </a:solidFill>
                  </a:tcPr>
                </a:tc>
                <a:extLst>
                  <a:ext uri="{0D108BD9-81ED-4DB2-BD59-A6C34878D82A}">
                    <a16:rowId xmlns:a16="http://schemas.microsoft.com/office/drawing/2014/main" val="809768071"/>
                  </a:ext>
                </a:extLst>
              </a:tr>
              <a:tr h="1825376">
                <a:tc>
                  <a:txBody>
                    <a:bodyPr/>
                    <a:lstStyle/>
                    <a:p>
                      <a:pPr algn="ctr"/>
                      <a:r>
                        <a:rPr lang="en-US" sz="3000" b="1" kern="100" dirty="0">
                          <a:effectLst/>
                        </a:rPr>
                        <a:t>Step 2</a:t>
                      </a:r>
                      <a:endParaRPr lang="en-US" sz="3000" dirty="0"/>
                    </a:p>
                  </a:txBody>
                  <a:tcPr/>
                </a:tc>
                <a:tc>
                  <a:txBody>
                    <a:bodyPr/>
                    <a:lstStyle/>
                    <a:p>
                      <a:pPr algn="ctr"/>
                      <a:r>
                        <a:rPr lang="en-US" sz="3000" b="1" kern="100" dirty="0">
                          <a:effectLst/>
                        </a:rPr>
                        <a:t>Alternatives</a:t>
                      </a:r>
                      <a:endParaRPr lang="en-US" sz="3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kern="100" dirty="0">
                          <a:effectLst/>
                        </a:rPr>
                        <a:t>Lane expansion (A), mobile incentives (B), dynamic scheduling (C)</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429491250"/>
                  </a:ext>
                </a:extLst>
              </a:tr>
              <a:tr h="1474342">
                <a:tc>
                  <a:txBody>
                    <a:bodyPr/>
                    <a:lstStyle/>
                    <a:p>
                      <a:pPr algn="ctr"/>
                      <a:r>
                        <a:rPr lang="en-US" sz="3000" b="1" kern="100" dirty="0">
                          <a:effectLst/>
                        </a:rPr>
                        <a:t>Step 3</a:t>
                      </a:r>
                      <a:endParaRPr lang="en-US" sz="3000" dirty="0"/>
                    </a:p>
                  </a:txBody>
                  <a:tcPr/>
                </a:tc>
                <a:tc>
                  <a:txBody>
                    <a:bodyPr/>
                    <a:lstStyle/>
                    <a:p>
                      <a:pPr algn="ctr"/>
                      <a:r>
                        <a:rPr lang="en-US" sz="3000" b="1" kern="100" dirty="0">
                          <a:effectLst/>
                        </a:rPr>
                        <a:t>Evaluate</a:t>
                      </a:r>
                      <a:endParaRPr lang="en-US" sz="3000" dirty="0"/>
                    </a:p>
                  </a:txBody>
                  <a:tcPr/>
                </a:tc>
                <a:tc>
                  <a:txBody>
                    <a:bodyPr/>
                    <a:lstStyle/>
                    <a:p>
                      <a:pPr algn="ctr"/>
                      <a:r>
                        <a:rPr lang="en-US" sz="3000" kern="100" dirty="0">
                          <a:effectLst/>
                        </a:rPr>
                        <a:t>Lane expansion drops ρ from 0.90 → 0.72; mobile reduces λ by 15%</a:t>
                      </a:r>
                      <a:endParaRPr lang="en-US" sz="3000" dirty="0"/>
                    </a:p>
                  </a:txBody>
                  <a:tcPr/>
                </a:tc>
                <a:extLst>
                  <a:ext uri="{0D108BD9-81ED-4DB2-BD59-A6C34878D82A}">
                    <a16:rowId xmlns:a16="http://schemas.microsoft.com/office/drawing/2014/main" val="3508159889"/>
                  </a:ext>
                </a:extLst>
              </a:tr>
              <a:tr h="1474342">
                <a:tc>
                  <a:txBody>
                    <a:bodyPr/>
                    <a:lstStyle/>
                    <a:p>
                      <a:pPr algn="ctr"/>
                      <a:r>
                        <a:rPr lang="en-US" sz="3000" b="1" kern="100" dirty="0">
                          <a:effectLst/>
                        </a:rPr>
                        <a:t>Step 4</a:t>
                      </a:r>
                      <a:endParaRPr lang="en-US" sz="3000" dirty="0"/>
                    </a:p>
                  </a:txBody>
                  <a:tcPr/>
                </a:tc>
                <a:tc>
                  <a:txBody>
                    <a:bodyPr/>
                    <a:lstStyle/>
                    <a:p>
                      <a:pPr algn="ctr"/>
                      <a:r>
                        <a:rPr lang="en-US" sz="3000" b="1" dirty="0">
                          <a:effectLst/>
                        </a:rPr>
                        <a:t>Select</a:t>
                      </a:r>
                      <a:endParaRPr lang="en-US" sz="3000" dirty="0"/>
                    </a:p>
                  </a:txBody>
                  <a:tcPr/>
                </a:tc>
                <a:tc>
                  <a:txBody>
                    <a:bodyPr/>
                    <a:lstStyle/>
                    <a:p>
                      <a:pPr algn="ctr"/>
                      <a:r>
                        <a:rPr lang="en-US" sz="3000" dirty="0">
                          <a:effectLst/>
                        </a:rPr>
                        <a:t>Combine A + B; projected EMV = $15,400; track weekly queue KPIs</a:t>
                      </a:r>
                      <a:endParaRPr lang="en-US" sz="3000" dirty="0"/>
                    </a:p>
                  </a:txBody>
                  <a:tcPr/>
                </a:tc>
                <a:extLst>
                  <a:ext uri="{0D108BD9-81ED-4DB2-BD59-A6C34878D82A}">
                    <a16:rowId xmlns:a16="http://schemas.microsoft.com/office/drawing/2014/main" val="107913544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GB"/>
          </a:p>
        </p:txBody>
      </p:sp>
      <p:sp>
        <p:nvSpPr>
          <p:cNvPr id="3" name="Freeform 3"/>
          <p:cNvSpPr/>
          <p:nvPr/>
        </p:nvSpPr>
        <p:spPr>
          <a:xfrm>
            <a:off x="685676" y="8101140"/>
            <a:ext cx="3065986" cy="3050695"/>
          </a:xfrm>
          <a:custGeom>
            <a:avLst/>
            <a:gdLst/>
            <a:ahLst/>
            <a:cxnLst/>
            <a:rect l="l" t="t" r="r" b="b"/>
            <a:pathLst>
              <a:path w="3065986" h="3050695">
                <a:moveTo>
                  <a:pt x="0" y="0"/>
                </a:moveTo>
                <a:lnTo>
                  <a:pt x="3065987" y="0"/>
                </a:lnTo>
                <a:lnTo>
                  <a:pt x="3065987" y="3050694"/>
                </a:lnTo>
                <a:lnTo>
                  <a:pt x="0" y="30506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TextBox 6"/>
          <p:cNvSpPr txBox="1"/>
          <p:nvPr/>
        </p:nvSpPr>
        <p:spPr>
          <a:xfrm>
            <a:off x="1447800" y="4381500"/>
            <a:ext cx="6758709" cy="978088"/>
          </a:xfrm>
          <a:prstGeom prst="rect">
            <a:avLst/>
          </a:prstGeom>
        </p:spPr>
        <p:txBody>
          <a:bodyPr lIns="0" tIns="0" rIns="0" bIns="0" rtlCol="0" anchor="t">
            <a:spAutoFit/>
          </a:bodyPr>
          <a:lstStyle/>
          <a:p>
            <a:pPr algn="l">
              <a:lnSpc>
                <a:spcPts val="8095"/>
              </a:lnSpc>
            </a:pPr>
            <a:r>
              <a:rPr lang="en-US" sz="6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Correlation Analysis</a:t>
            </a:r>
            <a:endParaRPr lang="en-US" sz="6000" b="1" dirty="0">
              <a:solidFill>
                <a:schemeClr val="bg1"/>
              </a:solidFill>
              <a:latin typeface="Raleway Bold"/>
              <a:ea typeface="Raleway Bold"/>
              <a:cs typeface="Raleway Bold"/>
              <a:sym typeface="Raleway Bold"/>
            </a:endParaRPr>
          </a:p>
        </p:txBody>
      </p:sp>
      <p:sp>
        <p:nvSpPr>
          <p:cNvPr id="7" name="Freeform 7"/>
          <p:cNvSpPr/>
          <p:nvPr/>
        </p:nvSpPr>
        <p:spPr>
          <a:xfrm>
            <a:off x="14932445" y="-899094"/>
            <a:ext cx="4653710" cy="4114800"/>
          </a:xfrm>
          <a:custGeom>
            <a:avLst/>
            <a:gdLst/>
            <a:ahLst/>
            <a:cxnLst/>
            <a:rect l="l" t="t" r="r" b="b"/>
            <a:pathLst>
              <a:path w="4653710" h="4114800">
                <a:moveTo>
                  <a:pt x="0" y="0"/>
                </a:moveTo>
                <a:lnTo>
                  <a:pt x="4653710" y="0"/>
                </a:lnTo>
                <a:lnTo>
                  <a:pt x="465371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 name="TextBox 8"/>
          <p:cNvSpPr txBox="1"/>
          <p:nvPr/>
        </p:nvSpPr>
        <p:spPr>
          <a:xfrm>
            <a:off x="16734900" y="1215456"/>
            <a:ext cx="1048800" cy="208230"/>
          </a:xfrm>
          <a:prstGeom prst="rect">
            <a:avLst/>
          </a:prstGeom>
        </p:spPr>
        <p:txBody>
          <a:bodyPr lIns="0" tIns="0" rIns="0" bIns="0" rtlCol="0" anchor="t">
            <a:spAutoFit/>
          </a:bodyPr>
          <a:lstStyle/>
          <a:p>
            <a:pPr algn="l">
              <a:lnSpc>
                <a:spcPts val="1490"/>
              </a:lnSpc>
            </a:pPr>
            <a:r>
              <a:rPr lang="en-US" sz="1796" b="1">
                <a:solidFill>
                  <a:srgbClr val="FFFFFF"/>
                </a:solidFill>
                <a:latin typeface="Raleway Bold"/>
                <a:ea typeface="Raleway Bold"/>
                <a:cs typeface="Raleway Bold"/>
                <a:sym typeface="Raleway Bold"/>
              </a:rPr>
              <a:t>page 11</a:t>
            </a:r>
          </a:p>
        </p:txBody>
      </p:sp>
      <p:graphicFrame>
        <p:nvGraphicFramePr>
          <p:cNvPr id="10" name="Table 9">
            <a:extLst>
              <a:ext uri="{FF2B5EF4-FFF2-40B4-BE49-F238E27FC236}">
                <a16:creationId xmlns:a16="http://schemas.microsoft.com/office/drawing/2014/main" id="{DE3678EF-F6FE-766B-CE3E-5FBFD71091D3}"/>
              </a:ext>
            </a:extLst>
          </p:cNvPr>
          <p:cNvGraphicFramePr>
            <a:graphicFrameLocks noGrp="1"/>
          </p:cNvGraphicFramePr>
          <p:nvPr>
            <p:extLst>
              <p:ext uri="{D42A27DB-BD31-4B8C-83A1-F6EECF244321}">
                <p14:modId xmlns:p14="http://schemas.microsoft.com/office/powerpoint/2010/main" val="914053568"/>
              </p:ext>
            </p:extLst>
          </p:nvPr>
        </p:nvGraphicFramePr>
        <p:xfrm>
          <a:off x="8763000" y="1943100"/>
          <a:ext cx="9067800" cy="6400800"/>
        </p:xfrm>
        <a:graphic>
          <a:graphicData uri="http://schemas.openxmlformats.org/drawingml/2006/table">
            <a:tbl>
              <a:tblPr firstRow="1" firstCol="1" bandRow="1">
                <a:tableStyleId>{21E4AEA4-8DFA-4A89-87EB-49C32662AFE0}</a:tableStyleId>
              </a:tblPr>
              <a:tblGrid>
                <a:gridCol w="3810000">
                  <a:extLst>
                    <a:ext uri="{9D8B030D-6E8A-4147-A177-3AD203B41FA5}">
                      <a16:colId xmlns:a16="http://schemas.microsoft.com/office/drawing/2014/main" val="3805635775"/>
                    </a:ext>
                  </a:extLst>
                </a:gridCol>
                <a:gridCol w="1828800">
                  <a:extLst>
                    <a:ext uri="{9D8B030D-6E8A-4147-A177-3AD203B41FA5}">
                      <a16:colId xmlns:a16="http://schemas.microsoft.com/office/drawing/2014/main" val="3885142611"/>
                    </a:ext>
                  </a:extLst>
                </a:gridCol>
                <a:gridCol w="3429000">
                  <a:extLst>
                    <a:ext uri="{9D8B030D-6E8A-4147-A177-3AD203B41FA5}">
                      <a16:colId xmlns:a16="http://schemas.microsoft.com/office/drawing/2014/main" val="2769820817"/>
                    </a:ext>
                  </a:extLst>
                </a:gridCol>
              </a:tblGrid>
              <a:tr h="753224">
                <a:tc>
                  <a:txBody>
                    <a:bodyPr/>
                    <a:lstStyle/>
                    <a:p>
                      <a:pPr marL="0" marR="0" algn="ctr">
                        <a:lnSpc>
                          <a:spcPct val="107000"/>
                        </a:lnSpc>
                        <a:spcBef>
                          <a:spcPts val="0"/>
                        </a:spcBef>
                        <a:spcAft>
                          <a:spcPts val="800"/>
                        </a:spcAft>
                      </a:pPr>
                      <a:r>
                        <a:rPr lang="en-US" sz="3000" kern="100">
                          <a:effectLst/>
                        </a:rPr>
                        <a:t>Variable Pair</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r Value</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Strength</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596337526"/>
                  </a:ext>
                </a:extLst>
              </a:tr>
              <a:tr h="1026067">
                <a:tc>
                  <a:txBody>
                    <a:bodyPr/>
                    <a:lstStyle/>
                    <a:p>
                      <a:pPr marL="0" marR="0" algn="ctr">
                        <a:lnSpc>
                          <a:spcPct val="107000"/>
                        </a:lnSpc>
                        <a:spcBef>
                          <a:spcPts val="0"/>
                        </a:spcBef>
                        <a:spcAft>
                          <a:spcPts val="800"/>
                        </a:spcAft>
                      </a:pPr>
                      <a:r>
                        <a:rPr lang="en-US" sz="3000" kern="100">
                          <a:effectLst/>
                        </a:rPr>
                        <a:t>Day of Week vs. Avg. Wait Time</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+0.81</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Strong positive</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62756177"/>
                  </a:ext>
                </a:extLst>
              </a:tr>
              <a:tr h="1540503">
                <a:tc>
                  <a:txBody>
                    <a:bodyPr/>
                    <a:lstStyle/>
                    <a:p>
                      <a:pPr marL="0" marR="0" algn="ctr">
                        <a:lnSpc>
                          <a:spcPct val="107000"/>
                        </a:lnSpc>
                        <a:spcBef>
                          <a:spcPts val="0"/>
                        </a:spcBef>
                        <a:spcAft>
                          <a:spcPts val="800"/>
                        </a:spcAft>
                      </a:pPr>
                      <a:r>
                        <a:rPr lang="en-US" sz="3000" kern="100">
                          <a:effectLst/>
                        </a:rPr>
                        <a:t>Temperature vs. Drive-Thru Volume</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−0.63</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Moderate negative</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13804653"/>
                  </a:ext>
                </a:extLst>
              </a:tr>
              <a:tr h="1540503">
                <a:tc>
                  <a:txBody>
                    <a:bodyPr/>
                    <a:lstStyle/>
                    <a:p>
                      <a:pPr marL="0" marR="0" algn="ctr">
                        <a:lnSpc>
                          <a:spcPct val="107000"/>
                        </a:lnSpc>
                        <a:spcBef>
                          <a:spcPts val="0"/>
                        </a:spcBef>
                        <a:spcAft>
                          <a:spcPts val="800"/>
                        </a:spcAft>
                      </a:pPr>
                      <a:r>
                        <a:rPr lang="en-US" sz="3000" kern="100">
                          <a:effectLst/>
                        </a:rPr>
                        <a:t>Mobile Orders (%) vs. Wait Time</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−0.74</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Strong negative</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12785966"/>
                  </a:ext>
                </a:extLst>
              </a:tr>
              <a:tr h="1540503">
                <a:tc>
                  <a:txBody>
                    <a:bodyPr/>
                    <a:lstStyle/>
                    <a:p>
                      <a:pPr marL="0" marR="0" algn="ctr">
                        <a:lnSpc>
                          <a:spcPct val="107000"/>
                        </a:lnSpc>
                        <a:spcBef>
                          <a:spcPts val="0"/>
                        </a:spcBef>
                        <a:spcAft>
                          <a:spcPts val="800"/>
                        </a:spcAft>
                      </a:pPr>
                      <a:r>
                        <a:rPr lang="en-US" sz="3000" kern="100">
                          <a:effectLst/>
                        </a:rPr>
                        <a:t>Staffing Level vs. Service Rate (μ)</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+0.88</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dirty="0">
                          <a:effectLst/>
                        </a:rPr>
                        <a:t>Strong positive</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828282381"/>
                  </a:ext>
                </a:extLst>
              </a:tr>
            </a:tbl>
          </a:graphicData>
        </a:graphic>
      </p:graphicFrame>
      <p:sp>
        <p:nvSpPr>
          <p:cNvPr id="11" name="TextBox 10">
            <a:extLst>
              <a:ext uri="{FF2B5EF4-FFF2-40B4-BE49-F238E27FC236}">
                <a16:creationId xmlns:a16="http://schemas.microsoft.com/office/drawing/2014/main" id="{DD63CFD3-5AEF-940C-954C-6E46D87AD954}"/>
              </a:ext>
            </a:extLst>
          </p:cNvPr>
          <p:cNvSpPr txBox="1"/>
          <p:nvPr/>
        </p:nvSpPr>
        <p:spPr>
          <a:xfrm>
            <a:off x="8229600" y="8648700"/>
            <a:ext cx="9829800" cy="1359346"/>
          </a:xfrm>
          <a:prstGeom prst="rect">
            <a:avLst/>
          </a:prstGeom>
          <a:noFill/>
        </p:spPr>
        <p:txBody>
          <a:bodyPr wrap="square" rtlCol="0">
            <a:spAutoFit/>
          </a:bodyPr>
          <a:lstStyle/>
          <a:p>
            <a:pPr marL="342900" marR="0" lvl="0" indent="-342900">
              <a:spcBef>
                <a:spcPts val="0"/>
              </a:spcBef>
              <a:spcAft>
                <a:spcPts val="800"/>
              </a:spcAft>
              <a:buSzPts val="1000"/>
              <a:buFont typeface="Symbol" panose="05050102010706020507" pitchFamily="18" charset="2"/>
              <a:buChar char=""/>
              <a:tabLst>
                <a:tab pos="457200" algn="l"/>
              </a:tabLst>
            </a:pPr>
            <a:r>
              <a:rPr lang="en-US" sz="23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Staffing and service rate (r = 0.88) confirm labor is the top operational lever</a:t>
            </a:r>
          </a:p>
          <a:p>
            <a:pPr marL="342900" marR="0" lvl="0" indent="-342900">
              <a:spcBef>
                <a:spcPts val="0"/>
              </a:spcBef>
              <a:spcAft>
                <a:spcPts val="800"/>
              </a:spcAft>
              <a:buSzPts val="1000"/>
              <a:buFont typeface="Symbol" panose="05050102010706020507" pitchFamily="18" charset="2"/>
              <a:buChar char=""/>
              <a:tabLst>
                <a:tab pos="457200" algn="l"/>
              </a:tabLst>
            </a:pPr>
            <a:r>
              <a:rPr lang="en-US" sz="23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Mobile adoption inversely reduces wait time — supports platform investment</a:t>
            </a:r>
          </a:p>
          <a:p>
            <a:endParaRPr lang="en-US" sz="23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E9D8">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1938502" y="2488844"/>
            <a:ext cx="6177434" cy="6177434"/>
            <a:chOff x="0" y="0"/>
            <a:chExt cx="14840029" cy="14840029"/>
          </a:xfrm>
        </p:grpSpPr>
        <p:sp>
          <p:nvSpPr>
            <p:cNvPr id="3" name="Freeform 3"/>
            <p:cNvSpPr/>
            <p:nvPr/>
          </p:nvSpPr>
          <p:spPr>
            <a:xfrm>
              <a:off x="-33258" y="-75"/>
              <a:ext cx="14906544" cy="14840178"/>
            </a:xfrm>
            <a:custGeom>
              <a:avLst/>
              <a:gdLst/>
              <a:ahLst/>
              <a:cxnLst/>
              <a:rect l="l" t="t" r="r" b="b"/>
              <a:pathLst>
                <a:path w="14906544" h="14840178">
                  <a:moveTo>
                    <a:pt x="7453273" y="75"/>
                  </a:moveTo>
                  <a:cubicBezTo>
                    <a:pt x="4794451" y="-11816"/>
                    <a:pt x="2332496" y="1399825"/>
                    <a:pt x="999642" y="3700470"/>
                  </a:cubicBezTo>
                  <a:cubicBezTo>
                    <a:pt x="-333213" y="6001115"/>
                    <a:pt x="-333213" y="8839064"/>
                    <a:pt x="999642" y="11139709"/>
                  </a:cubicBezTo>
                  <a:cubicBezTo>
                    <a:pt x="2332496" y="13440354"/>
                    <a:pt x="4794451" y="14851995"/>
                    <a:pt x="7453273" y="14840104"/>
                  </a:cubicBezTo>
                  <a:cubicBezTo>
                    <a:pt x="10112093" y="14851995"/>
                    <a:pt x="12574049" y="13440354"/>
                    <a:pt x="13906904" y="11139709"/>
                  </a:cubicBezTo>
                  <a:cubicBezTo>
                    <a:pt x="15239758" y="8839064"/>
                    <a:pt x="15239758" y="6001115"/>
                    <a:pt x="13906904" y="3700470"/>
                  </a:cubicBezTo>
                  <a:cubicBezTo>
                    <a:pt x="12574049" y="1399825"/>
                    <a:pt x="10112093" y="-11816"/>
                    <a:pt x="7453273" y="75"/>
                  </a:cubicBezTo>
                  <a:close/>
                </a:path>
              </a:pathLst>
            </a:custGeom>
            <a:solidFill>
              <a:srgbClr val="EA614B"/>
            </a:solidFill>
          </p:spPr>
          <p:txBody>
            <a:bodyPr/>
            <a:lstStyle/>
            <a:p>
              <a:endParaRPr lang="en-GB"/>
            </a:p>
          </p:txBody>
        </p:sp>
        <p:sp>
          <p:nvSpPr>
            <p:cNvPr id="4" name="Freeform 4"/>
            <p:cNvSpPr/>
            <p:nvPr/>
          </p:nvSpPr>
          <p:spPr>
            <a:xfrm>
              <a:off x="168022" y="200309"/>
              <a:ext cx="14503985" cy="14439411"/>
            </a:xfrm>
            <a:custGeom>
              <a:avLst/>
              <a:gdLst/>
              <a:ahLst/>
              <a:cxnLst/>
              <a:rect l="l" t="t" r="r" b="b"/>
              <a:pathLst>
                <a:path w="14503985" h="14439411">
                  <a:moveTo>
                    <a:pt x="7251993" y="73"/>
                  </a:moveTo>
                  <a:cubicBezTo>
                    <a:pt x="4664974" y="-11497"/>
                    <a:pt x="2269506" y="1362022"/>
                    <a:pt x="972645" y="3600537"/>
                  </a:cubicBezTo>
                  <a:cubicBezTo>
                    <a:pt x="-324215" y="5839051"/>
                    <a:pt x="-324215" y="8600360"/>
                    <a:pt x="972645" y="10838875"/>
                  </a:cubicBezTo>
                  <a:cubicBezTo>
                    <a:pt x="2269506" y="13077389"/>
                    <a:pt x="4664974" y="14450908"/>
                    <a:pt x="7251993" y="14439338"/>
                  </a:cubicBezTo>
                  <a:cubicBezTo>
                    <a:pt x="9839011" y="14450908"/>
                    <a:pt x="12234479" y="13077389"/>
                    <a:pt x="13531340" y="10838875"/>
                  </a:cubicBezTo>
                  <a:cubicBezTo>
                    <a:pt x="14828201" y="8600360"/>
                    <a:pt x="14828201" y="5839051"/>
                    <a:pt x="13531340" y="3600537"/>
                  </a:cubicBezTo>
                  <a:cubicBezTo>
                    <a:pt x="12234479" y="1362022"/>
                    <a:pt x="9839011" y="-11497"/>
                    <a:pt x="7251993" y="73"/>
                  </a:cubicBezTo>
                  <a:close/>
                </a:path>
              </a:pathLst>
            </a:custGeom>
            <a:solidFill>
              <a:srgbClr val="FFFFFF"/>
            </a:solidFill>
          </p:spPr>
          <p:txBody>
            <a:bodyPr/>
            <a:lstStyle/>
            <a:p>
              <a:endParaRPr lang="en-GB"/>
            </a:p>
          </p:txBody>
        </p:sp>
        <p:sp>
          <p:nvSpPr>
            <p:cNvPr id="5" name="Freeform 5"/>
            <p:cNvSpPr/>
            <p:nvPr/>
          </p:nvSpPr>
          <p:spPr>
            <a:xfrm>
              <a:off x="531276" y="561946"/>
              <a:ext cx="13777477" cy="13716137"/>
            </a:xfrm>
            <a:custGeom>
              <a:avLst/>
              <a:gdLst/>
              <a:ahLst/>
              <a:cxnLst/>
              <a:rect l="l" t="t" r="r" b="b"/>
              <a:pathLst>
                <a:path w="13777477" h="13716137">
                  <a:moveTo>
                    <a:pt x="6888739" y="68"/>
                  </a:moveTo>
                  <a:cubicBezTo>
                    <a:pt x="4431305" y="-10922"/>
                    <a:pt x="2155826" y="1293797"/>
                    <a:pt x="923925" y="3420184"/>
                  </a:cubicBezTo>
                  <a:cubicBezTo>
                    <a:pt x="-307975" y="5546571"/>
                    <a:pt x="-307975" y="8169565"/>
                    <a:pt x="923925" y="10295952"/>
                  </a:cubicBezTo>
                  <a:cubicBezTo>
                    <a:pt x="2155826" y="12422339"/>
                    <a:pt x="4431305" y="13727058"/>
                    <a:pt x="6888739" y="13716068"/>
                  </a:cubicBezTo>
                  <a:cubicBezTo>
                    <a:pt x="9346172" y="13727058"/>
                    <a:pt x="11621651" y="12422339"/>
                    <a:pt x="12853552" y="10295952"/>
                  </a:cubicBezTo>
                  <a:cubicBezTo>
                    <a:pt x="14085452" y="8169565"/>
                    <a:pt x="14085452" y="5546571"/>
                    <a:pt x="12853552" y="3420184"/>
                  </a:cubicBezTo>
                  <a:cubicBezTo>
                    <a:pt x="11621651" y="1293797"/>
                    <a:pt x="9346172" y="-10922"/>
                    <a:pt x="6888739" y="68"/>
                  </a:cubicBezTo>
                  <a:close/>
                </a:path>
              </a:pathLst>
            </a:custGeom>
            <a:blipFill>
              <a:blip r:embed="rId3"/>
              <a:stretch>
                <a:fillRect l="223" t="-7142" r="223" b="-7142"/>
              </a:stretch>
            </a:blipFill>
          </p:spPr>
          <p:txBody>
            <a:bodyPr/>
            <a:lstStyle/>
            <a:p>
              <a:endParaRPr lang="en-GB"/>
            </a:p>
          </p:txBody>
        </p:sp>
      </p:grpSp>
      <p:sp>
        <p:nvSpPr>
          <p:cNvPr id="6" name="TextBox 6"/>
          <p:cNvSpPr txBox="1"/>
          <p:nvPr/>
        </p:nvSpPr>
        <p:spPr>
          <a:xfrm>
            <a:off x="16734900" y="1215456"/>
            <a:ext cx="1048800" cy="208230"/>
          </a:xfrm>
          <a:prstGeom prst="rect">
            <a:avLst/>
          </a:prstGeom>
        </p:spPr>
        <p:txBody>
          <a:bodyPr lIns="0" tIns="0" rIns="0" bIns="0" rtlCol="0" anchor="t">
            <a:spAutoFit/>
          </a:bodyPr>
          <a:lstStyle/>
          <a:p>
            <a:pPr algn="l">
              <a:lnSpc>
                <a:spcPts val="1490"/>
              </a:lnSpc>
            </a:pPr>
            <a:r>
              <a:rPr lang="en-US" sz="1796" b="1">
                <a:solidFill>
                  <a:srgbClr val="D9291A"/>
                </a:solidFill>
                <a:latin typeface="Raleway Bold"/>
                <a:ea typeface="Raleway Bold"/>
                <a:cs typeface="Raleway Bold"/>
                <a:sym typeface="Raleway Bold"/>
              </a:rPr>
              <a:t>page 12</a:t>
            </a:r>
          </a:p>
        </p:txBody>
      </p:sp>
      <p:sp>
        <p:nvSpPr>
          <p:cNvPr id="7" name="TextBox 7"/>
          <p:cNvSpPr txBox="1"/>
          <p:nvPr/>
        </p:nvSpPr>
        <p:spPr>
          <a:xfrm>
            <a:off x="1995418" y="2822219"/>
            <a:ext cx="8528515" cy="1101455"/>
          </a:xfrm>
          <a:prstGeom prst="rect">
            <a:avLst/>
          </a:prstGeom>
        </p:spPr>
        <p:txBody>
          <a:bodyPr lIns="0" tIns="0" rIns="0" bIns="0" rtlCol="0" anchor="t">
            <a:spAutoFit/>
          </a:bodyPr>
          <a:lstStyle/>
          <a:p>
            <a:pPr marL="0" marR="0">
              <a:lnSpc>
                <a:spcPct val="107000"/>
              </a:lnSpc>
              <a:spcBef>
                <a:spcPts val="0"/>
              </a:spcBef>
              <a:spcAft>
                <a:spcPts val="800"/>
              </a:spcAft>
            </a:pPr>
            <a:r>
              <a:rPr lang="en-US" sz="70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Final Recommendation</a:t>
            </a:r>
            <a:endParaRPr lang="en-US" sz="7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8"/>
          <p:cNvSpPr txBox="1"/>
          <p:nvPr/>
        </p:nvSpPr>
        <p:spPr>
          <a:xfrm>
            <a:off x="990600" y="4610100"/>
            <a:ext cx="9925817" cy="4237699"/>
          </a:xfrm>
          <a:prstGeom prst="rect">
            <a:avLst/>
          </a:prstGeom>
        </p:spPr>
        <p:txBody>
          <a:bodyPr wrap="square" lIns="0" tIns="0" rIns="0" bIns="0" rtlCol="0" anchor="t">
            <a:sp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Deploy dedicated mobile/pre-order express lane — reduces peak wait from 8.1 → 4.6 min</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Implement demand-based staffing: +2 FTE Fri/Sat during both peak windows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Launch mobile loyalty incentive to shift 15–20% of arrivals to pre-order queue</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Projected outcome: EMV rises to ~$15,400/week; customer satisfaction up 12–18%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E9D8">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sp>
        <p:nvSpPr>
          <p:cNvPr id="6" name="TextBox 6"/>
          <p:cNvSpPr txBox="1"/>
          <p:nvPr/>
        </p:nvSpPr>
        <p:spPr>
          <a:xfrm>
            <a:off x="16734900" y="1215456"/>
            <a:ext cx="1048800" cy="208230"/>
          </a:xfrm>
          <a:prstGeom prst="rect">
            <a:avLst/>
          </a:prstGeom>
        </p:spPr>
        <p:txBody>
          <a:bodyPr lIns="0" tIns="0" rIns="0" bIns="0" rtlCol="0" anchor="t">
            <a:spAutoFit/>
          </a:bodyPr>
          <a:lstStyle/>
          <a:p>
            <a:pPr algn="l">
              <a:lnSpc>
                <a:spcPts val="1490"/>
              </a:lnSpc>
            </a:pPr>
            <a:r>
              <a:rPr lang="en-US" sz="1796" b="1">
                <a:solidFill>
                  <a:srgbClr val="D9291A"/>
                </a:solidFill>
                <a:latin typeface="Raleway Bold"/>
                <a:ea typeface="Raleway Bold"/>
                <a:cs typeface="Raleway Bold"/>
                <a:sym typeface="Raleway Bold"/>
              </a:rPr>
              <a:t>page 13</a:t>
            </a:r>
          </a:p>
        </p:txBody>
      </p:sp>
      <p:sp>
        <p:nvSpPr>
          <p:cNvPr id="8" name="TextBox 8"/>
          <p:cNvSpPr txBox="1"/>
          <p:nvPr/>
        </p:nvSpPr>
        <p:spPr>
          <a:xfrm>
            <a:off x="2819400" y="647700"/>
            <a:ext cx="13012916" cy="923330"/>
          </a:xfrm>
          <a:prstGeom prst="rect">
            <a:avLst/>
          </a:prstGeom>
        </p:spPr>
        <p:txBody>
          <a:bodyPr lIns="0" tIns="0" rIns="0" bIns="0" rtlCol="0" anchor="t">
            <a:spAutoFit/>
          </a:bodyPr>
          <a:lstStyle/>
          <a:p>
            <a:pPr algn="ctr"/>
            <a:r>
              <a:rPr lang="en-US" sz="6000" b="1" dirty="0">
                <a:solidFill>
                  <a:srgbClr val="CC3300"/>
                </a:solidFill>
                <a:latin typeface="+mj-lt"/>
                <a:ea typeface="Raleway Bold"/>
                <a:cs typeface="Raleway Bold"/>
                <a:sym typeface="Raleway Bold"/>
              </a:rPr>
              <a:t>References</a:t>
            </a:r>
          </a:p>
        </p:txBody>
      </p:sp>
      <p:sp>
        <p:nvSpPr>
          <p:cNvPr id="9" name="Freeform 9"/>
          <p:cNvSpPr/>
          <p:nvPr/>
        </p:nvSpPr>
        <p:spPr>
          <a:xfrm>
            <a:off x="-1905000" y="6743700"/>
            <a:ext cx="4653710" cy="4114800"/>
          </a:xfrm>
          <a:custGeom>
            <a:avLst/>
            <a:gdLst/>
            <a:ahLst/>
            <a:cxnLst/>
            <a:rect l="l" t="t" r="r" b="b"/>
            <a:pathLst>
              <a:path w="4653710" h="4114800">
                <a:moveTo>
                  <a:pt x="0" y="0"/>
                </a:moveTo>
                <a:lnTo>
                  <a:pt x="4653709" y="0"/>
                </a:lnTo>
                <a:lnTo>
                  <a:pt x="465370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0" name="Freeform 10"/>
          <p:cNvSpPr/>
          <p:nvPr/>
        </p:nvSpPr>
        <p:spPr>
          <a:xfrm>
            <a:off x="16611600" y="7429500"/>
            <a:ext cx="3065986" cy="3050695"/>
          </a:xfrm>
          <a:custGeom>
            <a:avLst/>
            <a:gdLst/>
            <a:ahLst/>
            <a:cxnLst/>
            <a:rect l="l" t="t" r="r" b="b"/>
            <a:pathLst>
              <a:path w="3065986" h="3050695">
                <a:moveTo>
                  <a:pt x="0" y="0"/>
                </a:moveTo>
                <a:lnTo>
                  <a:pt x="3065987" y="0"/>
                </a:lnTo>
                <a:lnTo>
                  <a:pt x="3065987" y="3050694"/>
                </a:lnTo>
                <a:lnTo>
                  <a:pt x="0" y="30506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2" name="TextBox 11">
            <a:extLst>
              <a:ext uri="{FF2B5EF4-FFF2-40B4-BE49-F238E27FC236}">
                <a16:creationId xmlns:a16="http://schemas.microsoft.com/office/drawing/2014/main" id="{3ACC62F4-A865-F5BC-CC39-D14A9DA66BA3}"/>
              </a:ext>
            </a:extLst>
          </p:cNvPr>
          <p:cNvSpPr txBox="1"/>
          <p:nvPr/>
        </p:nvSpPr>
        <p:spPr>
          <a:xfrm>
            <a:off x="1219200" y="2019300"/>
            <a:ext cx="15468600" cy="7921399"/>
          </a:xfrm>
          <a:prstGeom prst="rect">
            <a:avLst/>
          </a:prstGeom>
          <a:noFill/>
        </p:spPr>
        <p:txBody>
          <a:bodyPr wrap="square">
            <a:spAutoFit/>
          </a:bodyPr>
          <a:lstStyle/>
          <a:p>
            <a:pPr marL="457200" marR="0" indent="-457200">
              <a:lnSpc>
                <a:spcPct val="107000"/>
              </a:lnSpc>
              <a:spcBef>
                <a:spcPts val="0"/>
              </a:spcBef>
              <a:spcAft>
                <a:spcPts val="800"/>
              </a:spcAft>
              <a:buFont typeface="Arial" panose="020B0604020202020204" pitchFamily="34" charset="0"/>
              <a:buChar char="•"/>
            </a:pPr>
            <a:r>
              <a:rPr lang="en-US" sz="2800" kern="100" dirty="0">
                <a:effectLst/>
                <a:latin typeface="Times New Roman" panose="02020603050405020304" pitchFamily="18" charset="0"/>
                <a:ea typeface="Tahoma" panose="020B0604030504040204" pitchFamily="34" charset="0"/>
                <a:cs typeface="Times New Roman" panose="02020603050405020304" pitchFamily="18" charset="0"/>
              </a:rPr>
              <a:t>Ayodeji, Y., &amp; </a:t>
            </a:r>
            <a:r>
              <a:rPr lang="en-US" sz="2800" kern="100" dirty="0" err="1">
                <a:effectLst/>
                <a:latin typeface="Times New Roman" panose="02020603050405020304" pitchFamily="18" charset="0"/>
                <a:ea typeface="Tahoma" panose="020B0604030504040204" pitchFamily="34" charset="0"/>
                <a:cs typeface="Times New Roman" panose="02020603050405020304" pitchFamily="18" charset="0"/>
              </a:rPr>
              <a:t>Rjoub</a:t>
            </a:r>
            <a:r>
              <a:rPr lang="en-US" sz="2800" kern="100" dirty="0">
                <a:effectLst/>
                <a:latin typeface="Times New Roman" panose="02020603050405020304" pitchFamily="18" charset="0"/>
                <a:ea typeface="Tahoma" panose="020B0604030504040204" pitchFamily="34" charset="0"/>
                <a:cs typeface="Times New Roman" panose="02020603050405020304" pitchFamily="18" charset="0"/>
              </a:rPr>
              <a:t>, H. (2021). Investigation into waiting time, self-service technology, and customer loyalty: The mediating role of waiting time in satisfaction. </a:t>
            </a:r>
            <a:r>
              <a:rPr lang="en-US" sz="2800" i="1" kern="100" dirty="0">
                <a:effectLst/>
                <a:latin typeface="Times New Roman" panose="02020603050405020304" pitchFamily="18" charset="0"/>
                <a:ea typeface="Tahoma" panose="020B0604030504040204" pitchFamily="34" charset="0"/>
                <a:cs typeface="Times New Roman" panose="02020603050405020304" pitchFamily="18" charset="0"/>
              </a:rPr>
              <a:t>Human Factors and Ergonomics in Manufacturing &amp; Service Industries</a:t>
            </a:r>
            <a:r>
              <a:rPr lang="en-US" sz="2800" kern="1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800" i="1" kern="100" dirty="0">
                <a:effectLst/>
                <a:latin typeface="Times New Roman" panose="02020603050405020304" pitchFamily="18" charset="0"/>
                <a:ea typeface="Tahoma" panose="020B0604030504040204" pitchFamily="34" charset="0"/>
                <a:cs typeface="Times New Roman" panose="02020603050405020304" pitchFamily="18" charset="0"/>
              </a:rPr>
              <a:t>31</a:t>
            </a:r>
            <a:r>
              <a:rPr lang="en-US" sz="2800" kern="100" dirty="0">
                <a:effectLst/>
                <a:latin typeface="Times New Roman" panose="02020603050405020304" pitchFamily="18" charset="0"/>
                <a:ea typeface="Tahoma" panose="020B0604030504040204" pitchFamily="34" charset="0"/>
                <a:cs typeface="Times New Roman" panose="02020603050405020304" pitchFamily="18" charset="0"/>
              </a:rPr>
              <a:t>(1), 27–41. https://doi.org/10.1002/hfm.20867</a:t>
            </a:r>
          </a:p>
          <a:p>
            <a:pPr marL="457200" marR="0" indent="-457200">
              <a:lnSpc>
                <a:spcPct val="107000"/>
              </a:lnSpc>
              <a:spcBef>
                <a:spcPts val="0"/>
              </a:spcBef>
              <a:spcAft>
                <a:spcPts val="800"/>
              </a:spcAft>
              <a:buFont typeface="Arial" panose="020B0604020202020204" pitchFamily="34" charset="0"/>
              <a:buChar char="•"/>
            </a:pPr>
            <a:r>
              <a:rPr lang="en-US" sz="2800" kern="100" dirty="0">
                <a:effectLst/>
                <a:latin typeface="Times New Roman" panose="02020603050405020304" pitchFamily="18" charset="0"/>
                <a:ea typeface="Tahoma" panose="020B0604030504040204" pitchFamily="34" charset="0"/>
                <a:cs typeface="Times New Roman" panose="02020603050405020304" pitchFamily="18" charset="0"/>
              </a:rPr>
              <a:t>Bansal, M., Goyal, A., &amp; Choudhary, A. (2022). A comparative analysis of K-Nearest Neighbor, Genetic, Support Vector Machine, Decision Tree, and Long Short Term Memory algorithms in machine learning. </a:t>
            </a:r>
            <a:r>
              <a:rPr lang="en-US" sz="2800" i="1" kern="100" dirty="0">
                <a:effectLst/>
                <a:latin typeface="Times New Roman" panose="02020603050405020304" pitchFamily="18" charset="0"/>
                <a:ea typeface="Tahoma" panose="020B0604030504040204" pitchFamily="34" charset="0"/>
                <a:cs typeface="Times New Roman" panose="02020603050405020304" pitchFamily="18" charset="0"/>
              </a:rPr>
              <a:t>Decision Analytics Journal</a:t>
            </a:r>
            <a:r>
              <a:rPr lang="en-US" sz="2800" kern="1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800" i="1" kern="100" dirty="0">
                <a:effectLst/>
                <a:latin typeface="Times New Roman" panose="02020603050405020304" pitchFamily="18" charset="0"/>
                <a:ea typeface="Tahoma" panose="020B0604030504040204" pitchFamily="34" charset="0"/>
                <a:cs typeface="Times New Roman" panose="02020603050405020304" pitchFamily="18" charset="0"/>
              </a:rPr>
              <a:t>3</a:t>
            </a:r>
            <a:r>
              <a:rPr lang="en-US" sz="2800" kern="100" dirty="0">
                <a:effectLst/>
                <a:latin typeface="Times New Roman" panose="02020603050405020304" pitchFamily="18" charset="0"/>
                <a:ea typeface="Tahoma" panose="020B0604030504040204" pitchFamily="34" charset="0"/>
                <a:cs typeface="Times New Roman" panose="02020603050405020304" pitchFamily="18" charset="0"/>
              </a:rPr>
              <a:t>, 100071. https://doi.org/10.1016/j.dajour.2022.100071</a:t>
            </a:r>
          </a:p>
          <a:p>
            <a:pPr marL="457200" marR="0" indent="-457200">
              <a:lnSpc>
                <a:spcPct val="107000"/>
              </a:lnSpc>
              <a:spcBef>
                <a:spcPts val="0"/>
              </a:spcBef>
              <a:spcAft>
                <a:spcPts val="800"/>
              </a:spcAft>
              <a:buFont typeface="Arial" panose="020B0604020202020204" pitchFamily="34" charset="0"/>
              <a:buChar char="•"/>
            </a:pPr>
            <a:r>
              <a:rPr lang="en-US" sz="2800" kern="100" dirty="0">
                <a:effectLst/>
                <a:latin typeface="Times New Roman" panose="02020603050405020304" pitchFamily="18" charset="0"/>
                <a:ea typeface="Tahoma" panose="020B0604030504040204" pitchFamily="34" charset="0"/>
                <a:cs typeface="Times New Roman" panose="02020603050405020304" pitchFamily="18" charset="0"/>
              </a:rPr>
              <a:t>Chick-fil-A. (2025, May 12). </a:t>
            </a:r>
            <a:r>
              <a:rPr lang="en-US" sz="2800" i="1" kern="100" dirty="0">
                <a:effectLst/>
                <a:latin typeface="Times New Roman" panose="02020603050405020304" pitchFamily="18" charset="0"/>
                <a:ea typeface="Tahoma" panose="020B0604030504040204" pitchFamily="34" charset="0"/>
                <a:cs typeface="Times New Roman" panose="02020603050405020304" pitchFamily="18" charset="0"/>
              </a:rPr>
              <a:t>Chick-fil-A’s 2024 Global Impact Report | Chick-fil-A</a:t>
            </a:r>
            <a:r>
              <a:rPr lang="en-US" sz="2800" kern="100" dirty="0">
                <a:effectLst/>
                <a:latin typeface="Times New Roman" panose="02020603050405020304" pitchFamily="18" charset="0"/>
                <a:ea typeface="Tahoma" panose="020B0604030504040204" pitchFamily="34" charset="0"/>
                <a:cs typeface="Times New Roman" panose="02020603050405020304" pitchFamily="18" charset="0"/>
              </a:rPr>
              <a:t>. https://www.chick-fil-a.com/press-room/looking-back-at-chick-fil-as-2024-global-impact</a:t>
            </a:r>
          </a:p>
          <a:p>
            <a:pPr marL="457200" marR="0" indent="-457200">
              <a:lnSpc>
                <a:spcPct val="107000"/>
              </a:lnSpc>
              <a:spcBef>
                <a:spcPts val="0"/>
              </a:spcBef>
              <a:spcAft>
                <a:spcPts val="800"/>
              </a:spcAft>
              <a:buFont typeface="Arial" panose="020B0604020202020204" pitchFamily="34" charset="0"/>
              <a:buChar char="•"/>
            </a:pPr>
            <a:r>
              <a:rPr lang="en-US" sz="2800" kern="100" dirty="0" err="1">
                <a:effectLst/>
                <a:latin typeface="Times New Roman" panose="02020603050405020304" pitchFamily="18" charset="0"/>
                <a:ea typeface="Tahoma" panose="020B0604030504040204" pitchFamily="34" charset="0"/>
                <a:cs typeface="Times New Roman" panose="02020603050405020304" pitchFamily="18" charset="0"/>
              </a:rPr>
              <a:t>Cuento</a:t>
            </a:r>
            <a:r>
              <a:rPr lang="en-US" sz="2800" kern="100" dirty="0">
                <a:effectLst/>
                <a:latin typeface="Times New Roman" panose="02020603050405020304" pitchFamily="18" charset="0"/>
                <a:ea typeface="Tahoma" panose="020B0604030504040204" pitchFamily="34" charset="0"/>
                <a:cs typeface="Times New Roman" panose="02020603050405020304" pitchFamily="18" charset="0"/>
              </a:rPr>
              <a:t>, C. C., Padua, A. D., Bernardo, C. J., &amp; De Leon, G. J. (2025). Enhancing the overall customer experience through simulation of hybrid ordering system in fast-food restaurants. </a:t>
            </a:r>
            <a:r>
              <a:rPr lang="en-US" sz="2800" i="1" kern="100" dirty="0">
                <a:effectLst/>
                <a:latin typeface="Times New Roman" panose="02020603050405020304" pitchFamily="18" charset="0"/>
                <a:ea typeface="Tahoma" panose="020B0604030504040204" pitchFamily="34" charset="0"/>
                <a:cs typeface="Times New Roman" panose="02020603050405020304" pitchFamily="18" charset="0"/>
              </a:rPr>
              <a:t>Applied Operations and Analytics</a:t>
            </a:r>
            <a:r>
              <a:rPr lang="en-US" sz="2800" kern="1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800" i="1" kern="100" dirty="0">
                <a:effectLst/>
                <a:latin typeface="Times New Roman" panose="02020603050405020304" pitchFamily="18" charset="0"/>
                <a:ea typeface="Tahoma" panose="020B0604030504040204" pitchFamily="34" charset="0"/>
                <a:cs typeface="Times New Roman" panose="02020603050405020304" pitchFamily="18" charset="0"/>
              </a:rPr>
              <a:t>1</a:t>
            </a:r>
            <a:r>
              <a:rPr lang="en-US" sz="2800" kern="100" dirty="0">
                <a:effectLst/>
                <a:latin typeface="Times New Roman" panose="02020603050405020304" pitchFamily="18" charset="0"/>
                <a:ea typeface="Tahoma" panose="020B0604030504040204" pitchFamily="34" charset="0"/>
                <a:cs typeface="Times New Roman" panose="02020603050405020304" pitchFamily="18" charset="0"/>
              </a:rPr>
              <a:t>(1), 1–23. https://doi.org/10.1080/29966892.2025.2553764</a:t>
            </a:r>
          </a:p>
          <a:p>
            <a:pPr marL="457200" marR="0" indent="-457200">
              <a:lnSpc>
                <a:spcPct val="107000"/>
              </a:lnSpc>
              <a:spcBef>
                <a:spcPts val="0"/>
              </a:spcBef>
              <a:spcAft>
                <a:spcPts val="800"/>
              </a:spcAft>
              <a:buFont typeface="Arial" panose="020B0604020202020204" pitchFamily="34" charset="0"/>
              <a:buChar char="•"/>
            </a:pPr>
            <a:r>
              <a:rPr lang="en-US" sz="2800" kern="100" dirty="0">
                <a:effectLst/>
                <a:latin typeface="Times New Roman" panose="02020603050405020304" pitchFamily="18" charset="0"/>
                <a:ea typeface="Tahoma" panose="020B0604030504040204" pitchFamily="34" charset="0"/>
                <a:cs typeface="Times New Roman" panose="02020603050405020304" pitchFamily="18" charset="0"/>
              </a:rPr>
              <a:t>Eshan, A., </a:t>
            </a:r>
            <a:r>
              <a:rPr lang="en-US" sz="2800" kern="100" dirty="0" err="1">
                <a:effectLst/>
                <a:latin typeface="Times New Roman" panose="02020603050405020304" pitchFamily="18" charset="0"/>
                <a:ea typeface="Tahoma" panose="020B0604030504040204" pitchFamily="34" charset="0"/>
                <a:cs typeface="Times New Roman" panose="02020603050405020304" pitchFamily="18" charset="0"/>
              </a:rPr>
              <a:t>Ossama</a:t>
            </a:r>
            <a:r>
              <a:rPr lang="en-US" sz="2800" kern="100" dirty="0">
                <a:effectLst/>
                <a:latin typeface="Times New Roman" panose="02020603050405020304" pitchFamily="18" charset="0"/>
                <a:ea typeface="Tahoma" panose="020B0604030504040204" pitchFamily="34" charset="0"/>
                <a:cs typeface="Times New Roman" panose="02020603050405020304" pitchFamily="18" charset="0"/>
              </a:rPr>
              <a:t>, &amp; Gurdeep. (2025). Enhancing Restaurant Service through QR-Based Ordering and Sentiment Analysis: The Dine Smart System. </a:t>
            </a:r>
            <a:r>
              <a:rPr lang="en-US" sz="2800" i="1" kern="100" dirty="0">
                <a:effectLst/>
                <a:latin typeface="Times New Roman" panose="02020603050405020304" pitchFamily="18" charset="0"/>
                <a:ea typeface="Tahoma" panose="020B0604030504040204" pitchFamily="34" charset="0"/>
                <a:cs typeface="Times New Roman" panose="02020603050405020304" pitchFamily="18" charset="0"/>
              </a:rPr>
              <a:t>Journal of Cognition and Artificial Intelligence</a:t>
            </a:r>
            <a:r>
              <a:rPr lang="en-US" sz="2800" kern="1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800" i="1" kern="100" dirty="0">
                <a:effectLst/>
                <a:latin typeface="Times New Roman" panose="02020603050405020304" pitchFamily="18" charset="0"/>
                <a:ea typeface="Tahoma" panose="020B0604030504040204" pitchFamily="34" charset="0"/>
                <a:cs typeface="Times New Roman" panose="02020603050405020304" pitchFamily="18" charset="0"/>
              </a:rPr>
              <a:t>1</a:t>
            </a:r>
            <a:r>
              <a:rPr lang="en-US" sz="2800" kern="100" dirty="0">
                <a:effectLst/>
                <a:latin typeface="Times New Roman" panose="02020603050405020304" pitchFamily="18" charset="0"/>
                <a:ea typeface="Tahoma" panose="020B0604030504040204" pitchFamily="34" charset="0"/>
                <a:cs typeface="Times New Roman" panose="02020603050405020304" pitchFamily="18" charset="0"/>
              </a:rPr>
              <a:t>(1), 1–5. https://doi.org/10.66512/jcai.1.1.2025.1</a:t>
            </a:r>
          </a:p>
          <a:p>
            <a:pPr marL="457200" indent="-457200">
              <a:buFont typeface="Arial" panose="020B0604020202020204" pitchFamily="34" charset="0"/>
              <a:buChar char="•"/>
            </a:pPr>
            <a:r>
              <a:rPr lang="en-US" sz="2800" dirty="0" err="1">
                <a:effectLst/>
                <a:latin typeface="Times New Roman" panose="02020603050405020304" pitchFamily="18" charset="0"/>
                <a:ea typeface="Tahoma" panose="020B0604030504040204" pitchFamily="34" charset="0"/>
                <a:cs typeface="Times New Roman" panose="02020603050405020304" pitchFamily="18" charset="0"/>
              </a:rPr>
              <a:t>Zulkarnain</a:t>
            </a:r>
            <a:r>
              <a:rPr lang="en-US" sz="2800" dirty="0">
                <a:effectLst/>
                <a:latin typeface="Times New Roman" panose="02020603050405020304" pitchFamily="18" charset="0"/>
                <a:ea typeface="Tahoma" panose="020B0604030504040204" pitchFamily="34" charset="0"/>
                <a:cs typeface="Times New Roman" panose="02020603050405020304" pitchFamily="18" charset="0"/>
              </a:rPr>
              <a:t>, N. A. A., &amp; Sudin, A. M. (2024). Optimization of Waiting Time at Drive Thru Fast Food Restaurant using Queuing Model. </a:t>
            </a:r>
            <a:r>
              <a:rPr lang="en-US" sz="2800" i="1" dirty="0">
                <a:effectLst/>
                <a:latin typeface="Times New Roman" panose="02020603050405020304" pitchFamily="18" charset="0"/>
                <a:ea typeface="Tahoma" panose="020B0604030504040204" pitchFamily="34" charset="0"/>
                <a:cs typeface="Times New Roman" panose="02020603050405020304" pitchFamily="18" charset="0"/>
              </a:rPr>
              <a:t>Enhanced Knowledge in Sciences and Technology</a:t>
            </a:r>
            <a:r>
              <a:rPr lang="en-US" sz="28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800" i="1" dirty="0">
                <a:effectLst/>
                <a:latin typeface="Times New Roman" panose="02020603050405020304" pitchFamily="18" charset="0"/>
                <a:ea typeface="Tahoma" panose="020B0604030504040204" pitchFamily="34" charset="0"/>
                <a:cs typeface="Times New Roman" panose="02020603050405020304" pitchFamily="18" charset="0"/>
              </a:rPr>
              <a:t>4</a:t>
            </a:r>
            <a:r>
              <a:rPr lang="en-US" sz="2800" dirty="0">
                <a:effectLst/>
                <a:latin typeface="Times New Roman" panose="02020603050405020304" pitchFamily="18" charset="0"/>
                <a:ea typeface="Tahoma" panose="020B0604030504040204" pitchFamily="34" charset="0"/>
                <a:cs typeface="Times New Roman" panose="02020603050405020304" pitchFamily="18" charset="0"/>
              </a:rPr>
              <a:t>(2), 134–140.</a:t>
            </a:r>
            <a:endParaRPr lang="en-US" sz="28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GB"/>
          </a:p>
        </p:txBody>
      </p:sp>
      <p:sp>
        <p:nvSpPr>
          <p:cNvPr id="4" name="Freeform 4"/>
          <p:cNvSpPr/>
          <p:nvPr/>
        </p:nvSpPr>
        <p:spPr>
          <a:xfrm>
            <a:off x="685676" y="8101140"/>
            <a:ext cx="3065986" cy="3050695"/>
          </a:xfrm>
          <a:custGeom>
            <a:avLst/>
            <a:gdLst/>
            <a:ahLst/>
            <a:cxnLst/>
            <a:rect l="l" t="t" r="r" b="b"/>
            <a:pathLst>
              <a:path w="3065986" h="3050695">
                <a:moveTo>
                  <a:pt x="0" y="0"/>
                </a:moveTo>
                <a:lnTo>
                  <a:pt x="3065987" y="0"/>
                </a:lnTo>
                <a:lnTo>
                  <a:pt x="3065987" y="3050694"/>
                </a:lnTo>
                <a:lnTo>
                  <a:pt x="0" y="30506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6"/>
          <p:cNvSpPr/>
          <p:nvPr/>
        </p:nvSpPr>
        <p:spPr>
          <a:xfrm rot="-4050707">
            <a:off x="13301404" y="6967882"/>
            <a:ext cx="6866993" cy="5317210"/>
          </a:xfrm>
          <a:custGeom>
            <a:avLst/>
            <a:gdLst/>
            <a:ahLst/>
            <a:cxnLst/>
            <a:rect l="l" t="t" r="r" b="b"/>
            <a:pathLst>
              <a:path w="6866993" h="5317210">
                <a:moveTo>
                  <a:pt x="0" y="0"/>
                </a:moveTo>
                <a:lnTo>
                  <a:pt x="6866992" y="0"/>
                </a:lnTo>
                <a:lnTo>
                  <a:pt x="6866992" y="5317210"/>
                </a:lnTo>
                <a:lnTo>
                  <a:pt x="0" y="53172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 name="TextBox 8"/>
          <p:cNvSpPr txBox="1"/>
          <p:nvPr/>
        </p:nvSpPr>
        <p:spPr>
          <a:xfrm>
            <a:off x="16734900" y="1215456"/>
            <a:ext cx="1048800" cy="208230"/>
          </a:xfrm>
          <a:prstGeom prst="rect">
            <a:avLst/>
          </a:prstGeom>
        </p:spPr>
        <p:txBody>
          <a:bodyPr lIns="0" tIns="0" rIns="0" bIns="0" rtlCol="0" anchor="t">
            <a:spAutoFit/>
          </a:bodyPr>
          <a:lstStyle/>
          <a:p>
            <a:pPr algn="l">
              <a:lnSpc>
                <a:spcPts val="1490"/>
              </a:lnSpc>
            </a:pPr>
            <a:r>
              <a:rPr lang="en-US" sz="1796" b="1">
                <a:solidFill>
                  <a:srgbClr val="FFFFFF"/>
                </a:solidFill>
                <a:latin typeface="Raleway Bold"/>
                <a:ea typeface="Raleway Bold"/>
                <a:cs typeface="Raleway Bold"/>
                <a:sym typeface="Raleway Bold"/>
              </a:rPr>
              <a:t>page 02</a:t>
            </a:r>
          </a:p>
        </p:txBody>
      </p:sp>
      <p:graphicFrame>
        <p:nvGraphicFramePr>
          <p:cNvPr id="10" name="Diagram 9">
            <a:extLst>
              <a:ext uri="{FF2B5EF4-FFF2-40B4-BE49-F238E27FC236}">
                <a16:creationId xmlns:a16="http://schemas.microsoft.com/office/drawing/2014/main" id="{C6F13C09-5042-94D2-BCBE-92C3D8109F67}"/>
              </a:ext>
            </a:extLst>
          </p:cNvPr>
          <p:cNvGraphicFramePr/>
          <p:nvPr>
            <p:extLst>
              <p:ext uri="{D42A27DB-BD31-4B8C-83A1-F6EECF244321}">
                <p14:modId xmlns:p14="http://schemas.microsoft.com/office/powerpoint/2010/main" val="2183428677"/>
              </p:ext>
            </p:extLst>
          </p:nvPr>
        </p:nvGraphicFramePr>
        <p:xfrm>
          <a:off x="1447800" y="876300"/>
          <a:ext cx="15087600" cy="838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dirty="0"/>
          </a:p>
        </p:txBody>
      </p:sp>
      <p:sp>
        <p:nvSpPr>
          <p:cNvPr id="3" name="Freeform 3"/>
          <p:cNvSpPr/>
          <p:nvPr/>
        </p:nvSpPr>
        <p:spPr>
          <a:xfrm rot="-4050707">
            <a:off x="-773675" y="-3141738"/>
            <a:ext cx="6866993" cy="5317210"/>
          </a:xfrm>
          <a:custGeom>
            <a:avLst/>
            <a:gdLst/>
            <a:ahLst/>
            <a:cxnLst/>
            <a:rect l="l" t="t" r="r" b="b"/>
            <a:pathLst>
              <a:path w="6866993" h="5317210">
                <a:moveTo>
                  <a:pt x="0" y="0"/>
                </a:moveTo>
                <a:lnTo>
                  <a:pt x="6866992" y="0"/>
                </a:lnTo>
                <a:lnTo>
                  <a:pt x="6866992" y="5317210"/>
                </a:lnTo>
                <a:lnTo>
                  <a:pt x="0" y="53172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4" name="Group 4"/>
          <p:cNvGrpSpPr/>
          <p:nvPr/>
        </p:nvGrpSpPr>
        <p:grpSpPr>
          <a:xfrm>
            <a:off x="5025464" y="2687581"/>
            <a:ext cx="12351390" cy="5246370"/>
            <a:chOff x="0" y="0"/>
            <a:chExt cx="3253041" cy="1381760"/>
          </a:xfrm>
        </p:grpSpPr>
        <p:sp>
          <p:nvSpPr>
            <p:cNvPr id="5" name="Freeform 5"/>
            <p:cNvSpPr/>
            <p:nvPr/>
          </p:nvSpPr>
          <p:spPr>
            <a:xfrm>
              <a:off x="0" y="0"/>
              <a:ext cx="3253041" cy="1381760"/>
            </a:xfrm>
            <a:custGeom>
              <a:avLst/>
              <a:gdLst/>
              <a:ahLst/>
              <a:cxnLst/>
              <a:rect l="l" t="t" r="r" b="b"/>
              <a:pathLst>
                <a:path w="3253041" h="1381760">
                  <a:moveTo>
                    <a:pt x="0" y="0"/>
                  </a:moveTo>
                  <a:lnTo>
                    <a:pt x="3253041" y="0"/>
                  </a:lnTo>
                  <a:lnTo>
                    <a:pt x="3253041" y="1381760"/>
                  </a:lnTo>
                  <a:lnTo>
                    <a:pt x="0" y="1381760"/>
                  </a:lnTo>
                  <a:close/>
                </a:path>
              </a:pathLst>
            </a:custGeom>
            <a:ln w="19050" cap="sq">
              <a:solidFill>
                <a:srgbClr val="FFFFFF"/>
              </a:solidFill>
              <a:prstDash val="solid"/>
              <a:miter/>
            </a:ln>
          </p:spPr>
          <p:txBody>
            <a:bodyPr/>
            <a:lstStyle/>
            <a:p>
              <a:endParaRPr lang="en-GB"/>
            </a:p>
          </p:txBody>
        </p:sp>
        <p:sp>
          <p:nvSpPr>
            <p:cNvPr id="6" name="TextBox 6"/>
            <p:cNvSpPr txBox="1"/>
            <p:nvPr/>
          </p:nvSpPr>
          <p:spPr>
            <a:xfrm>
              <a:off x="0" y="0"/>
              <a:ext cx="3253041" cy="1381760"/>
            </a:xfrm>
            <a:prstGeom prst="rect">
              <a:avLst/>
            </a:prstGeom>
          </p:spPr>
          <p:txBody>
            <a:bodyPr lIns="50800" tIns="50800" rIns="50800" bIns="50800" rtlCol="0" anchor="ctr"/>
            <a:lstStyle/>
            <a:p>
              <a:pPr algn="ctr">
                <a:lnSpc>
                  <a:spcPts val="1917"/>
                </a:lnSpc>
              </a:pPr>
              <a:endParaRPr/>
            </a:p>
          </p:txBody>
        </p:sp>
      </p:grpSp>
      <p:grpSp>
        <p:nvGrpSpPr>
          <p:cNvPr id="7" name="Group 7"/>
          <p:cNvGrpSpPr/>
          <p:nvPr/>
        </p:nvGrpSpPr>
        <p:grpSpPr>
          <a:xfrm>
            <a:off x="1995418" y="2687581"/>
            <a:ext cx="3030045" cy="5246370"/>
            <a:chOff x="0" y="0"/>
            <a:chExt cx="469433" cy="812800"/>
          </a:xfrm>
        </p:grpSpPr>
        <p:sp>
          <p:nvSpPr>
            <p:cNvPr id="8" name="Freeform 8"/>
            <p:cNvSpPr/>
            <p:nvPr/>
          </p:nvSpPr>
          <p:spPr>
            <a:xfrm>
              <a:off x="0" y="0"/>
              <a:ext cx="469433" cy="812800"/>
            </a:xfrm>
            <a:custGeom>
              <a:avLst/>
              <a:gdLst/>
              <a:ahLst/>
              <a:cxnLst/>
              <a:rect l="l" t="t" r="r" b="b"/>
              <a:pathLst>
                <a:path w="469433" h="812800">
                  <a:moveTo>
                    <a:pt x="0" y="0"/>
                  </a:moveTo>
                  <a:lnTo>
                    <a:pt x="469433" y="0"/>
                  </a:lnTo>
                  <a:lnTo>
                    <a:pt x="469433" y="812800"/>
                  </a:lnTo>
                  <a:lnTo>
                    <a:pt x="0" y="812800"/>
                  </a:lnTo>
                  <a:close/>
                </a:path>
              </a:pathLst>
            </a:custGeom>
            <a:blipFill>
              <a:blip r:embed="rId6"/>
              <a:stretch>
                <a:fillRect l="-36572" r="-36572"/>
              </a:stretch>
            </a:blipFill>
            <a:ln w="28575" cap="sq">
              <a:solidFill>
                <a:srgbClr val="F4F4F4"/>
              </a:solidFill>
              <a:prstDash val="solid"/>
              <a:miter/>
            </a:ln>
          </p:spPr>
          <p:txBody>
            <a:bodyPr/>
            <a:lstStyle/>
            <a:p>
              <a:endParaRPr lang="en-GB"/>
            </a:p>
          </p:txBody>
        </p:sp>
      </p:grpSp>
      <p:grpSp>
        <p:nvGrpSpPr>
          <p:cNvPr id="9" name="Group 9"/>
          <p:cNvGrpSpPr/>
          <p:nvPr/>
        </p:nvGrpSpPr>
        <p:grpSpPr>
          <a:xfrm>
            <a:off x="12678977" y="2687581"/>
            <a:ext cx="4871623" cy="5246370"/>
            <a:chOff x="0" y="0"/>
            <a:chExt cx="754742" cy="812800"/>
          </a:xfrm>
        </p:grpSpPr>
        <p:sp>
          <p:nvSpPr>
            <p:cNvPr id="10" name="Freeform 10"/>
            <p:cNvSpPr/>
            <p:nvPr/>
          </p:nvSpPr>
          <p:spPr>
            <a:xfrm>
              <a:off x="0" y="0"/>
              <a:ext cx="754742" cy="812800"/>
            </a:xfrm>
            <a:custGeom>
              <a:avLst/>
              <a:gdLst/>
              <a:ahLst/>
              <a:cxnLst/>
              <a:rect l="l" t="t" r="r" b="b"/>
              <a:pathLst>
                <a:path w="754742" h="812800">
                  <a:moveTo>
                    <a:pt x="0" y="0"/>
                  </a:moveTo>
                  <a:lnTo>
                    <a:pt x="754742" y="0"/>
                  </a:lnTo>
                  <a:lnTo>
                    <a:pt x="754742" y="812800"/>
                  </a:lnTo>
                  <a:lnTo>
                    <a:pt x="0" y="812800"/>
                  </a:lnTo>
                  <a:close/>
                </a:path>
              </a:pathLst>
            </a:custGeom>
            <a:blipFill>
              <a:blip r:embed="rId7"/>
              <a:stretch>
                <a:fillRect l="-21794" r="-21794"/>
              </a:stretch>
            </a:blipFill>
            <a:ln w="28575" cap="sq">
              <a:solidFill>
                <a:srgbClr val="F4F4F4"/>
              </a:solidFill>
              <a:prstDash val="solid"/>
              <a:miter/>
            </a:ln>
          </p:spPr>
          <p:txBody>
            <a:bodyPr/>
            <a:lstStyle/>
            <a:p>
              <a:endParaRPr lang="en-GB"/>
            </a:p>
          </p:txBody>
        </p:sp>
      </p:grpSp>
      <p:sp>
        <p:nvSpPr>
          <p:cNvPr id="11" name="TextBox 11"/>
          <p:cNvSpPr txBox="1"/>
          <p:nvPr/>
        </p:nvSpPr>
        <p:spPr>
          <a:xfrm>
            <a:off x="4343400" y="647700"/>
            <a:ext cx="10210800" cy="1828800"/>
          </a:xfrm>
          <a:prstGeom prst="rect">
            <a:avLst/>
          </a:prstGeom>
        </p:spPr>
        <p:txBody>
          <a:bodyPr wrap="square" lIns="0" tIns="0" rIns="0" bIns="0" rtlCol="0" anchor="t">
            <a:spAutoFit/>
          </a:bodyPr>
          <a:lstStyle/>
          <a:p>
            <a:pPr marL="0" marR="0" algn="ctr">
              <a:spcBef>
                <a:spcPts val="0"/>
              </a:spcBef>
              <a:spcAft>
                <a:spcPts val="800"/>
              </a:spcAft>
            </a:pPr>
            <a:r>
              <a:rPr lang="en-US" sz="6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Business Overview &amp; Analytical Tools Selected</a:t>
            </a:r>
            <a:endParaRPr lang="en-US" sz="6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Freeform 12"/>
          <p:cNvSpPr/>
          <p:nvPr/>
        </p:nvSpPr>
        <p:spPr>
          <a:xfrm>
            <a:off x="15993984" y="2093168"/>
            <a:ext cx="2060418" cy="1821817"/>
          </a:xfrm>
          <a:custGeom>
            <a:avLst/>
            <a:gdLst/>
            <a:ahLst/>
            <a:cxnLst/>
            <a:rect l="l" t="t" r="r" b="b"/>
            <a:pathLst>
              <a:path w="2060418" h="1821817">
                <a:moveTo>
                  <a:pt x="0" y="0"/>
                </a:moveTo>
                <a:lnTo>
                  <a:pt x="2060418" y="0"/>
                </a:lnTo>
                <a:lnTo>
                  <a:pt x="2060418" y="1821817"/>
                </a:lnTo>
                <a:lnTo>
                  <a:pt x="0" y="18218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4" name="TextBox 14"/>
          <p:cNvSpPr txBox="1"/>
          <p:nvPr/>
        </p:nvSpPr>
        <p:spPr>
          <a:xfrm>
            <a:off x="16734900" y="1215456"/>
            <a:ext cx="1048800" cy="208230"/>
          </a:xfrm>
          <a:prstGeom prst="rect">
            <a:avLst/>
          </a:prstGeom>
        </p:spPr>
        <p:txBody>
          <a:bodyPr lIns="0" tIns="0" rIns="0" bIns="0" rtlCol="0" anchor="t">
            <a:spAutoFit/>
          </a:bodyPr>
          <a:lstStyle/>
          <a:p>
            <a:pPr algn="l">
              <a:lnSpc>
                <a:spcPts val="1490"/>
              </a:lnSpc>
            </a:pPr>
            <a:r>
              <a:rPr lang="en-US" sz="1796">
                <a:solidFill>
                  <a:srgbClr val="FFFFFF"/>
                </a:solidFill>
                <a:latin typeface="Raleway"/>
                <a:ea typeface="Raleway"/>
                <a:cs typeface="Raleway"/>
                <a:sym typeface="Raleway"/>
              </a:rPr>
              <a:t>page 03</a:t>
            </a:r>
          </a:p>
        </p:txBody>
      </p:sp>
      <p:sp>
        <p:nvSpPr>
          <p:cNvPr id="15" name="TextBox 15"/>
          <p:cNvSpPr txBox="1"/>
          <p:nvPr/>
        </p:nvSpPr>
        <p:spPr>
          <a:xfrm>
            <a:off x="5181600" y="3009900"/>
            <a:ext cx="7239000" cy="4662815"/>
          </a:xfrm>
          <a:prstGeom prst="rect">
            <a:avLst/>
          </a:prstGeom>
        </p:spPr>
        <p:txBody>
          <a:bodyPr wrap="square" lIns="0" tIns="0" rIns="0" bIns="0" rtlCol="0" anchor="t">
            <a:sp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Chick-fil-A: ~3,000 U.S. locations, $21.6B system sales (2023), closed Sundays </a:t>
            </a:r>
            <a:r>
              <a:rPr lang="en-US"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(Chick-fil-A, 2025)</a:t>
            </a:r>
            <a:endParaRPr lang="en-US" sz="2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Operations focus: drive-thru throughput, staffing, and order fulfillment</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Tool 1: Queuing Theory — measures wait times and lane capacity</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Tool 2: Probability &amp; Distributions — models customer arrival patterns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Tool 3: Decision Tree — evaluates staffing and operational investment options</a:t>
            </a:r>
            <a:endParaRPr lang="en-US" sz="26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E9D8">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sp>
        <p:nvSpPr>
          <p:cNvPr id="3" name="TextBox 3"/>
          <p:cNvSpPr txBox="1"/>
          <p:nvPr/>
        </p:nvSpPr>
        <p:spPr>
          <a:xfrm>
            <a:off x="16764000" y="876300"/>
            <a:ext cx="1048800" cy="208230"/>
          </a:xfrm>
          <a:prstGeom prst="rect">
            <a:avLst/>
          </a:prstGeom>
        </p:spPr>
        <p:txBody>
          <a:bodyPr lIns="0" tIns="0" rIns="0" bIns="0" rtlCol="0" anchor="t">
            <a:spAutoFit/>
          </a:bodyPr>
          <a:lstStyle/>
          <a:p>
            <a:pPr algn="l">
              <a:lnSpc>
                <a:spcPts val="1490"/>
              </a:lnSpc>
            </a:pPr>
            <a:r>
              <a:rPr lang="en-US" sz="1796" b="1" dirty="0">
                <a:solidFill>
                  <a:srgbClr val="D9291A"/>
                </a:solidFill>
                <a:latin typeface="Raleway Bold"/>
                <a:ea typeface="Raleway Bold"/>
                <a:cs typeface="Raleway Bold"/>
                <a:sym typeface="Raleway Bold"/>
              </a:rPr>
              <a:t>page 04</a:t>
            </a:r>
          </a:p>
        </p:txBody>
      </p:sp>
      <p:sp>
        <p:nvSpPr>
          <p:cNvPr id="4" name="TextBox 4"/>
          <p:cNvSpPr txBox="1"/>
          <p:nvPr/>
        </p:nvSpPr>
        <p:spPr>
          <a:xfrm>
            <a:off x="1066800" y="3238500"/>
            <a:ext cx="5677160" cy="2016834"/>
          </a:xfrm>
          <a:prstGeom prst="rect">
            <a:avLst/>
          </a:prstGeom>
        </p:spPr>
        <p:txBody>
          <a:bodyPr lIns="0" tIns="0" rIns="0" bIns="0" rtlCol="0" anchor="t">
            <a:spAutoFit/>
          </a:bodyPr>
          <a:lstStyle/>
          <a:p>
            <a:pPr algn="l">
              <a:lnSpc>
                <a:spcPts val="8095"/>
              </a:lnSpc>
            </a:pPr>
            <a:r>
              <a:rPr lang="en-US" sz="6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How Each Tool Measures Data</a:t>
            </a:r>
            <a:endParaRPr lang="en-US" sz="6000" b="1" dirty="0">
              <a:solidFill>
                <a:srgbClr val="C00000"/>
              </a:solidFill>
              <a:latin typeface="Raleway Bold"/>
              <a:ea typeface="Raleway Bold"/>
              <a:cs typeface="Raleway Bold"/>
              <a:sym typeface="Raleway Bold"/>
            </a:endParaRPr>
          </a:p>
        </p:txBody>
      </p:sp>
      <p:sp>
        <p:nvSpPr>
          <p:cNvPr id="8" name="TextBox 8"/>
          <p:cNvSpPr txBox="1"/>
          <p:nvPr/>
        </p:nvSpPr>
        <p:spPr>
          <a:xfrm>
            <a:off x="7086600" y="7200900"/>
            <a:ext cx="10058400" cy="1565878"/>
          </a:xfrm>
          <a:prstGeom prst="rect">
            <a:avLst/>
          </a:prstGeom>
        </p:spPr>
        <p:txBody>
          <a:bodyPr wrap="square" lIns="0" tIns="0" rIns="0" bIns="0" rtlCol="0" anchor="t">
            <a:spAutoFit/>
          </a:bodyPr>
          <a:lstStyle/>
          <a:p>
            <a:pPr marL="285750" marR="0" lvl="0" indent="-285750">
              <a:lnSpc>
                <a:spcPct val="107000"/>
              </a:lnSpc>
              <a:spcBef>
                <a:spcPts val="0"/>
              </a:spcBef>
              <a:spcAft>
                <a:spcPts val="800"/>
              </a:spcAft>
              <a:buSzPts val="1000"/>
              <a:buFont typeface="Arial" panose="020B0604020202020204" pitchFamily="34" charset="0"/>
              <a:buChar char="•"/>
              <a:tabLst>
                <a:tab pos="457200" algn="l"/>
              </a:tabLst>
            </a:pPr>
            <a:r>
              <a:rPr lang="en-US" sz="2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Queuing model calculates system utilization ratio (ρ)</a:t>
            </a:r>
          </a:p>
          <a:p>
            <a:pPr marL="285750" marR="0" lvl="0" indent="-285750">
              <a:lnSpc>
                <a:spcPct val="107000"/>
              </a:lnSpc>
              <a:spcBef>
                <a:spcPts val="0"/>
              </a:spcBef>
              <a:spcAft>
                <a:spcPts val="800"/>
              </a:spcAft>
              <a:buSzPts val="1000"/>
              <a:buFont typeface="Arial" panose="020B0604020202020204" pitchFamily="34" charset="0"/>
              <a:buChar char="•"/>
              <a:tabLst>
                <a:tab pos="457200" algn="l"/>
              </a:tabLst>
            </a:pPr>
            <a:r>
              <a:rPr lang="en-US" sz="2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Poisson fits random arrivals; normal distribution fits prep times</a:t>
            </a:r>
          </a:p>
          <a:p>
            <a:pPr marL="285750" marR="0" lvl="0" indent="-285750">
              <a:lnSpc>
                <a:spcPct val="107000"/>
              </a:lnSpc>
              <a:spcBef>
                <a:spcPts val="0"/>
              </a:spcBef>
              <a:spcAft>
                <a:spcPts val="800"/>
              </a:spcAft>
              <a:buSzPts val="1000"/>
              <a:buFont typeface="Arial" panose="020B0604020202020204" pitchFamily="34" charset="0"/>
              <a:buChar char="•"/>
              <a:tabLst>
                <a:tab pos="457200" algn="l"/>
              </a:tabLst>
            </a:pPr>
            <a:r>
              <a:rPr lang="en-US"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Decision tree assigns probabilities to demand outcomes</a:t>
            </a:r>
            <a:endParaRPr lang="en-US" sz="2800" b="1" dirty="0">
              <a:solidFill>
                <a:srgbClr val="C00000"/>
              </a:solidFill>
              <a:latin typeface="Raleway Semi-Bold"/>
              <a:ea typeface="Raleway Semi-Bold"/>
              <a:cs typeface="Raleway Semi-Bold"/>
              <a:sym typeface="Raleway Semi-Bold"/>
            </a:endParaRPr>
          </a:p>
        </p:txBody>
      </p:sp>
      <p:graphicFrame>
        <p:nvGraphicFramePr>
          <p:cNvPr id="10" name="Table 9">
            <a:extLst>
              <a:ext uri="{FF2B5EF4-FFF2-40B4-BE49-F238E27FC236}">
                <a16:creationId xmlns:a16="http://schemas.microsoft.com/office/drawing/2014/main" id="{81840754-0FC3-05FE-BA89-7839AA58E0C4}"/>
              </a:ext>
            </a:extLst>
          </p:cNvPr>
          <p:cNvGraphicFramePr>
            <a:graphicFrameLocks noGrp="1"/>
          </p:cNvGraphicFramePr>
          <p:nvPr>
            <p:extLst>
              <p:ext uri="{D42A27DB-BD31-4B8C-83A1-F6EECF244321}">
                <p14:modId xmlns:p14="http://schemas.microsoft.com/office/powerpoint/2010/main" val="1002432828"/>
              </p:ext>
            </p:extLst>
          </p:nvPr>
        </p:nvGraphicFramePr>
        <p:xfrm>
          <a:off x="6934200" y="1409700"/>
          <a:ext cx="10591801" cy="5403978"/>
        </p:xfrm>
        <a:graphic>
          <a:graphicData uri="http://schemas.openxmlformats.org/drawingml/2006/table">
            <a:tbl>
              <a:tblPr firstRow="1" firstCol="1" bandRow="1">
                <a:tableStyleId>{284E427A-3D55-4303-BF80-6455036E1DE7}</a:tableStyleId>
              </a:tblPr>
              <a:tblGrid>
                <a:gridCol w="3309938">
                  <a:extLst>
                    <a:ext uri="{9D8B030D-6E8A-4147-A177-3AD203B41FA5}">
                      <a16:colId xmlns:a16="http://schemas.microsoft.com/office/drawing/2014/main" val="2733375861"/>
                    </a:ext>
                  </a:extLst>
                </a:gridCol>
                <a:gridCol w="3558183">
                  <a:extLst>
                    <a:ext uri="{9D8B030D-6E8A-4147-A177-3AD203B41FA5}">
                      <a16:colId xmlns:a16="http://schemas.microsoft.com/office/drawing/2014/main" val="1854252398"/>
                    </a:ext>
                  </a:extLst>
                </a:gridCol>
                <a:gridCol w="3723680">
                  <a:extLst>
                    <a:ext uri="{9D8B030D-6E8A-4147-A177-3AD203B41FA5}">
                      <a16:colId xmlns:a16="http://schemas.microsoft.com/office/drawing/2014/main" val="2863629714"/>
                    </a:ext>
                  </a:extLst>
                </a:gridCol>
              </a:tblGrid>
              <a:tr h="1333500">
                <a:tc>
                  <a:txBody>
                    <a:bodyPr/>
                    <a:lstStyle/>
                    <a:p>
                      <a:pPr marL="0" marR="0" algn="ctr">
                        <a:lnSpc>
                          <a:spcPct val="107000"/>
                        </a:lnSpc>
                        <a:spcBef>
                          <a:spcPts val="0"/>
                        </a:spcBef>
                        <a:spcAft>
                          <a:spcPts val="800"/>
                        </a:spcAft>
                      </a:pPr>
                      <a:r>
                        <a:rPr lang="en-US" sz="2800" kern="100" dirty="0">
                          <a:effectLst/>
                          <a:latin typeface="+mj-lt"/>
                        </a:rPr>
                        <a:t>Tool</a:t>
                      </a:r>
                      <a:endParaRPr lang="en-US" sz="2800" kern="100" dirty="0">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dirty="0">
                          <a:effectLst/>
                          <a:latin typeface="+mj-lt"/>
                        </a:rPr>
                        <a:t>What It Measures</a:t>
                      </a:r>
                      <a:endParaRPr lang="en-US" sz="2800" kern="100" dirty="0">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dirty="0">
                          <a:effectLst/>
                          <a:latin typeface="+mj-lt"/>
                        </a:rPr>
                        <a:t>Key Metric</a:t>
                      </a:r>
                      <a:endParaRPr lang="en-US" sz="2800" kern="100" dirty="0">
                        <a:effectLst/>
                        <a:latin typeface="+mj-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925760457"/>
                  </a:ext>
                </a:extLst>
              </a:tr>
              <a:tr h="1333500">
                <a:tc>
                  <a:txBody>
                    <a:bodyPr/>
                    <a:lstStyle/>
                    <a:p>
                      <a:pPr marL="0" marR="0" algn="ctr">
                        <a:lnSpc>
                          <a:spcPct val="107000"/>
                        </a:lnSpc>
                        <a:spcBef>
                          <a:spcPts val="0"/>
                        </a:spcBef>
                        <a:spcAft>
                          <a:spcPts val="800"/>
                        </a:spcAft>
                      </a:pPr>
                      <a:r>
                        <a:rPr lang="en-US" sz="2800" kern="100" dirty="0">
                          <a:effectLst/>
                          <a:latin typeface="+mj-lt"/>
                        </a:rPr>
                        <a:t>Queuing Theory (M/M/c)</a:t>
                      </a:r>
                      <a:endParaRPr lang="en-US" sz="2800" kern="100" dirty="0">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dirty="0">
                          <a:effectLst/>
                          <a:latin typeface="+mj-lt"/>
                        </a:rPr>
                        <a:t>Wait time, lane utilization </a:t>
                      </a:r>
                      <a:r>
                        <a:rPr lang="en-US" sz="2800" kern="1200" dirty="0">
                          <a:solidFill>
                            <a:schemeClr val="dk1"/>
                          </a:solidFill>
                          <a:effectLst/>
                          <a:latin typeface="+mj-lt"/>
                          <a:ea typeface="+mn-ea"/>
                          <a:cs typeface="+mn-cs"/>
                        </a:rPr>
                        <a:t>(</a:t>
                      </a:r>
                      <a:r>
                        <a:rPr lang="en-US" sz="2800" kern="1200" dirty="0" err="1">
                          <a:solidFill>
                            <a:schemeClr val="dk1"/>
                          </a:solidFill>
                          <a:effectLst/>
                          <a:latin typeface="+mj-lt"/>
                          <a:ea typeface="+mn-ea"/>
                          <a:cs typeface="+mn-cs"/>
                        </a:rPr>
                        <a:t>Zulkarnain</a:t>
                      </a:r>
                      <a:r>
                        <a:rPr lang="en-US" sz="2800" kern="1200" dirty="0">
                          <a:solidFill>
                            <a:schemeClr val="dk1"/>
                          </a:solidFill>
                          <a:effectLst/>
                          <a:latin typeface="+mj-lt"/>
                          <a:ea typeface="+mn-ea"/>
                          <a:cs typeface="+mn-cs"/>
                        </a:rPr>
                        <a:t> &amp; Sudin, 2024)</a:t>
                      </a:r>
                      <a:endParaRPr lang="en-US" sz="2800" kern="100" dirty="0">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effectLst/>
                          <a:latin typeface="+mj-lt"/>
                        </a:rPr>
                        <a:t>ρ = λ/μ ≤ 0.85 target</a:t>
                      </a:r>
                      <a:endParaRPr lang="en-US" sz="2800" kern="100">
                        <a:effectLst/>
                        <a:latin typeface="+mj-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000960677"/>
                  </a:ext>
                </a:extLst>
              </a:tr>
              <a:tr h="1333500">
                <a:tc>
                  <a:txBody>
                    <a:bodyPr/>
                    <a:lstStyle/>
                    <a:p>
                      <a:pPr marL="0" marR="0" algn="ctr">
                        <a:lnSpc>
                          <a:spcPct val="107000"/>
                        </a:lnSpc>
                        <a:spcBef>
                          <a:spcPts val="0"/>
                        </a:spcBef>
                        <a:spcAft>
                          <a:spcPts val="800"/>
                        </a:spcAft>
                      </a:pPr>
                      <a:r>
                        <a:rPr lang="en-US" sz="2800" kern="100" dirty="0">
                          <a:effectLst/>
                          <a:latin typeface="+mj-lt"/>
                        </a:rPr>
                        <a:t>Poisson Distribution</a:t>
                      </a:r>
                      <a:endParaRPr lang="en-US" sz="2800" kern="100" dirty="0">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dirty="0">
                          <a:effectLst/>
                          <a:latin typeface="+mj-lt"/>
                        </a:rPr>
                        <a:t>Customer arrival rate (</a:t>
                      </a:r>
                      <a:r>
                        <a:rPr lang="en-US" sz="2800" kern="100" dirty="0">
                          <a:effectLst/>
                          <a:latin typeface="+mj-lt"/>
                          <a:ea typeface="Calibri" panose="020F0502020204030204" pitchFamily="34" charset="0"/>
                          <a:cs typeface="Calibri" panose="020F0502020204030204" pitchFamily="34" charset="0"/>
                        </a:rPr>
                        <a:t>Ayodeji &amp; </a:t>
                      </a:r>
                      <a:r>
                        <a:rPr lang="en-US" sz="2800" kern="100" dirty="0" err="1">
                          <a:effectLst/>
                          <a:latin typeface="+mj-lt"/>
                          <a:ea typeface="Calibri" panose="020F0502020204030204" pitchFamily="34" charset="0"/>
                          <a:cs typeface="Calibri" panose="020F0502020204030204" pitchFamily="34" charset="0"/>
                        </a:rPr>
                        <a:t>Rjoub</a:t>
                      </a:r>
                      <a:r>
                        <a:rPr lang="en-US" sz="2800" kern="100" dirty="0">
                          <a:effectLst/>
                          <a:latin typeface="+mj-lt"/>
                          <a:ea typeface="Calibri" panose="020F0502020204030204" pitchFamily="34" charset="0"/>
                          <a:cs typeface="Calibri" panose="020F0502020204030204" pitchFamily="34" charset="0"/>
                        </a:rPr>
                        <a:t>, 2021)</a:t>
                      </a:r>
                      <a:endParaRPr lang="en-US" sz="2800" kern="100" dirty="0">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dirty="0">
                          <a:effectLst/>
                          <a:latin typeface="+mj-lt"/>
                        </a:rPr>
                        <a:t>λ per 15-min interval</a:t>
                      </a:r>
                      <a:endParaRPr lang="en-US" sz="2800" kern="100" dirty="0">
                        <a:effectLst/>
                        <a:latin typeface="+mj-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608447939"/>
                  </a:ext>
                </a:extLst>
              </a:tr>
              <a:tr h="1333500">
                <a:tc>
                  <a:txBody>
                    <a:bodyPr/>
                    <a:lstStyle/>
                    <a:p>
                      <a:pPr marL="0" marR="0" algn="ctr">
                        <a:lnSpc>
                          <a:spcPct val="107000"/>
                        </a:lnSpc>
                        <a:spcBef>
                          <a:spcPts val="0"/>
                        </a:spcBef>
                        <a:spcAft>
                          <a:spcPts val="800"/>
                        </a:spcAft>
                      </a:pPr>
                      <a:r>
                        <a:rPr lang="en-US" sz="2800" kern="100" dirty="0">
                          <a:effectLst/>
                          <a:latin typeface="+mj-lt"/>
                        </a:rPr>
                        <a:t>Decision Tree</a:t>
                      </a:r>
                      <a:endParaRPr lang="en-US" sz="2800" kern="100" dirty="0">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dirty="0">
                          <a:effectLst/>
                          <a:latin typeface="+mj-lt"/>
                        </a:rPr>
                        <a:t>Revenue per staffing scenario (</a:t>
                      </a:r>
                      <a:r>
                        <a:rPr lang="en-US" sz="2800" kern="1200" dirty="0">
                          <a:solidFill>
                            <a:schemeClr val="dk1"/>
                          </a:solidFill>
                          <a:effectLst/>
                          <a:latin typeface="+mj-lt"/>
                          <a:ea typeface="+mn-ea"/>
                          <a:cs typeface="+mn-cs"/>
                        </a:rPr>
                        <a:t>(Bansal et al., 2022)</a:t>
                      </a:r>
                      <a:endParaRPr lang="en-US" sz="2800" kern="100" dirty="0">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dirty="0">
                          <a:effectLst/>
                          <a:latin typeface="+mj-lt"/>
                        </a:rPr>
                        <a:t>Expected Monetary Value (EMV)</a:t>
                      </a:r>
                      <a:endParaRPr lang="en-US" sz="2800" kern="100" dirty="0">
                        <a:effectLst/>
                        <a:latin typeface="+mj-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494870118"/>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E9D8">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sp>
        <p:nvSpPr>
          <p:cNvPr id="3" name="TextBox 3"/>
          <p:cNvSpPr txBox="1"/>
          <p:nvPr/>
        </p:nvSpPr>
        <p:spPr>
          <a:xfrm>
            <a:off x="16734900" y="1215456"/>
            <a:ext cx="1048800" cy="208230"/>
          </a:xfrm>
          <a:prstGeom prst="rect">
            <a:avLst/>
          </a:prstGeom>
        </p:spPr>
        <p:txBody>
          <a:bodyPr lIns="0" tIns="0" rIns="0" bIns="0" rtlCol="0" anchor="t">
            <a:spAutoFit/>
          </a:bodyPr>
          <a:lstStyle/>
          <a:p>
            <a:pPr algn="l">
              <a:lnSpc>
                <a:spcPts val="1490"/>
              </a:lnSpc>
            </a:pPr>
            <a:r>
              <a:rPr lang="en-US" sz="1796" b="1">
                <a:solidFill>
                  <a:srgbClr val="D9291A"/>
                </a:solidFill>
                <a:latin typeface="Raleway Bold"/>
                <a:ea typeface="Raleway Bold"/>
                <a:cs typeface="Raleway Bold"/>
                <a:sym typeface="Raleway Bold"/>
              </a:rPr>
              <a:t>page 05</a:t>
            </a:r>
          </a:p>
        </p:txBody>
      </p:sp>
      <p:sp>
        <p:nvSpPr>
          <p:cNvPr id="4" name="TextBox 4"/>
          <p:cNvSpPr txBox="1"/>
          <p:nvPr/>
        </p:nvSpPr>
        <p:spPr>
          <a:xfrm>
            <a:off x="2895600" y="1333500"/>
            <a:ext cx="12780967" cy="1022780"/>
          </a:xfrm>
          <a:prstGeom prst="rect">
            <a:avLst/>
          </a:prstGeom>
        </p:spPr>
        <p:txBody>
          <a:bodyPr lIns="0" tIns="0" rIns="0" bIns="0" rtlCol="0" anchor="t">
            <a:spAutoFit/>
          </a:bodyPr>
          <a:lstStyle/>
          <a:p>
            <a:pPr marL="0" marR="0" algn="ctr">
              <a:lnSpc>
                <a:spcPct val="107000"/>
              </a:lnSpc>
              <a:spcBef>
                <a:spcPts val="0"/>
              </a:spcBef>
              <a:spcAft>
                <a:spcPts val="800"/>
              </a:spcAft>
            </a:pPr>
            <a:r>
              <a:rPr lang="en-US" sz="65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Variables Affecting Data</a:t>
            </a:r>
            <a:endParaRPr lang="en-US" sz="65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CEDD53D9-88CB-DA71-7562-4932EDDDFA1A}"/>
              </a:ext>
            </a:extLst>
          </p:cNvPr>
          <p:cNvGraphicFramePr>
            <a:graphicFrameLocks noGrp="1"/>
          </p:cNvGraphicFramePr>
          <p:nvPr>
            <p:extLst>
              <p:ext uri="{D42A27DB-BD31-4B8C-83A1-F6EECF244321}">
                <p14:modId xmlns:p14="http://schemas.microsoft.com/office/powerpoint/2010/main" val="141952967"/>
              </p:ext>
            </p:extLst>
          </p:nvPr>
        </p:nvGraphicFramePr>
        <p:xfrm>
          <a:off x="2286000" y="3467100"/>
          <a:ext cx="14249400" cy="4724400"/>
        </p:xfrm>
        <a:graphic>
          <a:graphicData uri="http://schemas.openxmlformats.org/drawingml/2006/table">
            <a:tbl>
              <a:tblPr firstRow="1" bandRow="1">
                <a:tableStyleId>{21E4AEA4-8DFA-4A89-87EB-49C32662AFE0}</a:tableStyleId>
              </a:tblPr>
              <a:tblGrid>
                <a:gridCol w="3562350">
                  <a:extLst>
                    <a:ext uri="{9D8B030D-6E8A-4147-A177-3AD203B41FA5}">
                      <a16:colId xmlns:a16="http://schemas.microsoft.com/office/drawing/2014/main" val="3930758624"/>
                    </a:ext>
                  </a:extLst>
                </a:gridCol>
                <a:gridCol w="3562350">
                  <a:extLst>
                    <a:ext uri="{9D8B030D-6E8A-4147-A177-3AD203B41FA5}">
                      <a16:colId xmlns:a16="http://schemas.microsoft.com/office/drawing/2014/main" val="2674225515"/>
                    </a:ext>
                  </a:extLst>
                </a:gridCol>
                <a:gridCol w="3562350">
                  <a:extLst>
                    <a:ext uri="{9D8B030D-6E8A-4147-A177-3AD203B41FA5}">
                      <a16:colId xmlns:a16="http://schemas.microsoft.com/office/drawing/2014/main" val="1371818120"/>
                    </a:ext>
                  </a:extLst>
                </a:gridCol>
                <a:gridCol w="3562350">
                  <a:extLst>
                    <a:ext uri="{9D8B030D-6E8A-4147-A177-3AD203B41FA5}">
                      <a16:colId xmlns:a16="http://schemas.microsoft.com/office/drawing/2014/main" val="3009204768"/>
                    </a:ext>
                  </a:extLst>
                </a:gridCol>
              </a:tblGrid>
              <a:tr h="1363167">
                <a:tc>
                  <a:txBody>
                    <a:bodyPr/>
                    <a:lstStyle/>
                    <a:p>
                      <a:pPr algn="ctr"/>
                      <a:r>
                        <a:rPr lang="en-US" sz="3000" b="1" kern="100" dirty="0">
                          <a:solidFill>
                            <a:schemeClr val="bg1"/>
                          </a:solidFill>
                          <a:effectLst/>
                        </a:rPr>
                        <a:t>Time of Day</a:t>
                      </a:r>
                      <a:endParaRPr lang="en-US" sz="3000" dirty="0">
                        <a:solidFill>
                          <a:schemeClr val="bg1"/>
                        </a:solidFill>
                      </a:endParaRPr>
                    </a:p>
                  </a:txBody>
                  <a:tcPr/>
                </a:tc>
                <a:tc>
                  <a:txBody>
                    <a:bodyPr/>
                    <a:lstStyle/>
                    <a:p>
                      <a:pPr algn="ctr"/>
                      <a:r>
                        <a:rPr lang="en-US" sz="3000" b="1" kern="100" dirty="0">
                          <a:solidFill>
                            <a:schemeClr val="bg1"/>
                          </a:solidFill>
                          <a:effectLst/>
                        </a:rPr>
                        <a:t>Day of Week</a:t>
                      </a:r>
                      <a:endParaRPr lang="en-US" sz="3000" dirty="0">
                        <a:solidFill>
                          <a:schemeClr val="bg1"/>
                        </a:solidFill>
                      </a:endParaRPr>
                    </a:p>
                  </a:txBody>
                  <a:tcPr/>
                </a:tc>
                <a:tc>
                  <a:txBody>
                    <a:bodyPr/>
                    <a:lstStyle/>
                    <a:p>
                      <a:pPr algn="ctr"/>
                      <a:r>
                        <a:rPr lang="en-US" sz="3000" b="1" kern="100" dirty="0">
                          <a:solidFill>
                            <a:schemeClr val="bg1"/>
                          </a:solidFill>
                          <a:effectLst/>
                        </a:rPr>
                        <a:t>Weather</a:t>
                      </a:r>
                      <a:endParaRPr lang="en-US" sz="3000" dirty="0">
                        <a:solidFill>
                          <a:schemeClr val="bg1"/>
                        </a:solidFill>
                      </a:endParaRPr>
                    </a:p>
                  </a:txBody>
                  <a:tcPr/>
                </a:tc>
                <a:tc>
                  <a:txBody>
                    <a:bodyPr/>
                    <a:lstStyle/>
                    <a:p>
                      <a:pPr algn="ctr"/>
                      <a:r>
                        <a:rPr lang="en-US" sz="3000" b="1" dirty="0">
                          <a:solidFill>
                            <a:schemeClr val="bg1"/>
                          </a:solidFill>
                          <a:effectLst/>
                        </a:rPr>
                        <a:t>Holidays</a:t>
                      </a:r>
                      <a:endParaRPr lang="en-US" sz="3000" dirty="0">
                        <a:solidFill>
                          <a:schemeClr val="bg1"/>
                        </a:solidFill>
                      </a:endParaRPr>
                    </a:p>
                  </a:txBody>
                  <a:tcPr/>
                </a:tc>
                <a:extLst>
                  <a:ext uri="{0D108BD9-81ED-4DB2-BD59-A6C34878D82A}">
                    <a16:rowId xmlns:a16="http://schemas.microsoft.com/office/drawing/2014/main" val="2158704415"/>
                  </a:ext>
                </a:extLst>
              </a:tr>
              <a:tr h="3361233">
                <a:tc>
                  <a:txBody>
                    <a:bodyPr/>
                    <a:lstStyle/>
                    <a:p>
                      <a:pPr algn="ctr"/>
                      <a:r>
                        <a:rPr lang="en-US" sz="3000" kern="100" dirty="0">
                          <a:solidFill>
                            <a:schemeClr val="tx1"/>
                          </a:solidFill>
                          <a:effectLst/>
                        </a:rPr>
                        <a:t>Peak demand 11:30 AM–1 PM and 5–7 PM; arrival rate rises 60–80%</a:t>
                      </a:r>
                    </a:p>
                    <a:p>
                      <a:pPr algn="ctr"/>
                      <a:r>
                        <a:rPr lang="en-US" sz="3200" kern="100" dirty="0">
                          <a:effectLst/>
                          <a:latin typeface="Calibri" panose="020F0502020204030204" pitchFamily="34" charset="0"/>
                          <a:ea typeface="Calibri" panose="020F0502020204030204" pitchFamily="34" charset="0"/>
                          <a:cs typeface="Calibri" panose="020F0502020204030204" pitchFamily="34" charset="0"/>
                        </a:rPr>
                        <a:t>(Ayodeji &amp;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Rjoub</a:t>
                      </a:r>
                      <a:r>
                        <a:rPr lang="en-US" sz="3200" kern="100" dirty="0">
                          <a:effectLst/>
                          <a:latin typeface="Calibri" panose="020F0502020204030204" pitchFamily="34" charset="0"/>
                          <a:ea typeface="Calibri" panose="020F0502020204030204" pitchFamily="34" charset="0"/>
                          <a:cs typeface="Calibri" panose="020F0502020204030204" pitchFamily="34" charset="0"/>
                        </a:rPr>
                        <a:t>, 2021)</a:t>
                      </a:r>
                      <a:endParaRPr lang="en-US" sz="30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kern="100" dirty="0">
                          <a:solidFill>
                            <a:schemeClr val="tx1"/>
                          </a:solidFill>
                          <a:effectLst/>
                        </a:rPr>
                        <a:t>Fridays/Saturdays 25–30% higher volume; Mondays lowest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00" dirty="0">
                          <a:effectLst/>
                          <a:latin typeface="Calibri" panose="020F0502020204030204" pitchFamily="34" charset="0"/>
                          <a:ea typeface="Calibri" panose="020F0502020204030204" pitchFamily="34" charset="0"/>
                          <a:cs typeface="Calibri" panose="020F0502020204030204" pitchFamily="34" charset="0"/>
                        </a:rPr>
                        <a:t>(Ayodeji &amp;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Rjoub</a:t>
                      </a:r>
                      <a:r>
                        <a:rPr lang="en-US" sz="2800" kern="100" dirty="0">
                          <a:effectLst/>
                          <a:latin typeface="Calibri" panose="020F0502020204030204" pitchFamily="34" charset="0"/>
                          <a:ea typeface="Calibri" panose="020F0502020204030204" pitchFamily="34" charset="0"/>
                          <a:cs typeface="Calibri" panose="020F0502020204030204" pitchFamily="34" charset="0"/>
                        </a:rPr>
                        <a:t>, 2021)</a:t>
                      </a:r>
                      <a:endParaRPr lang="en-US" sz="2800" dirty="0">
                        <a:solidFill>
                          <a:schemeClr val="tx1"/>
                        </a:solidFill>
                      </a:endParaRPr>
                    </a:p>
                  </a:txBody>
                  <a:tcPr/>
                </a:tc>
                <a:tc>
                  <a:txBody>
                    <a:bodyPr/>
                    <a:lstStyle/>
                    <a:p>
                      <a:pPr algn="ctr"/>
                      <a:r>
                        <a:rPr lang="en-US" sz="3000" kern="100" dirty="0">
                          <a:solidFill>
                            <a:schemeClr val="tx1"/>
                          </a:solidFill>
                          <a:effectLst/>
                        </a:rPr>
                        <a:t>Rain shifts customers to drive-thru; extreme temps cut foot traffic ~12%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00" dirty="0">
                          <a:effectLst/>
                          <a:latin typeface="Calibri" panose="020F0502020204030204" pitchFamily="34" charset="0"/>
                          <a:ea typeface="Calibri" panose="020F0502020204030204" pitchFamily="34" charset="0"/>
                          <a:cs typeface="Calibri" panose="020F0502020204030204" pitchFamily="34" charset="0"/>
                        </a:rPr>
                        <a:t>(Ayodeji &amp;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Rjoub</a:t>
                      </a:r>
                      <a:r>
                        <a:rPr lang="en-US" sz="2800" kern="100" dirty="0">
                          <a:effectLst/>
                          <a:latin typeface="Calibri" panose="020F0502020204030204" pitchFamily="34" charset="0"/>
                          <a:ea typeface="Calibri" panose="020F0502020204030204" pitchFamily="34" charset="0"/>
                          <a:cs typeface="Calibri" panose="020F0502020204030204" pitchFamily="34" charset="0"/>
                        </a:rPr>
                        <a:t>, 2021)</a:t>
                      </a:r>
                      <a:endParaRPr lang="en-US" sz="2800" dirty="0">
                        <a:solidFill>
                          <a:schemeClr val="tx1"/>
                        </a:solidFill>
                      </a:endParaRPr>
                    </a:p>
                  </a:txBody>
                  <a:tcPr/>
                </a:tc>
                <a:tc>
                  <a:txBody>
                    <a:bodyPr/>
                    <a:lstStyle/>
                    <a:p>
                      <a:pPr algn="ctr"/>
                      <a:r>
                        <a:rPr lang="en-US" sz="3000" dirty="0">
                          <a:solidFill>
                            <a:schemeClr val="tx1"/>
                          </a:solidFill>
                          <a:effectLst/>
                        </a:rPr>
                        <a:t>Pre-holiday Fridays spike demand 35–40% above baseline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00" dirty="0">
                          <a:effectLst/>
                          <a:latin typeface="Calibri" panose="020F0502020204030204" pitchFamily="34" charset="0"/>
                          <a:ea typeface="Calibri" panose="020F0502020204030204" pitchFamily="34" charset="0"/>
                          <a:cs typeface="Calibri" panose="020F0502020204030204" pitchFamily="34" charset="0"/>
                        </a:rPr>
                        <a:t>(Ayodeji &amp;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Rjoub</a:t>
                      </a:r>
                      <a:r>
                        <a:rPr lang="en-US" sz="2800" kern="100" dirty="0">
                          <a:effectLst/>
                          <a:latin typeface="Calibri" panose="020F0502020204030204" pitchFamily="34" charset="0"/>
                          <a:ea typeface="Calibri" panose="020F0502020204030204" pitchFamily="34" charset="0"/>
                          <a:cs typeface="Calibri" panose="020F0502020204030204" pitchFamily="34" charset="0"/>
                        </a:rPr>
                        <a:t>, 2021)</a:t>
                      </a:r>
                      <a:endParaRPr lang="en-US" sz="2800" dirty="0">
                        <a:solidFill>
                          <a:schemeClr val="tx1"/>
                        </a:solidFill>
                      </a:endParaRPr>
                    </a:p>
                  </a:txBody>
                  <a:tcPr/>
                </a:tc>
                <a:extLst>
                  <a:ext uri="{0D108BD9-81ED-4DB2-BD59-A6C34878D82A}">
                    <a16:rowId xmlns:a16="http://schemas.microsoft.com/office/drawing/2014/main" val="47350951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65"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GB"/>
          </a:p>
        </p:txBody>
      </p:sp>
      <p:sp>
        <p:nvSpPr>
          <p:cNvPr id="3" name="Freeform 3"/>
          <p:cNvSpPr/>
          <p:nvPr/>
        </p:nvSpPr>
        <p:spPr>
          <a:xfrm>
            <a:off x="-2896417" y="-301688"/>
            <a:ext cx="4653710" cy="4114800"/>
          </a:xfrm>
          <a:custGeom>
            <a:avLst/>
            <a:gdLst/>
            <a:ahLst/>
            <a:cxnLst/>
            <a:rect l="l" t="t" r="r" b="b"/>
            <a:pathLst>
              <a:path w="4653710" h="4114800">
                <a:moveTo>
                  <a:pt x="0" y="0"/>
                </a:moveTo>
                <a:lnTo>
                  <a:pt x="4653710" y="0"/>
                </a:lnTo>
                <a:lnTo>
                  <a:pt x="465371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12505199" y="-1294983"/>
            <a:ext cx="3065986" cy="3050695"/>
          </a:xfrm>
          <a:custGeom>
            <a:avLst/>
            <a:gdLst/>
            <a:ahLst/>
            <a:cxnLst/>
            <a:rect l="l" t="t" r="r" b="b"/>
            <a:pathLst>
              <a:path w="3065986" h="3050695">
                <a:moveTo>
                  <a:pt x="0" y="0"/>
                </a:moveTo>
                <a:lnTo>
                  <a:pt x="3065986" y="0"/>
                </a:lnTo>
                <a:lnTo>
                  <a:pt x="3065986" y="3050695"/>
                </a:lnTo>
                <a:lnTo>
                  <a:pt x="0" y="3050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5" name="Group 5"/>
          <p:cNvGrpSpPr>
            <a:grpSpLocks noChangeAspect="1"/>
          </p:cNvGrpSpPr>
          <p:nvPr/>
        </p:nvGrpSpPr>
        <p:grpSpPr>
          <a:xfrm>
            <a:off x="12505199" y="2813996"/>
            <a:ext cx="5246370" cy="5246370"/>
            <a:chOff x="0" y="0"/>
            <a:chExt cx="14840029" cy="14840029"/>
          </a:xfrm>
        </p:grpSpPr>
        <p:sp>
          <p:nvSpPr>
            <p:cNvPr id="6" name="Freeform 6"/>
            <p:cNvSpPr/>
            <p:nvPr/>
          </p:nvSpPr>
          <p:spPr>
            <a:xfrm>
              <a:off x="-33258" y="-75"/>
              <a:ext cx="14906544" cy="14840178"/>
            </a:xfrm>
            <a:custGeom>
              <a:avLst/>
              <a:gdLst/>
              <a:ahLst/>
              <a:cxnLst/>
              <a:rect l="l" t="t" r="r" b="b"/>
              <a:pathLst>
                <a:path w="14906544" h="14840178">
                  <a:moveTo>
                    <a:pt x="7453273" y="75"/>
                  </a:moveTo>
                  <a:cubicBezTo>
                    <a:pt x="4794451" y="-11816"/>
                    <a:pt x="2332496" y="1399825"/>
                    <a:pt x="999642" y="3700470"/>
                  </a:cubicBezTo>
                  <a:cubicBezTo>
                    <a:pt x="-333213" y="6001115"/>
                    <a:pt x="-333213" y="8839064"/>
                    <a:pt x="999642" y="11139709"/>
                  </a:cubicBezTo>
                  <a:cubicBezTo>
                    <a:pt x="2332496" y="13440354"/>
                    <a:pt x="4794451" y="14851995"/>
                    <a:pt x="7453273" y="14840104"/>
                  </a:cubicBezTo>
                  <a:cubicBezTo>
                    <a:pt x="10112093" y="14851995"/>
                    <a:pt x="12574049" y="13440354"/>
                    <a:pt x="13906904" y="11139709"/>
                  </a:cubicBezTo>
                  <a:cubicBezTo>
                    <a:pt x="15239758" y="8839064"/>
                    <a:pt x="15239758" y="6001115"/>
                    <a:pt x="13906904" y="3700470"/>
                  </a:cubicBezTo>
                  <a:cubicBezTo>
                    <a:pt x="12574049" y="1399825"/>
                    <a:pt x="10112093" y="-11816"/>
                    <a:pt x="7453273" y="75"/>
                  </a:cubicBezTo>
                  <a:close/>
                </a:path>
              </a:pathLst>
            </a:custGeom>
            <a:solidFill>
              <a:srgbClr val="EA614B"/>
            </a:solidFill>
          </p:spPr>
          <p:txBody>
            <a:bodyPr/>
            <a:lstStyle/>
            <a:p>
              <a:endParaRPr lang="en-GB"/>
            </a:p>
          </p:txBody>
        </p:sp>
        <p:sp>
          <p:nvSpPr>
            <p:cNvPr id="7" name="Freeform 7"/>
            <p:cNvSpPr/>
            <p:nvPr/>
          </p:nvSpPr>
          <p:spPr>
            <a:xfrm>
              <a:off x="168022" y="200309"/>
              <a:ext cx="14503985" cy="14439411"/>
            </a:xfrm>
            <a:custGeom>
              <a:avLst/>
              <a:gdLst/>
              <a:ahLst/>
              <a:cxnLst/>
              <a:rect l="l" t="t" r="r" b="b"/>
              <a:pathLst>
                <a:path w="14503985" h="14439411">
                  <a:moveTo>
                    <a:pt x="7251993" y="73"/>
                  </a:moveTo>
                  <a:cubicBezTo>
                    <a:pt x="4664974" y="-11497"/>
                    <a:pt x="2269506" y="1362022"/>
                    <a:pt x="972645" y="3600537"/>
                  </a:cubicBezTo>
                  <a:cubicBezTo>
                    <a:pt x="-324215" y="5839051"/>
                    <a:pt x="-324215" y="8600360"/>
                    <a:pt x="972645" y="10838875"/>
                  </a:cubicBezTo>
                  <a:cubicBezTo>
                    <a:pt x="2269506" y="13077389"/>
                    <a:pt x="4664974" y="14450908"/>
                    <a:pt x="7251993" y="14439338"/>
                  </a:cubicBezTo>
                  <a:cubicBezTo>
                    <a:pt x="9839011" y="14450908"/>
                    <a:pt x="12234479" y="13077389"/>
                    <a:pt x="13531340" y="10838875"/>
                  </a:cubicBezTo>
                  <a:cubicBezTo>
                    <a:pt x="14828201" y="8600360"/>
                    <a:pt x="14828201" y="5839051"/>
                    <a:pt x="13531340" y="3600537"/>
                  </a:cubicBezTo>
                  <a:cubicBezTo>
                    <a:pt x="12234479" y="1362022"/>
                    <a:pt x="9839011" y="-11497"/>
                    <a:pt x="7251993" y="73"/>
                  </a:cubicBezTo>
                  <a:close/>
                </a:path>
              </a:pathLst>
            </a:custGeom>
            <a:solidFill>
              <a:srgbClr val="FFFFFF"/>
            </a:solidFill>
          </p:spPr>
          <p:txBody>
            <a:bodyPr/>
            <a:lstStyle/>
            <a:p>
              <a:endParaRPr lang="en-GB"/>
            </a:p>
          </p:txBody>
        </p:sp>
        <p:sp>
          <p:nvSpPr>
            <p:cNvPr id="8" name="Freeform 8"/>
            <p:cNvSpPr/>
            <p:nvPr/>
          </p:nvSpPr>
          <p:spPr>
            <a:xfrm>
              <a:off x="531276" y="561946"/>
              <a:ext cx="13777477" cy="13716137"/>
            </a:xfrm>
            <a:custGeom>
              <a:avLst/>
              <a:gdLst/>
              <a:ahLst/>
              <a:cxnLst/>
              <a:rect l="l" t="t" r="r" b="b"/>
              <a:pathLst>
                <a:path w="13777477" h="13716137">
                  <a:moveTo>
                    <a:pt x="6888739" y="68"/>
                  </a:moveTo>
                  <a:cubicBezTo>
                    <a:pt x="4431305" y="-10922"/>
                    <a:pt x="2155826" y="1293797"/>
                    <a:pt x="923925" y="3420184"/>
                  </a:cubicBezTo>
                  <a:cubicBezTo>
                    <a:pt x="-307975" y="5546571"/>
                    <a:pt x="-307975" y="8169565"/>
                    <a:pt x="923925" y="10295952"/>
                  </a:cubicBezTo>
                  <a:cubicBezTo>
                    <a:pt x="2155826" y="12422339"/>
                    <a:pt x="4431305" y="13727058"/>
                    <a:pt x="6888739" y="13716068"/>
                  </a:cubicBezTo>
                  <a:cubicBezTo>
                    <a:pt x="9346172" y="13727058"/>
                    <a:pt x="11621651" y="12422339"/>
                    <a:pt x="12853552" y="10295952"/>
                  </a:cubicBezTo>
                  <a:cubicBezTo>
                    <a:pt x="14085452" y="8169565"/>
                    <a:pt x="14085452" y="5546571"/>
                    <a:pt x="12853552" y="3420184"/>
                  </a:cubicBezTo>
                  <a:cubicBezTo>
                    <a:pt x="11621651" y="1293797"/>
                    <a:pt x="9346172" y="-10922"/>
                    <a:pt x="6888739" y="68"/>
                  </a:cubicBezTo>
                  <a:close/>
                </a:path>
              </a:pathLst>
            </a:custGeom>
            <a:blipFill>
              <a:blip r:embed="rId8"/>
              <a:stretch>
                <a:fillRect l="-8002" r="-8002"/>
              </a:stretch>
            </a:blipFill>
          </p:spPr>
          <p:txBody>
            <a:bodyPr/>
            <a:lstStyle/>
            <a:p>
              <a:endParaRPr lang="en-GB"/>
            </a:p>
          </p:txBody>
        </p:sp>
      </p:grpSp>
      <p:sp>
        <p:nvSpPr>
          <p:cNvPr id="9" name="Freeform 9"/>
          <p:cNvSpPr/>
          <p:nvPr/>
        </p:nvSpPr>
        <p:spPr>
          <a:xfrm rot="-4050707">
            <a:off x="13522629" y="5401761"/>
            <a:ext cx="6866993" cy="5317210"/>
          </a:xfrm>
          <a:custGeom>
            <a:avLst/>
            <a:gdLst/>
            <a:ahLst/>
            <a:cxnLst/>
            <a:rect l="l" t="t" r="r" b="b"/>
            <a:pathLst>
              <a:path w="6866993" h="5317210">
                <a:moveTo>
                  <a:pt x="0" y="0"/>
                </a:moveTo>
                <a:lnTo>
                  <a:pt x="6866993" y="0"/>
                </a:lnTo>
                <a:lnTo>
                  <a:pt x="6866993" y="5317210"/>
                </a:lnTo>
                <a:lnTo>
                  <a:pt x="0" y="531721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0" name="TextBox 10"/>
          <p:cNvSpPr txBox="1"/>
          <p:nvPr/>
        </p:nvSpPr>
        <p:spPr>
          <a:xfrm>
            <a:off x="2209800" y="8191501"/>
            <a:ext cx="11049000" cy="1068626"/>
          </a:xfrm>
          <a:prstGeom prst="rect">
            <a:avLst/>
          </a:prstGeom>
        </p:spPr>
        <p:txBody>
          <a:bodyPr wrap="square" lIns="0" tIns="0" rIns="0" bIns="0" rtlCol="0" anchor="t">
            <a:sp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M/M/c model applied with c = 2 lanes at peak hours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Industry benchmark: ρ ≤ 0.85; lunch peak at 0.90 exceeds threshold</a:t>
            </a:r>
          </a:p>
        </p:txBody>
      </p:sp>
      <p:sp>
        <p:nvSpPr>
          <p:cNvPr id="11" name="TextBox 11"/>
          <p:cNvSpPr txBox="1"/>
          <p:nvPr/>
        </p:nvSpPr>
        <p:spPr>
          <a:xfrm>
            <a:off x="2667000" y="800100"/>
            <a:ext cx="9292879" cy="1038746"/>
          </a:xfrm>
          <a:prstGeom prst="rect">
            <a:avLst/>
          </a:prstGeom>
        </p:spPr>
        <p:txBody>
          <a:bodyPr wrap="square" lIns="0" tIns="0" rIns="0" bIns="0" rtlCol="0" anchor="t">
            <a:spAutoFit/>
          </a:bodyPr>
          <a:lstStyle/>
          <a:p>
            <a:pPr algn="l">
              <a:lnSpc>
                <a:spcPts val="8095"/>
              </a:lnSpc>
            </a:pPr>
            <a:r>
              <a:rPr lang="en-US" sz="7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Queuing Theory Data</a:t>
            </a:r>
            <a:endParaRPr lang="en-US" sz="7000" b="1" dirty="0">
              <a:solidFill>
                <a:schemeClr val="bg1"/>
              </a:solidFill>
              <a:latin typeface="Raleway Bold"/>
              <a:ea typeface="Raleway Bold"/>
              <a:cs typeface="Raleway Bold"/>
              <a:sym typeface="Raleway Bold"/>
            </a:endParaRPr>
          </a:p>
        </p:txBody>
      </p:sp>
      <p:sp>
        <p:nvSpPr>
          <p:cNvPr id="12" name="TextBox 12"/>
          <p:cNvSpPr txBox="1"/>
          <p:nvPr/>
        </p:nvSpPr>
        <p:spPr>
          <a:xfrm>
            <a:off x="16734900" y="1215456"/>
            <a:ext cx="1048800" cy="208230"/>
          </a:xfrm>
          <a:prstGeom prst="rect">
            <a:avLst/>
          </a:prstGeom>
        </p:spPr>
        <p:txBody>
          <a:bodyPr lIns="0" tIns="0" rIns="0" bIns="0" rtlCol="0" anchor="t">
            <a:spAutoFit/>
          </a:bodyPr>
          <a:lstStyle/>
          <a:p>
            <a:pPr algn="l">
              <a:lnSpc>
                <a:spcPts val="1490"/>
              </a:lnSpc>
            </a:pPr>
            <a:r>
              <a:rPr lang="en-US" sz="1796" b="1">
                <a:solidFill>
                  <a:srgbClr val="FFFFFF"/>
                </a:solidFill>
                <a:latin typeface="Raleway Bold"/>
                <a:ea typeface="Raleway Bold"/>
                <a:cs typeface="Raleway Bold"/>
                <a:sym typeface="Raleway Bold"/>
              </a:rPr>
              <a:t>page 06</a:t>
            </a:r>
          </a:p>
        </p:txBody>
      </p:sp>
      <p:graphicFrame>
        <p:nvGraphicFramePr>
          <p:cNvPr id="13" name="Table 12">
            <a:extLst>
              <a:ext uri="{FF2B5EF4-FFF2-40B4-BE49-F238E27FC236}">
                <a16:creationId xmlns:a16="http://schemas.microsoft.com/office/drawing/2014/main" id="{01FF9C64-0757-A44E-A9C6-0368115BEE96}"/>
              </a:ext>
            </a:extLst>
          </p:cNvPr>
          <p:cNvGraphicFramePr>
            <a:graphicFrameLocks noGrp="1"/>
          </p:cNvGraphicFramePr>
          <p:nvPr>
            <p:extLst>
              <p:ext uri="{D42A27DB-BD31-4B8C-83A1-F6EECF244321}">
                <p14:modId xmlns:p14="http://schemas.microsoft.com/office/powerpoint/2010/main" val="4122471197"/>
              </p:ext>
            </p:extLst>
          </p:nvPr>
        </p:nvGraphicFramePr>
        <p:xfrm>
          <a:off x="2133600" y="2400300"/>
          <a:ext cx="9067800" cy="5016185"/>
        </p:xfrm>
        <a:graphic>
          <a:graphicData uri="http://schemas.openxmlformats.org/drawingml/2006/table">
            <a:tbl>
              <a:tblPr firstRow="1" firstCol="1" bandRow="1">
                <a:tableStyleId>{68D230F3-CF80-4859-8CE7-A43EE81993B5}</a:tableStyleId>
              </a:tblPr>
              <a:tblGrid>
                <a:gridCol w="1813560">
                  <a:extLst>
                    <a:ext uri="{9D8B030D-6E8A-4147-A177-3AD203B41FA5}">
                      <a16:colId xmlns:a16="http://schemas.microsoft.com/office/drawing/2014/main" val="3812537601"/>
                    </a:ext>
                  </a:extLst>
                </a:gridCol>
                <a:gridCol w="1813560">
                  <a:extLst>
                    <a:ext uri="{9D8B030D-6E8A-4147-A177-3AD203B41FA5}">
                      <a16:colId xmlns:a16="http://schemas.microsoft.com/office/drawing/2014/main" val="2293847734"/>
                    </a:ext>
                  </a:extLst>
                </a:gridCol>
                <a:gridCol w="1813560">
                  <a:extLst>
                    <a:ext uri="{9D8B030D-6E8A-4147-A177-3AD203B41FA5}">
                      <a16:colId xmlns:a16="http://schemas.microsoft.com/office/drawing/2014/main" val="3379970050"/>
                    </a:ext>
                  </a:extLst>
                </a:gridCol>
                <a:gridCol w="1813560">
                  <a:extLst>
                    <a:ext uri="{9D8B030D-6E8A-4147-A177-3AD203B41FA5}">
                      <a16:colId xmlns:a16="http://schemas.microsoft.com/office/drawing/2014/main" val="3731036647"/>
                    </a:ext>
                  </a:extLst>
                </a:gridCol>
                <a:gridCol w="1813560">
                  <a:extLst>
                    <a:ext uri="{9D8B030D-6E8A-4147-A177-3AD203B41FA5}">
                      <a16:colId xmlns:a16="http://schemas.microsoft.com/office/drawing/2014/main" val="3750236078"/>
                    </a:ext>
                  </a:extLst>
                </a:gridCol>
              </a:tblGrid>
              <a:tr h="594360">
                <a:tc>
                  <a:txBody>
                    <a:bodyPr/>
                    <a:lstStyle/>
                    <a:p>
                      <a:pPr marL="0" marR="0" algn="ctr">
                        <a:lnSpc>
                          <a:spcPct val="107000"/>
                        </a:lnSpc>
                        <a:spcBef>
                          <a:spcPts val="0"/>
                        </a:spcBef>
                        <a:spcAft>
                          <a:spcPts val="800"/>
                        </a:spcAft>
                      </a:pPr>
                      <a:r>
                        <a:rPr lang="en-US" sz="2800" kern="100">
                          <a:solidFill>
                            <a:schemeClr val="bg1"/>
                          </a:solidFill>
                          <a:effectLst/>
                        </a:rPr>
                        <a:t>Time Window</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λ (arrivals/hr)</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dirty="0">
                          <a:solidFill>
                            <a:schemeClr val="bg1"/>
                          </a:solidFill>
                          <a:effectLst/>
                        </a:rPr>
                        <a:t>μ (service/</a:t>
                      </a:r>
                      <a:r>
                        <a:rPr lang="en-US" sz="2800" kern="100" dirty="0" err="1">
                          <a:solidFill>
                            <a:schemeClr val="bg1"/>
                          </a:solidFill>
                          <a:effectLst/>
                        </a:rPr>
                        <a:t>hr</a:t>
                      </a:r>
                      <a:r>
                        <a:rPr lang="en-US" sz="2800" kern="100" dirty="0">
                          <a:solidFill>
                            <a:schemeClr val="bg1"/>
                          </a:solidFill>
                          <a:effectLst/>
                        </a:rPr>
                        <a:t>)</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Utilization ρ</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Avg. Wait (min)</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053440018"/>
                  </a:ext>
                </a:extLst>
              </a:tr>
              <a:tr h="594360">
                <a:tc>
                  <a:txBody>
                    <a:bodyPr/>
                    <a:lstStyle/>
                    <a:p>
                      <a:pPr marL="0" marR="0" algn="ctr">
                        <a:lnSpc>
                          <a:spcPct val="107000"/>
                        </a:lnSpc>
                        <a:spcBef>
                          <a:spcPts val="0"/>
                        </a:spcBef>
                        <a:spcAft>
                          <a:spcPts val="800"/>
                        </a:spcAft>
                      </a:pPr>
                      <a:r>
                        <a:rPr lang="en-US" sz="2800" kern="100">
                          <a:solidFill>
                            <a:schemeClr val="bg1"/>
                          </a:solidFill>
                          <a:effectLst/>
                        </a:rPr>
                        <a:t>Off-Peak (9–11 AM)</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40</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60</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0.67</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1.8</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89553480"/>
                  </a:ext>
                </a:extLst>
              </a:tr>
              <a:tr h="594360">
                <a:tc>
                  <a:txBody>
                    <a:bodyPr/>
                    <a:lstStyle/>
                    <a:p>
                      <a:pPr marL="0" marR="0" algn="ctr">
                        <a:lnSpc>
                          <a:spcPct val="107000"/>
                        </a:lnSpc>
                        <a:spcBef>
                          <a:spcPts val="0"/>
                        </a:spcBef>
                        <a:spcAft>
                          <a:spcPts val="800"/>
                        </a:spcAft>
                      </a:pPr>
                      <a:r>
                        <a:rPr lang="en-US" sz="2800" kern="100">
                          <a:solidFill>
                            <a:schemeClr val="bg1"/>
                          </a:solidFill>
                          <a:effectLst/>
                        </a:rPr>
                        <a:t>Lunch Peak (11:30–1 PM)</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90</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dirty="0">
                          <a:solidFill>
                            <a:schemeClr val="bg1"/>
                          </a:solidFill>
                          <a:effectLst/>
                        </a:rPr>
                        <a:t>100</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0.90</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8.1</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770526450"/>
                  </a:ext>
                </a:extLst>
              </a:tr>
              <a:tr h="594360">
                <a:tc>
                  <a:txBody>
                    <a:bodyPr/>
                    <a:lstStyle/>
                    <a:p>
                      <a:pPr marL="0" marR="0" algn="ctr">
                        <a:lnSpc>
                          <a:spcPct val="107000"/>
                        </a:lnSpc>
                        <a:spcBef>
                          <a:spcPts val="0"/>
                        </a:spcBef>
                        <a:spcAft>
                          <a:spcPts val="800"/>
                        </a:spcAft>
                      </a:pPr>
                      <a:r>
                        <a:rPr lang="en-US" sz="2800" kern="100">
                          <a:solidFill>
                            <a:schemeClr val="bg1"/>
                          </a:solidFill>
                          <a:effectLst/>
                        </a:rPr>
                        <a:t>Afternoon (2–4 PM)</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30</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60</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0.50</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1.0</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731164069"/>
                  </a:ext>
                </a:extLst>
              </a:tr>
              <a:tr h="594360">
                <a:tc>
                  <a:txBody>
                    <a:bodyPr/>
                    <a:lstStyle/>
                    <a:p>
                      <a:pPr marL="0" marR="0" algn="ctr">
                        <a:lnSpc>
                          <a:spcPct val="107000"/>
                        </a:lnSpc>
                        <a:spcBef>
                          <a:spcPts val="0"/>
                        </a:spcBef>
                        <a:spcAft>
                          <a:spcPts val="800"/>
                        </a:spcAft>
                      </a:pPr>
                      <a:r>
                        <a:rPr lang="en-US" sz="2800" kern="100">
                          <a:solidFill>
                            <a:schemeClr val="bg1"/>
                          </a:solidFill>
                          <a:effectLst/>
                        </a:rPr>
                        <a:t>Dinner Peak (5–7 PM)</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85</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100</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a:solidFill>
                            <a:schemeClr val="bg1"/>
                          </a:solidFill>
                          <a:effectLst/>
                        </a:rPr>
                        <a:t>0.85</a:t>
                      </a:r>
                      <a:endParaRPr lang="en-US" sz="2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2800" kern="100" dirty="0">
                          <a:solidFill>
                            <a:schemeClr val="bg1"/>
                          </a:solidFill>
                          <a:effectLst/>
                        </a:rPr>
                        <a:t>5.3</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86499748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331"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GB"/>
          </a:p>
        </p:txBody>
      </p:sp>
      <p:sp>
        <p:nvSpPr>
          <p:cNvPr id="3" name="Freeform 3"/>
          <p:cNvSpPr/>
          <p:nvPr/>
        </p:nvSpPr>
        <p:spPr>
          <a:xfrm>
            <a:off x="685676" y="8101140"/>
            <a:ext cx="3065986" cy="3050695"/>
          </a:xfrm>
          <a:custGeom>
            <a:avLst/>
            <a:gdLst/>
            <a:ahLst/>
            <a:cxnLst/>
            <a:rect l="l" t="t" r="r" b="b"/>
            <a:pathLst>
              <a:path w="3065986" h="3050695">
                <a:moveTo>
                  <a:pt x="0" y="0"/>
                </a:moveTo>
                <a:lnTo>
                  <a:pt x="3065987" y="0"/>
                </a:lnTo>
                <a:lnTo>
                  <a:pt x="3065987" y="3050694"/>
                </a:lnTo>
                <a:lnTo>
                  <a:pt x="0" y="30506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xtBox 4"/>
          <p:cNvSpPr txBox="1"/>
          <p:nvPr/>
        </p:nvSpPr>
        <p:spPr>
          <a:xfrm>
            <a:off x="3733800" y="8115300"/>
            <a:ext cx="11049000" cy="1562607"/>
          </a:xfrm>
          <a:prstGeom prst="rect">
            <a:avLst/>
          </a:prstGeom>
        </p:spPr>
        <p:txBody>
          <a:bodyPr wrap="square" lIns="0" tIns="0" rIns="0" bIns="0" rtlCol="0" anchor="t">
            <a:sp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Arrivals follow Poisson distribution; prep time follows normal (μ = 2.8 min, σ = 0.6)</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Friday/Saturday exceed 45% probability of a 5-min+ wait</a:t>
            </a:r>
          </a:p>
        </p:txBody>
      </p:sp>
      <p:sp>
        <p:nvSpPr>
          <p:cNvPr id="5" name="Freeform 5"/>
          <p:cNvSpPr/>
          <p:nvPr/>
        </p:nvSpPr>
        <p:spPr>
          <a:xfrm rot="-4050707">
            <a:off x="13301404" y="6967882"/>
            <a:ext cx="6866993" cy="5317210"/>
          </a:xfrm>
          <a:custGeom>
            <a:avLst/>
            <a:gdLst/>
            <a:ahLst/>
            <a:cxnLst/>
            <a:rect l="l" t="t" r="r" b="b"/>
            <a:pathLst>
              <a:path w="6866993" h="5317210">
                <a:moveTo>
                  <a:pt x="0" y="0"/>
                </a:moveTo>
                <a:lnTo>
                  <a:pt x="6866992" y="0"/>
                </a:lnTo>
                <a:lnTo>
                  <a:pt x="6866992" y="5317210"/>
                </a:lnTo>
                <a:lnTo>
                  <a:pt x="0" y="53172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TextBox 6"/>
          <p:cNvSpPr txBox="1"/>
          <p:nvPr/>
        </p:nvSpPr>
        <p:spPr>
          <a:xfrm>
            <a:off x="3200400" y="1409700"/>
            <a:ext cx="12039600" cy="1038746"/>
          </a:xfrm>
          <a:prstGeom prst="rect">
            <a:avLst/>
          </a:prstGeom>
        </p:spPr>
        <p:txBody>
          <a:bodyPr wrap="square" lIns="0" tIns="0" rIns="0" bIns="0" rtlCol="0" anchor="t">
            <a:spAutoFit/>
          </a:bodyPr>
          <a:lstStyle/>
          <a:p>
            <a:pPr algn="ctr">
              <a:lnSpc>
                <a:spcPts val="8095"/>
              </a:lnSpc>
            </a:pPr>
            <a:r>
              <a:rPr lang="en-US" sz="7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Probability &amp; Distribution Data</a:t>
            </a:r>
            <a:endParaRPr lang="en-US" sz="7000" b="1" dirty="0">
              <a:solidFill>
                <a:schemeClr val="bg1"/>
              </a:solidFill>
              <a:latin typeface="Raleway Bold"/>
              <a:ea typeface="Raleway Bold"/>
              <a:cs typeface="Raleway Bold"/>
              <a:sym typeface="Raleway Bold"/>
            </a:endParaRPr>
          </a:p>
        </p:txBody>
      </p:sp>
      <p:sp>
        <p:nvSpPr>
          <p:cNvPr id="7" name="Freeform 7"/>
          <p:cNvSpPr/>
          <p:nvPr/>
        </p:nvSpPr>
        <p:spPr>
          <a:xfrm>
            <a:off x="14932445" y="-899094"/>
            <a:ext cx="4653710" cy="4114800"/>
          </a:xfrm>
          <a:custGeom>
            <a:avLst/>
            <a:gdLst/>
            <a:ahLst/>
            <a:cxnLst/>
            <a:rect l="l" t="t" r="r" b="b"/>
            <a:pathLst>
              <a:path w="4653710" h="4114800">
                <a:moveTo>
                  <a:pt x="0" y="0"/>
                </a:moveTo>
                <a:lnTo>
                  <a:pt x="4653710" y="0"/>
                </a:lnTo>
                <a:lnTo>
                  <a:pt x="465371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8" name="TextBox 8"/>
          <p:cNvSpPr txBox="1"/>
          <p:nvPr/>
        </p:nvSpPr>
        <p:spPr>
          <a:xfrm>
            <a:off x="16734900" y="1215456"/>
            <a:ext cx="1048800" cy="208230"/>
          </a:xfrm>
          <a:prstGeom prst="rect">
            <a:avLst/>
          </a:prstGeom>
        </p:spPr>
        <p:txBody>
          <a:bodyPr lIns="0" tIns="0" rIns="0" bIns="0" rtlCol="0" anchor="t">
            <a:spAutoFit/>
          </a:bodyPr>
          <a:lstStyle/>
          <a:p>
            <a:pPr algn="l">
              <a:lnSpc>
                <a:spcPts val="1490"/>
              </a:lnSpc>
            </a:pPr>
            <a:r>
              <a:rPr lang="en-US" sz="1796" b="1">
                <a:solidFill>
                  <a:srgbClr val="FFFFFF"/>
                </a:solidFill>
                <a:latin typeface="Raleway Bold"/>
                <a:ea typeface="Raleway Bold"/>
                <a:cs typeface="Raleway Bold"/>
                <a:sym typeface="Raleway Bold"/>
              </a:rPr>
              <a:t>page 07</a:t>
            </a:r>
          </a:p>
        </p:txBody>
      </p:sp>
      <p:graphicFrame>
        <p:nvGraphicFramePr>
          <p:cNvPr id="9" name="Table 8">
            <a:extLst>
              <a:ext uri="{FF2B5EF4-FFF2-40B4-BE49-F238E27FC236}">
                <a16:creationId xmlns:a16="http://schemas.microsoft.com/office/drawing/2014/main" id="{4377C911-A465-B5B7-1147-F9A8F2538C62}"/>
              </a:ext>
            </a:extLst>
          </p:cNvPr>
          <p:cNvGraphicFramePr>
            <a:graphicFrameLocks noGrp="1"/>
          </p:cNvGraphicFramePr>
          <p:nvPr>
            <p:extLst>
              <p:ext uri="{D42A27DB-BD31-4B8C-83A1-F6EECF244321}">
                <p14:modId xmlns:p14="http://schemas.microsoft.com/office/powerpoint/2010/main" val="3353356154"/>
              </p:ext>
            </p:extLst>
          </p:nvPr>
        </p:nvGraphicFramePr>
        <p:xfrm>
          <a:off x="1905000" y="3086100"/>
          <a:ext cx="15392400" cy="4495801"/>
        </p:xfrm>
        <a:graphic>
          <a:graphicData uri="http://schemas.openxmlformats.org/drawingml/2006/table">
            <a:tbl>
              <a:tblPr firstRow="1" firstCol="1" bandRow="1">
                <a:tableStyleId>{AF606853-7671-496A-8E4F-DF71F8EC918B}</a:tableStyleId>
              </a:tblPr>
              <a:tblGrid>
                <a:gridCol w="3848100">
                  <a:extLst>
                    <a:ext uri="{9D8B030D-6E8A-4147-A177-3AD203B41FA5}">
                      <a16:colId xmlns:a16="http://schemas.microsoft.com/office/drawing/2014/main" val="3871815034"/>
                    </a:ext>
                  </a:extLst>
                </a:gridCol>
                <a:gridCol w="3848100">
                  <a:extLst>
                    <a:ext uri="{9D8B030D-6E8A-4147-A177-3AD203B41FA5}">
                      <a16:colId xmlns:a16="http://schemas.microsoft.com/office/drawing/2014/main" val="3074309779"/>
                    </a:ext>
                  </a:extLst>
                </a:gridCol>
                <a:gridCol w="3848100">
                  <a:extLst>
                    <a:ext uri="{9D8B030D-6E8A-4147-A177-3AD203B41FA5}">
                      <a16:colId xmlns:a16="http://schemas.microsoft.com/office/drawing/2014/main" val="3578071591"/>
                    </a:ext>
                  </a:extLst>
                </a:gridCol>
                <a:gridCol w="3848100">
                  <a:extLst>
                    <a:ext uri="{9D8B030D-6E8A-4147-A177-3AD203B41FA5}">
                      <a16:colId xmlns:a16="http://schemas.microsoft.com/office/drawing/2014/main" val="127006604"/>
                    </a:ext>
                  </a:extLst>
                </a:gridCol>
              </a:tblGrid>
              <a:tr h="1566433">
                <a:tc>
                  <a:txBody>
                    <a:bodyPr/>
                    <a:lstStyle/>
                    <a:p>
                      <a:pPr marL="0" marR="0" algn="ctr">
                        <a:lnSpc>
                          <a:spcPct val="107000"/>
                        </a:lnSpc>
                        <a:spcBef>
                          <a:spcPts val="0"/>
                        </a:spcBef>
                        <a:spcAft>
                          <a:spcPts val="800"/>
                        </a:spcAft>
                      </a:pPr>
                      <a:r>
                        <a:rPr lang="en-US" sz="3000" kern="100" dirty="0">
                          <a:effectLst/>
                        </a:rPr>
                        <a:t>Day</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7D3823"/>
                    </a:solidFill>
                  </a:tcPr>
                </a:tc>
                <a:tc>
                  <a:txBody>
                    <a:bodyPr/>
                    <a:lstStyle/>
                    <a:p>
                      <a:pPr marL="0" marR="0" algn="ctr">
                        <a:lnSpc>
                          <a:spcPct val="107000"/>
                        </a:lnSpc>
                        <a:spcBef>
                          <a:spcPts val="0"/>
                        </a:spcBef>
                        <a:spcAft>
                          <a:spcPts val="800"/>
                        </a:spcAft>
                      </a:pPr>
                      <a:r>
                        <a:rPr lang="en-US" sz="3000" kern="100" dirty="0">
                          <a:effectLst/>
                        </a:rPr>
                        <a:t>Avg. Arrivals/15 Min</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7D3823"/>
                    </a:solidFill>
                  </a:tcPr>
                </a:tc>
                <a:tc>
                  <a:txBody>
                    <a:bodyPr/>
                    <a:lstStyle/>
                    <a:p>
                      <a:pPr marL="0" marR="0" algn="ctr">
                        <a:lnSpc>
                          <a:spcPct val="107000"/>
                        </a:lnSpc>
                        <a:spcBef>
                          <a:spcPts val="0"/>
                        </a:spcBef>
                        <a:spcAft>
                          <a:spcPts val="800"/>
                        </a:spcAft>
                      </a:pPr>
                      <a:r>
                        <a:rPr lang="en-US" sz="3000" kern="100" dirty="0">
                          <a:effectLst/>
                        </a:rPr>
                        <a:t>Std. Dev.</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7D3823"/>
                    </a:solidFill>
                  </a:tcPr>
                </a:tc>
                <a:tc>
                  <a:txBody>
                    <a:bodyPr/>
                    <a:lstStyle/>
                    <a:p>
                      <a:pPr marL="0" marR="0" algn="ctr">
                        <a:lnSpc>
                          <a:spcPct val="107000"/>
                        </a:lnSpc>
                        <a:spcBef>
                          <a:spcPts val="0"/>
                        </a:spcBef>
                        <a:spcAft>
                          <a:spcPts val="800"/>
                        </a:spcAft>
                      </a:pPr>
                      <a:r>
                        <a:rPr lang="en-US" sz="3000" kern="100" dirty="0">
                          <a:effectLst/>
                        </a:rPr>
                        <a:t>P(Wait &gt; 5 min)</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rgbClr val="7D3823"/>
                    </a:solidFill>
                  </a:tcPr>
                </a:tc>
                <a:extLst>
                  <a:ext uri="{0D108BD9-81ED-4DB2-BD59-A6C34878D82A}">
                    <a16:rowId xmlns:a16="http://schemas.microsoft.com/office/drawing/2014/main" val="1350329176"/>
                  </a:ext>
                </a:extLst>
              </a:tr>
              <a:tr h="732342">
                <a:tc>
                  <a:txBody>
                    <a:bodyPr/>
                    <a:lstStyle/>
                    <a:p>
                      <a:pPr marL="0" marR="0" algn="ctr">
                        <a:lnSpc>
                          <a:spcPct val="107000"/>
                        </a:lnSpc>
                        <a:spcBef>
                          <a:spcPts val="0"/>
                        </a:spcBef>
                        <a:spcAft>
                          <a:spcPts val="800"/>
                        </a:spcAft>
                      </a:pPr>
                      <a:r>
                        <a:rPr lang="en-US" sz="3000" kern="100">
                          <a:effectLst/>
                        </a:rPr>
                        <a:t>Monday</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18</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3.2</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0.12</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79656084"/>
                  </a:ext>
                </a:extLst>
              </a:tr>
              <a:tr h="732342">
                <a:tc>
                  <a:txBody>
                    <a:bodyPr/>
                    <a:lstStyle/>
                    <a:p>
                      <a:pPr marL="0" marR="0" algn="ctr">
                        <a:lnSpc>
                          <a:spcPct val="107000"/>
                        </a:lnSpc>
                        <a:spcBef>
                          <a:spcPts val="0"/>
                        </a:spcBef>
                        <a:spcAft>
                          <a:spcPts val="800"/>
                        </a:spcAft>
                      </a:pPr>
                      <a:r>
                        <a:rPr lang="en-US" sz="3000" kern="100">
                          <a:effectLst/>
                        </a:rPr>
                        <a:t>Wednesday</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24</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4.1</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0.28</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80232887"/>
                  </a:ext>
                </a:extLst>
              </a:tr>
              <a:tr h="732342">
                <a:tc>
                  <a:txBody>
                    <a:bodyPr/>
                    <a:lstStyle/>
                    <a:p>
                      <a:pPr marL="0" marR="0" algn="ctr">
                        <a:lnSpc>
                          <a:spcPct val="107000"/>
                        </a:lnSpc>
                        <a:spcBef>
                          <a:spcPts val="0"/>
                        </a:spcBef>
                        <a:spcAft>
                          <a:spcPts val="800"/>
                        </a:spcAft>
                      </a:pPr>
                      <a:r>
                        <a:rPr lang="en-US" sz="3000" kern="100">
                          <a:effectLst/>
                        </a:rPr>
                        <a:t>Friday</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31</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5.6</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0.47</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379969134"/>
                  </a:ext>
                </a:extLst>
              </a:tr>
              <a:tr h="732342">
                <a:tc>
                  <a:txBody>
                    <a:bodyPr/>
                    <a:lstStyle/>
                    <a:p>
                      <a:pPr marL="0" marR="0" algn="ctr">
                        <a:lnSpc>
                          <a:spcPct val="107000"/>
                        </a:lnSpc>
                        <a:spcBef>
                          <a:spcPts val="0"/>
                        </a:spcBef>
                        <a:spcAft>
                          <a:spcPts val="800"/>
                        </a:spcAft>
                      </a:pPr>
                      <a:r>
                        <a:rPr lang="en-US" sz="3000" kern="100">
                          <a:effectLst/>
                        </a:rPr>
                        <a:t>Saturday</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34</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6.0</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dirty="0">
                          <a:effectLst/>
                        </a:rPr>
                        <a:t>0.55</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37834162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E9D8">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sp>
        <p:nvSpPr>
          <p:cNvPr id="3" name="TextBox 3"/>
          <p:cNvSpPr txBox="1"/>
          <p:nvPr/>
        </p:nvSpPr>
        <p:spPr>
          <a:xfrm>
            <a:off x="16734900" y="1215456"/>
            <a:ext cx="1048800" cy="208230"/>
          </a:xfrm>
          <a:prstGeom prst="rect">
            <a:avLst/>
          </a:prstGeom>
        </p:spPr>
        <p:txBody>
          <a:bodyPr lIns="0" tIns="0" rIns="0" bIns="0" rtlCol="0" anchor="t">
            <a:spAutoFit/>
          </a:bodyPr>
          <a:lstStyle/>
          <a:p>
            <a:pPr algn="l">
              <a:lnSpc>
                <a:spcPts val="1490"/>
              </a:lnSpc>
            </a:pPr>
            <a:r>
              <a:rPr lang="en-US" sz="1796" b="1">
                <a:solidFill>
                  <a:srgbClr val="D9291A"/>
                </a:solidFill>
                <a:latin typeface="Raleway Bold"/>
                <a:ea typeface="Raleway Bold"/>
                <a:cs typeface="Raleway Bold"/>
                <a:sym typeface="Raleway Bold"/>
              </a:rPr>
              <a:t>page 08</a:t>
            </a:r>
          </a:p>
        </p:txBody>
      </p:sp>
      <p:sp>
        <p:nvSpPr>
          <p:cNvPr id="4" name="TextBox 4"/>
          <p:cNvSpPr txBox="1"/>
          <p:nvPr/>
        </p:nvSpPr>
        <p:spPr>
          <a:xfrm>
            <a:off x="2971800" y="1257300"/>
            <a:ext cx="12658064" cy="1038746"/>
          </a:xfrm>
          <a:prstGeom prst="rect">
            <a:avLst/>
          </a:prstGeom>
        </p:spPr>
        <p:txBody>
          <a:bodyPr lIns="0" tIns="0" rIns="0" bIns="0" rtlCol="0" anchor="t">
            <a:spAutoFit/>
          </a:bodyPr>
          <a:lstStyle/>
          <a:p>
            <a:pPr algn="ctr">
              <a:lnSpc>
                <a:spcPts val="8095"/>
              </a:lnSpc>
            </a:pPr>
            <a:r>
              <a:rPr lang="en-US" sz="7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Decision Tree Data</a:t>
            </a:r>
            <a:endParaRPr lang="en-US" sz="7000" b="1" dirty="0">
              <a:solidFill>
                <a:srgbClr val="C00000"/>
              </a:solidFill>
              <a:latin typeface="Raleway Bold"/>
              <a:ea typeface="Raleway Bold"/>
              <a:cs typeface="Raleway Bold"/>
              <a:sym typeface="Raleway Bold"/>
            </a:endParaRPr>
          </a:p>
        </p:txBody>
      </p:sp>
      <p:sp>
        <p:nvSpPr>
          <p:cNvPr id="5" name="TextBox 5"/>
          <p:cNvSpPr txBox="1"/>
          <p:nvPr/>
        </p:nvSpPr>
        <p:spPr>
          <a:xfrm>
            <a:off x="1905000" y="7810500"/>
            <a:ext cx="12344400" cy="1068626"/>
          </a:xfrm>
          <a:prstGeom prst="rect">
            <a:avLst/>
          </a:prstGeom>
        </p:spPr>
        <p:txBody>
          <a:bodyPr wrap="square" lIns="0" tIns="0" rIns="0" bIns="0" rtlCol="0" anchor="t">
            <a:sp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Decision A yields highest EMV at $14,840/week</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Status quo underperforms both alternatives by 12–20%</a:t>
            </a:r>
          </a:p>
        </p:txBody>
      </p:sp>
      <p:graphicFrame>
        <p:nvGraphicFramePr>
          <p:cNvPr id="6" name="Table 5">
            <a:extLst>
              <a:ext uri="{FF2B5EF4-FFF2-40B4-BE49-F238E27FC236}">
                <a16:creationId xmlns:a16="http://schemas.microsoft.com/office/drawing/2014/main" id="{A2B711CB-06BD-C647-B6C7-3F59610CAC0D}"/>
              </a:ext>
            </a:extLst>
          </p:cNvPr>
          <p:cNvGraphicFramePr>
            <a:graphicFrameLocks noGrp="1"/>
          </p:cNvGraphicFramePr>
          <p:nvPr>
            <p:extLst>
              <p:ext uri="{D42A27DB-BD31-4B8C-83A1-F6EECF244321}">
                <p14:modId xmlns:p14="http://schemas.microsoft.com/office/powerpoint/2010/main" val="1651420155"/>
              </p:ext>
            </p:extLst>
          </p:nvPr>
        </p:nvGraphicFramePr>
        <p:xfrm>
          <a:off x="1371600" y="2705100"/>
          <a:ext cx="15468600" cy="4724400"/>
        </p:xfrm>
        <a:graphic>
          <a:graphicData uri="http://schemas.openxmlformats.org/drawingml/2006/table">
            <a:tbl>
              <a:tblPr firstRow="1" firstCol="1" bandRow="1">
                <a:tableStyleId>{37CE84F3-28C3-443E-9E96-99CF82512B78}</a:tableStyleId>
              </a:tblPr>
              <a:tblGrid>
                <a:gridCol w="3093720">
                  <a:extLst>
                    <a:ext uri="{9D8B030D-6E8A-4147-A177-3AD203B41FA5}">
                      <a16:colId xmlns:a16="http://schemas.microsoft.com/office/drawing/2014/main" val="1150630760"/>
                    </a:ext>
                  </a:extLst>
                </a:gridCol>
                <a:gridCol w="3093720">
                  <a:extLst>
                    <a:ext uri="{9D8B030D-6E8A-4147-A177-3AD203B41FA5}">
                      <a16:colId xmlns:a16="http://schemas.microsoft.com/office/drawing/2014/main" val="1680449504"/>
                    </a:ext>
                  </a:extLst>
                </a:gridCol>
                <a:gridCol w="3093720">
                  <a:extLst>
                    <a:ext uri="{9D8B030D-6E8A-4147-A177-3AD203B41FA5}">
                      <a16:colId xmlns:a16="http://schemas.microsoft.com/office/drawing/2014/main" val="1079033452"/>
                    </a:ext>
                  </a:extLst>
                </a:gridCol>
                <a:gridCol w="3093720">
                  <a:extLst>
                    <a:ext uri="{9D8B030D-6E8A-4147-A177-3AD203B41FA5}">
                      <a16:colId xmlns:a16="http://schemas.microsoft.com/office/drawing/2014/main" val="1403724776"/>
                    </a:ext>
                  </a:extLst>
                </a:gridCol>
                <a:gridCol w="3093720">
                  <a:extLst>
                    <a:ext uri="{9D8B030D-6E8A-4147-A177-3AD203B41FA5}">
                      <a16:colId xmlns:a16="http://schemas.microsoft.com/office/drawing/2014/main" val="675361564"/>
                    </a:ext>
                  </a:extLst>
                </a:gridCol>
              </a:tblGrid>
              <a:tr h="1387203">
                <a:tc>
                  <a:txBody>
                    <a:bodyPr/>
                    <a:lstStyle/>
                    <a:p>
                      <a:pPr marL="0" marR="0" algn="ctr">
                        <a:lnSpc>
                          <a:spcPct val="107000"/>
                        </a:lnSpc>
                        <a:spcBef>
                          <a:spcPts val="0"/>
                        </a:spcBef>
                        <a:spcAft>
                          <a:spcPts val="800"/>
                        </a:spcAft>
                      </a:pPr>
                      <a:r>
                        <a:rPr lang="en-US" sz="3000" kern="100">
                          <a:effectLst/>
                        </a:rPr>
                        <a:t>Decision</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High Demand (P=0.45)</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Moderate (P=0.35)</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Low (P=0.20)</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EMV</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890635537"/>
                  </a:ext>
                </a:extLst>
              </a:tr>
              <a:tr h="974997">
                <a:tc>
                  <a:txBody>
                    <a:bodyPr/>
                    <a:lstStyle/>
                    <a:p>
                      <a:pPr marL="0" marR="0" algn="ctr">
                        <a:lnSpc>
                          <a:spcPct val="107000"/>
                        </a:lnSpc>
                        <a:spcBef>
                          <a:spcPts val="0"/>
                        </a:spcBef>
                        <a:spcAft>
                          <a:spcPts val="800"/>
                        </a:spcAft>
                      </a:pPr>
                      <a:r>
                        <a:rPr lang="en-US" sz="3000" kern="100">
                          <a:effectLst/>
                        </a:rPr>
                        <a:t>A: Add 3rd Lane</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$18,500</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$14,200</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$9,800</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$14,840</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60778286"/>
                  </a:ext>
                </a:extLst>
              </a:tr>
              <a:tr h="1387203">
                <a:tc>
                  <a:txBody>
                    <a:bodyPr/>
                    <a:lstStyle/>
                    <a:p>
                      <a:pPr marL="0" marR="0" algn="ctr">
                        <a:lnSpc>
                          <a:spcPct val="107000"/>
                        </a:lnSpc>
                        <a:spcBef>
                          <a:spcPts val="0"/>
                        </a:spcBef>
                        <a:spcAft>
                          <a:spcPts val="800"/>
                        </a:spcAft>
                      </a:pPr>
                      <a:r>
                        <a:rPr lang="en-US" sz="3000" kern="100">
                          <a:effectLst/>
                        </a:rPr>
                        <a:t>B: Expand Mobile Orders</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$16,200</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$13,800</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$11,500</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$14,175</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923896590"/>
                  </a:ext>
                </a:extLst>
              </a:tr>
              <a:tr h="974997">
                <a:tc>
                  <a:txBody>
                    <a:bodyPr/>
                    <a:lstStyle/>
                    <a:p>
                      <a:pPr marL="0" marR="0" algn="ctr">
                        <a:lnSpc>
                          <a:spcPct val="107000"/>
                        </a:lnSpc>
                        <a:spcBef>
                          <a:spcPts val="0"/>
                        </a:spcBef>
                        <a:spcAft>
                          <a:spcPts val="800"/>
                        </a:spcAft>
                      </a:pPr>
                      <a:r>
                        <a:rPr lang="en-US" sz="3000" kern="100">
                          <a:effectLst/>
                        </a:rPr>
                        <a:t>C: Status Quo</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$13,000</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$12,500</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a:effectLst/>
                        </a:rPr>
                        <a:t>$11,000</a:t>
                      </a:r>
                      <a:endParaRPr lang="en-US" sz="30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800"/>
                        </a:spcAft>
                      </a:pPr>
                      <a:r>
                        <a:rPr lang="en-US" sz="3000" kern="100" dirty="0">
                          <a:effectLst/>
                        </a:rPr>
                        <a:t>$12,400</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4056232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E9D8">
                <a:alpha val="100000"/>
              </a:srgbClr>
            </a:gs>
            <a:gs pos="100000">
              <a:srgbClr val="FFFFFF">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8707079" y="2322256"/>
            <a:ext cx="436921" cy="43692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3300"/>
            </a:solidFill>
          </p:spPr>
          <p:txBody>
            <a:bodyPr/>
            <a:lstStyle/>
            <a:p>
              <a:endParaRPr lang="en-GB"/>
            </a:p>
          </p:txBody>
        </p:sp>
        <p:sp>
          <p:nvSpPr>
            <p:cNvPr id="4" name="TextBox 4"/>
            <p:cNvSpPr txBox="1"/>
            <p:nvPr/>
          </p:nvSpPr>
          <p:spPr>
            <a:xfrm>
              <a:off x="76200" y="76200"/>
              <a:ext cx="660400" cy="660400"/>
            </a:xfrm>
            <a:prstGeom prst="rect">
              <a:avLst/>
            </a:prstGeom>
          </p:spPr>
          <p:txBody>
            <a:bodyPr lIns="50800" tIns="50800" rIns="50800" bIns="50800" rtlCol="0" anchor="ctr"/>
            <a:lstStyle/>
            <a:p>
              <a:pPr algn="ctr">
                <a:lnSpc>
                  <a:spcPts val="1917"/>
                </a:lnSpc>
              </a:pPr>
              <a:endParaRPr/>
            </a:p>
          </p:txBody>
        </p:sp>
      </p:grpSp>
      <p:sp>
        <p:nvSpPr>
          <p:cNvPr id="5" name="TextBox 5"/>
          <p:cNvSpPr txBox="1"/>
          <p:nvPr/>
        </p:nvSpPr>
        <p:spPr>
          <a:xfrm>
            <a:off x="16734900" y="1215456"/>
            <a:ext cx="1048800" cy="208230"/>
          </a:xfrm>
          <a:prstGeom prst="rect">
            <a:avLst/>
          </a:prstGeom>
        </p:spPr>
        <p:txBody>
          <a:bodyPr lIns="0" tIns="0" rIns="0" bIns="0" rtlCol="0" anchor="t">
            <a:spAutoFit/>
          </a:bodyPr>
          <a:lstStyle/>
          <a:p>
            <a:pPr algn="l">
              <a:lnSpc>
                <a:spcPts val="1490"/>
              </a:lnSpc>
            </a:pPr>
            <a:r>
              <a:rPr lang="en-US" sz="1796" b="1">
                <a:solidFill>
                  <a:srgbClr val="D9291A"/>
                </a:solidFill>
                <a:latin typeface="Raleway Bold"/>
                <a:ea typeface="Raleway Bold"/>
                <a:cs typeface="Raleway Bold"/>
                <a:sym typeface="Raleway Bold"/>
              </a:rPr>
              <a:t>page 09</a:t>
            </a:r>
          </a:p>
        </p:txBody>
      </p:sp>
      <p:sp>
        <p:nvSpPr>
          <p:cNvPr id="6" name="TextBox 6"/>
          <p:cNvSpPr txBox="1"/>
          <p:nvPr/>
        </p:nvSpPr>
        <p:spPr>
          <a:xfrm>
            <a:off x="1981200" y="3467100"/>
            <a:ext cx="6189966" cy="2769989"/>
          </a:xfrm>
          <a:prstGeom prst="rect">
            <a:avLst/>
          </a:prstGeom>
        </p:spPr>
        <p:txBody>
          <a:bodyPr lIns="0" tIns="0" rIns="0" bIns="0" rtlCol="0" anchor="t">
            <a:spAutoFit/>
          </a:bodyPr>
          <a:lstStyle/>
          <a:p>
            <a:pPr marL="0" marR="0">
              <a:spcBef>
                <a:spcPts val="0"/>
              </a:spcBef>
              <a:spcAft>
                <a:spcPts val="800"/>
              </a:spcAft>
            </a:pPr>
            <a:r>
              <a:rPr lang="en-US" sz="60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Results &amp; Improvements Required</a:t>
            </a:r>
            <a:endParaRPr lang="en-US" sz="6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AutoShape 7"/>
          <p:cNvSpPr/>
          <p:nvPr/>
        </p:nvSpPr>
        <p:spPr>
          <a:xfrm>
            <a:off x="8906490" y="2540717"/>
            <a:ext cx="0" cy="4114800"/>
          </a:xfrm>
          <a:prstGeom prst="line">
            <a:avLst/>
          </a:prstGeom>
          <a:ln w="38100" cap="flat">
            <a:solidFill>
              <a:srgbClr val="CC3300"/>
            </a:solidFill>
            <a:prstDash val="solid"/>
            <a:headEnd type="none" w="sm" len="sm"/>
            <a:tailEnd type="none" w="sm" len="sm"/>
          </a:ln>
        </p:spPr>
        <p:txBody>
          <a:bodyPr/>
          <a:lstStyle/>
          <a:p>
            <a:endParaRPr lang="en-GB"/>
          </a:p>
        </p:txBody>
      </p:sp>
      <p:grpSp>
        <p:nvGrpSpPr>
          <p:cNvPr id="8" name="Group 8"/>
          <p:cNvGrpSpPr/>
          <p:nvPr/>
        </p:nvGrpSpPr>
        <p:grpSpPr>
          <a:xfrm>
            <a:off x="8707079" y="4398144"/>
            <a:ext cx="436921" cy="43692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3300"/>
            </a:solidFill>
          </p:spPr>
          <p:txBody>
            <a:bodyPr/>
            <a:lstStyle/>
            <a:p>
              <a:endParaRPr lang="en-GB"/>
            </a:p>
          </p:txBody>
        </p:sp>
        <p:sp>
          <p:nvSpPr>
            <p:cNvPr id="10" name="TextBox 10"/>
            <p:cNvSpPr txBox="1"/>
            <p:nvPr/>
          </p:nvSpPr>
          <p:spPr>
            <a:xfrm>
              <a:off x="76200" y="76200"/>
              <a:ext cx="660400" cy="660400"/>
            </a:xfrm>
            <a:prstGeom prst="rect">
              <a:avLst/>
            </a:prstGeom>
          </p:spPr>
          <p:txBody>
            <a:bodyPr lIns="50800" tIns="50800" rIns="50800" bIns="50800" rtlCol="0" anchor="ctr"/>
            <a:lstStyle/>
            <a:p>
              <a:pPr algn="ctr">
                <a:lnSpc>
                  <a:spcPts val="1917"/>
                </a:lnSpc>
              </a:pPr>
              <a:endParaRPr/>
            </a:p>
          </p:txBody>
        </p:sp>
      </p:grpSp>
      <p:grpSp>
        <p:nvGrpSpPr>
          <p:cNvPr id="11" name="Group 11"/>
          <p:cNvGrpSpPr/>
          <p:nvPr/>
        </p:nvGrpSpPr>
        <p:grpSpPr>
          <a:xfrm>
            <a:off x="8688029" y="6474032"/>
            <a:ext cx="436921" cy="43692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3300"/>
            </a:solidFill>
          </p:spPr>
          <p:txBody>
            <a:bodyPr/>
            <a:lstStyle/>
            <a:p>
              <a:endParaRPr lang="en-GB"/>
            </a:p>
          </p:txBody>
        </p:sp>
        <p:sp>
          <p:nvSpPr>
            <p:cNvPr id="13" name="TextBox 13"/>
            <p:cNvSpPr txBox="1"/>
            <p:nvPr/>
          </p:nvSpPr>
          <p:spPr>
            <a:xfrm>
              <a:off x="76200" y="76200"/>
              <a:ext cx="660400" cy="660400"/>
            </a:xfrm>
            <a:prstGeom prst="rect">
              <a:avLst/>
            </a:prstGeom>
          </p:spPr>
          <p:txBody>
            <a:bodyPr lIns="50800" tIns="50800" rIns="50800" bIns="50800" rtlCol="0" anchor="ctr"/>
            <a:lstStyle/>
            <a:p>
              <a:pPr algn="ctr">
                <a:lnSpc>
                  <a:spcPts val="1917"/>
                </a:lnSpc>
              </a:pPr>
              <a:endParaRPr/>
            </a:p>
          </p:txBody>
        </p:sp>
      </p:grpSp>
      <p:sp>
        <p:nvSpPr>
          <p:cNvPr id="14" name="TextBox 14"/>
          <p:cNvSpPr txBox="1"/>
          <p:nvPr/>
        </p:nvSpPr>
        <p:spPr>
          <a:xfrm>
            <a:off x="9525000" y="2247900"/>
            <a:ext cx="7315200" cy="750334"/>
          </a:xfrm>
          <a:prstGeom prst="rect">
            <a:avLst/>
          </a:prstGeom>
        </p:spPr>
        <p:txBody>
          <a:bodyPr wrap="square" lIns="0" tIns="0" rIns="0" bIns="0" rtlCol="0" anchor="t">
            <a:spAutoFit/>
          </a:bodyPr>
          <a:lstStyle/>
          <a:p>
            <a:pPr algn="l">
              <a:lnSpc>
                <a:spcPts val="2876"/>
              </a:lnSpc>
            </a:pPr>
            <a:r>
              <a:rPr lang="en-US" sz="3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Lunch peak ρ = 0.90 exceeds safe threshold — avg. wait reaches 8.1 minutes</a:t>
            </a:r>
            <a:endParaRPr lang="en-US" sz="3000" b="1" dirty="0">
              <a:solidFill>
                <a:srgbClr val="C00000"/>
              </a:solidFill>
              <a:latin typeface="Raleway Semi-Bold"/>
              <a:ea typeface="Raleway Semi-Bold"/>
              <a:cs typeface="Raleway Semi-Bold"/>
              <a:sym typeface="Raleway Semi-Bold"/>
            </a:endParaRPr>
          </a:p>
        </p:txBody>
      </p:sp>
      <p:sp>
        <p:nvSpPr>
          <p:cNvPr id="16" name="TextBox 16"/>
          <p:cNvSpPr txBox="1"/>
          <p:nvPr/>
        </p:nvSpPr>
        <p:spPr>
          <a:xfrm>
            <a:off x="9448800" y="4686300"/>
            <a:ext cx="7772400" cy="966034"/>
          </a:xfrm>
          <a:prstGeom prst="rect">
            <a:avLst/>
          </a:prstGeom>
        </p:spPr>
        <p:txBody>
          <a:bodyPr wrap="square" lIns="0" tIns="0" rIns="0" bIns="0" rtlCol="0" anchor="t">
            <a:spAutoFit/>
          </a:bodyPr>
          <a:lstStyle/>
          <a:p>
            <a:pPr marR="0" lvl="0">
              <a:lnSpc>
                <a:spcPct val="107000"/>
              </a:lnSpc>
              <a:spcBef>
                <a:spcPts val="0"/>
              </a:spcBef>
              <a:spcAft>
                <a:spcPts val="800"/>
              </a:spcAft>
              <a:buSzPts val="1000"/>
              <a:tabLst>
                <a:tab pos="457200" algn="l"/>
              </a:tabLst>
            </a:pPr>
            <a:r>
              <a:rPr lang="en-US" sz="3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Status quo EMV ($12,400) trails best alternative by $2,440/week per location</a:t>
            </a:r>
          </a:p>
        </p:txBody>
      </p:sp>
      <p:sp>
        <p:nvSpPr>
          <p:cNvPr id="17" name="TextBox 17"/>
          <p:cNvSpPr txBox="1"/>
          <p:nvPr/>
        </p:nvSpPr>
        <p:spPr>
          <a:xfrm>
            <a:off x="9525000" y="3467100"/>
            <a:ext cx="7400925" cy="966034"/>
          </a:xfrm>
          <a:prstGeom prst="rect">
            <a:avLst/>
          </a:prstGeom>
        </p:spPr>
        <p:txBody>
          <a:bodyPr wrap="square" lIns="0" tIns="0" rIns="0" bIns="0" rtlCol="0" anchor="t">
            <a:spAutoFit/>
          </a:bodyPr>
          <a:lstStyle/>
          <a:p>
            <a:pPr marR="0" lvl="0">
              <a:lnSpc>
                <a:spcPct val="107000"/>
              </a:lnSpc>
              <a:spcBef>
                <a:spcPts val="0"/>
              </a:spcBef>
              <a:spcAft>
                <a:spcPts val="800"/>
              </a:spcAft>
              <a:buSzPts val="1000"/>
              <a:tabLst>
                <a:tab pos="457200" algn="l"/>
              </a:tabLst>
            </a:pPr>
            <a:r>
              <a:rPr lang="en-US" sz="3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Saturday P(wait &gt; 5 min) = 55% — unacceptable for customer retention</a:t>
            </a:r>
          </a:p>
        </p:txBody>
      </p:sp>
      <p:sp>
        <p:nvSpPr>
          <p:cNvPr id="19" name="TextBox 19"/>
          <p:cNvSpPr txBox="1"/>
          <p:nvPr/>
        </p:nvSpPr>
        <p:spPr>
          <a:xfrm>
            <a:off x="9525000" y="6057900"/>
            <a:ext cx="8077200" cy="966034"/>
          </a:xfrm>
          <a:prstGeom prst="rect">
            <a:avLst/>
          </a:prstGeom>
        </p:spPr>
        <p:txBody>
          <a:bodyPr wrap="square" lIns="0" tIns="0" rIns="0" bIns="0" rtlCol="0" anchor="t">
            <a:spAutoFit/>
          </a:bodyPr>
          <a:lstStyle/>
          <a:p>
            <a:pPr marR="0" lvl="0">
              <a:lnSpc>
                <a:spcPct val="107000"/>
              </a:lnSpc>
              <a:spcBef>
                <a:spcPts val="0"/>
              </a:spcBef>
              <a:spcAft>
                <a:spcPts val="800"/>
              </a:spcAft>
              <a:buSzPts val="1000"/>
              <a:tabLst>
                <a:tab pos="457200" algn="l"/>
              </a:tabLst>
            </a:pPr>
            <a:r>
              <a:rPr lang="en-US" sz="30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Improvements needed:</a:t>
            </a:r>
            <a:r>
              <a:rPr lang="en-US" sz="3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Add express lane; increase Friday/Saturday staffing by 2 FTE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3026</Words>
  <Application>Microsoft Office PowerPoint</Application>
  <PresentationFormat>Custom</PresentationFormat>
  <Paragraphs>208</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Raleway Bold</vt:lpstr>
      <vt:lpstr>Times New Roman</vt:lpstr>
      <vt:lpstr>Raleway</vt:lpstr>
      <vt:lpstr>Symbol</vt:lpstr>
      <vt:lpstr>Raleway Semi-Bold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Cream Minimalist Campaign Strategy Presentation</dc:title>
  <dc:creator>PC</dc:creator>
  <cp:lastModifiedBy>PC</cp:lastModifiedBy>
  <cp:revision>15</cp:revision>
  <dcterms:created xsi:type="dcterms:W3CDTF">2006-08-16T00:00:00Z</dcterms:created>
  <dcterms:modified xsi:type="dcterms:W3CDTF">2026-04-27T02:17:27Z</dcterms:modified>
  <dc:identifier>DAHHhMfqwHc</dc:identifier>
</cp:coreProperties>
</file>