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notesMasterIdLst>
    <p:notesMasterId r:id="rId12"/>
  </p:notesMasterIdLst>
  <p:sldIdLst>
    <p:sldId id="264" r:id="rId2"/>
    <p:sldId id="256" r:id="rId3"/>
    <p:sldId id="257" r:id="rId4"/>
    <p:sldId id="258" r:id="rId5"/>
    <p:sldId id="259" r:id="rId6"/>
    <p:sldId id="260" r:id="rId7"/>
    <p:sldId id="261" r:id="rId8"/>
    <p:sldId id="262" r:id="rId9"/>
    <p:sldId id="263"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76B1AEC-513C-2329-E484-9493D2A1519C}" name="nyx" initials="nyx" userId="nyx"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077" autoAdjust="0"/>
  </p:normalViewPr>
  <p:slideViewPr>
    <p:cSldViewPr snapToGrid="0" snapToObjects="1">
      <p:cViewPr varScale="1">
        <p:scale>
          <a:sx n="56" d="100"/>
          <a:sy n="56" d="100"/>
        </p:scale>
        <p:origin x="2218" y="53"/>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19BA90-3528-4734-9ECB-3A51685798F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B17CFC5-28E5-47FA-A30F-4F34886C0089}">
      <dgm:prSet/>
      <dgm:spPr/>
      <dgm:t>
        <a:bodyPr/>
        <a:lstStyle/>
        <a:p>
          <a:r>
            <a:rPr lang="en-US"/>
            <a:t>Statistical model for event counts over time</a:t>
          </a:r>
        </a:p>
      </dgm:t>
    </dgm:pt>
    <dgm:pt modelId="{FD64B370-46CB-4284-9AA1-A11A7FFE507F}" type="parTrans" cxnId="{3617EEBF-DA51-4879-84BD-7A5771BEBFB3}">
      <dgm:prSet/>
      <dgm:spPr/>
      <dgm:t>
        <a:bodyPr/>
        <a:lstStyle/>
        <a:p>
          <a:endParaRPr lang="en-US"/>
        </a:p>
      </dgm:t>
    </dgm:pt>
    <dgm:pt modelId="{DEA5F763-BB1E-449C-AEA5-BFF071D1A83D}" type="sibTrans" cxnId="{3617EEBF-DA51-4879-84BD-7A5771BEBFB3}">
      <dgm:prSet/>
      <dgm:spPr/>
      <dgm:t>
        <a:bodyPr/>
        <a:lstStyle/>
        <a:p>
          <a:endParaRPr lang="en-US"/>
        </a:p>
      </dgm:t>
    </dgm:pt>
    <dgm:pt modelId="{2DC4EC2C-1ABB-4FE6-B6A2-7C7F76FCD31B}">
      <dgm:prSet/>
      <dgm:spPr/>
      <dgm:t>
        <a:bodyPr/>
        <a:lstStyle/>
        <a:p>
          <a:r>
            <a:rPr lang="en-US"/>
            <a:t>Used when events occur independently</a:t>
          </a:r>
        </a:p>
      </dgm:t>
    </dgm:pt>
    <dgm:pt modelId="{4C02CE8E-0FBF-45B7-B7B8-3443BC81AA79}" type="parTrans" cxnId="{F5B6D0DA-1469-4F75-8C90-834ECCA4280F}">
      <dgm:prSet/>
      <dgm:spPr/>
      <dgm:t>
        <a:bodyPr/>
        <a:lstStyle/>
        <a:p>
          <a:endParaRPr lang="en-US"/>
        </a:p>
      </dgm:t>
    </dgm:pt>
    <dgm:pt modelId="{37B2BC2D-7467-48F4-B915-6129193DF906}" type="sibTrans" cxnId="{F5B6D0DA-1469-4F75-8C90-834ECCA4280F}">
      <dgm:prSet/>
      <dgm:spPr/>
      <dgm:t>
        <a:bodyPr/>
        <a:lstStyle/>
        <a:p>
          <a:endParaRPr lang="en-US"/>
        </a:p>
      </dgm:t>
    </dgm:pt>
    <dgm:pt modelId="{666DD092-D14A-4028-B9F3-011BD5E6E94D}">
      <dgm:prSet/>
      <dgm:spPr/>
      <dgm:t>
        <a:bodyPr/>
        <a:lstStyle/>
        <a:p>
          <a:r>
            <a:rPr lang="en-US"/>
            <a:t>Applies to fixed time intervals</a:t>
          </a:r>
        </a:p>
      </dgm:t>
    </dgm:pt>
    <dgm:pt modelId="{0E885252-D947-4837-BB9A-F0D7B09FD160}" type="parTrans" cxnId="{BDC7290C-DD69-40FE-B7D9-98DBE7B1A371}">
      <dgm:prSet/>
      <dgm:spPr/>
      <dgm:t>
        <a:bodyPr/>
        <a:lstStyle/>
        <a:p>
          <a:endParaRPr lang="en-US"/>
        </a:p>
      </dgm:t>
    </dgm:pt>
    <dgm:pt modelId="{8EF6392A-E93C-4689-A418-D1D09D2A9ABC}" type="sibTrans" cxnId="{BDC7290C-DD69-40FE-B7D9-98DBE7B1A371}">
      <dgm:prSet/>
      <dgm:spPr/>
      <dgm:t>
        <a:bodyPr/>
        <a:lstStyle/>
        <a:p>
          <a:endParaRPr lang="en-US"/>
        </a:p>
      </dgm:t>
    </dgm:pt>
    <dgm:pt modelId="{B4F2224E-5C75-4189-80DF-8C59C5EAD3DD}">
      <dgm:prSet/>
      <dgm:spPr/>
      <dgm:t>
        <a:bodyPr/>
        <a:lstStyle/>
        <a:p>
          <a:r>
            <a:rPr lang="en-US"/>
            <a:t>Useful in healthcare and operations</a:t>
          </a:r>
        </a:p>
      </dgm:t>
    </dgm:pt>
    <dgm:pt modelId="{E4D5840A-BC0A-4061-8D02-9898554D5FBD}" type="parTrans" cxnId="{3CF639C5-E136-4356-A45A-E2E0F7708564}">
      <dgm:prSet/>
      <dgm:spPr/>
      <dgm:t>
        <a:bodyPr/>
        <a:lstStyle/>
        <a:p>
          <a:endParaRPr lang="en-US"/>
        </a:p>
      </dgm:t>
    </dgm:pt>
    <dgm:pt modelId="{CF77D844-6E1C-4236-AB13-FC3C5C679F5B}" type="sibTrans" cxnId="{3CF639C5-E136-4356-A45A-E2E0F7708564}">
      <dgm:prSet/>
      <dgm:spPr/>
      <dgm:t>
        <a:bodyPr/>
        <a:lstStyle/>
        <a:p>
          <a:endParaRPr lang="en-US"/>
        </a:p>
      </dgm:t>
    </dgm:pt>
    <dgm:pt modelId="{780A7123-285E-42DB-BCBE-10B7963C3729}">
      <dgm:prSet/>
      <dgm:spPr/>
      <dgm:t>
        <a:bodyPr/>
        <a:lstStyle/>
        <a:p>
          <a:r>
            <a:rPr lang="en-US"/>
            <a:t>Focus: ER patient arrival analysis</a:t>
          </a:r>
        </a:p>
      </dgm:t>
    </dgm:pt>
    <dgm:pt modelId="{3FF92052-FE40-4598-BD28-74526F95A5AB}" type="parTrans" cxnId="{942517FE-BF76-4D36-A952-D0A3059A9729}">
      <dgm:prSet/>
      <dgm:spPr/>
      <dgm:t>
        <a:bodyPr/>
        <a:lstStyle/>
        <a:p>
          <a:endParaRPr lang="en-US"/>
        </a:p>
      </dgm:t>
    </dgm:pt>
    <dgm:pt modelId="{98A42807-3437-4247-BE9F-0017435D7353}" type="sibTrans" cxnId="{942517FE-BF76-4D36-A952-D0A3059A9729}">
      <dgm:prSet/>
      <dgm:spPr/>
      <dgm:t>
        <a:bodyPr/>
        <a:lstStyle/>
        <a:p>
          <a:endParaRPr lang="en-US"/>
        </a:p>
      </dgm:t>
    </dgm:pt>
    <dgm:pt modelId="{AD0FAF8D-5F3A-489F-BF06-6847546D54A1}" type="pres">
      <dgm:prSet presAssocID="{CC19BA90-3528-4734-9ECB-3A51685798FE}" presName="linear" presStyleCnt="0">
        <dgm:presLayoutVars>
          <dgm:animLvl val="lvl"/>
          <dgm:resizeHandles val="exact"/>
        </dgm:presLayoutVars>
      </dgm:prSet>
      <dgm:spPr/>
    </dgm:pt>
    <dgm:pt modelId="{0B0EF238-F5D7-4517-BE7D-5F8D91503C91}" type="pres">
      <dgm:prSet presAssocID="{CB17CFC5-28E5-47FA-A30F-4F34886C0089}" presName="parentText" presStyleLbl="node1" presStyleIdx="0" presStyleCnt="5">
        <dgm:presLayoutVars>
          <dgm:chMax val="0"/>
          <dgm:bulletEnabled val="1"/>
        </dgm:presLayoutVars>
      </dgm:prSet>
      <dgm:spPr/>
    </dgm:pt>
    <dgm:pt modelId="{5A887FB6-F37D-47AA-AA6F-8607EE0156E9}" type="pres">
      <dgm:prSet presAssocID="{DEA5F763-BB1E-449C-AEA5-BFF071D1A83D}" presName="spacer" presStyleCnt="0"/>
      <dgm:spPr/>
    </dgm:pt>
    <dgm:pt modelId="{762E6C9B-7E4D-4669-9E06-39D4469FC890}" type="pres">
      <dgm:prSet presAssocID="{2DC4EC2C-1ABB-4FE6-B6A2-7C7F76FCD31B}" presName="parentText" presStyleLbl="node1" presStyleIdx="1" presStyleCnt="5">
        <dgm:presLayoutVars>
          <dgm:chMax val="0"/>
          <dgm:bulletEnabled val="1"/>
        </dgm:presLayoutVars>
      </dgm:prSet>
      <dgm:spPr/>
    </dgm:pt>
    <dgm:pt modelId="{24E39C03-7C60-40DD-BA6A-527D2EB276CF}" type="pres">
      <dgm:prSet presAssocID="{37B2BC2D-7467-48F4-B915-6129193DF906}" presName="spacer" presStyleCnt="0"/>
      <dgm:spPr/>
    </dgm:pt>
    <dgm:pt modelId="{8E29361E-2E94-4B3E-9E0D-18742B211BE9}" type="pres">
      <dgm:prSet presAssocID="{666DD092-D14A-4028-B9F3-011BD5E6E94D}" presName="parentText" presStyleLbl="node1" presStyleIdx="2" presStyleCnt="5">
        <dgm:presLayoutVars>
          <dgm:chMax val="0"/>
          <dgm:bulletEnabled val="1"/>
        </dgm:presLayoutVars>
      </dgm:prSet>
      <dgm:spPr/>
    </dgm:pt>
    <dgm:pt modelId="{FEDB59F0-8254-43D9-B018-73A43D596376}" type="pres">
      <dgm:prSet presAssocID="{8EF6392A-E93C-4689-A418-D1D09D2A9ABC}" presName="spacer" presStyleCnt="0"/>
      <dgm:spPr/>
    </dgm:pt>
    <dgm:pt modelId="{420D035C-C49F-4F19-9C6D-9B6465A2087A}" type="pres">
      <dgm:prSet presAssocID="{B4F2224E-5C75-4189-80DF-8C59C5EAD3DD}" presName="parentText" presStyleLbl="node1" presStyleIdx="3" presStyleCnt="5">
        <dgm:presLayoutVars>
          <dgm:chMax val="0"/>
          <dgm:bulletEnabled val="1"/>
        </dgm:presLayoutVars>
      </dgm:prSet>
      <dgm:spPr/>
    </dgm:pt>
    <dgm:pt modelId="{5A82BB6B-3FF5-42C3-B356-5E5ED1450B46}" type="pres">
      <dgm:prSet presAssocID="{CF77D844-6E1C-4236-AB13-FC3C5C679F5B}" presName="spacer" presStyleCnt="0"/>
      <dgm:spPr/>
    </dgm:pt>
    <dgm:pt modelId="{A42E2963-8B1D-4624-825B-E8920665420D}" type="pres">
      <dgm:prSet presAssocID="{780A7123-285E-42DB-BCBE-10B7963C3729}" presName="parentText" presStyleLbl="node1" presStyleIdx="4" presStyleCnt="5">
        <dgm:presLayoutVars>
          <dgm:chMax val="0"/>
          <dgm:bulletEnabled val="1"/>
        </dgm:presLayoutVars>
      </dgm:prSet>
      <dgm:spPr/>
    </dgm:pt>
  </dgm:ptLst>
  <dgm:cxnLst>
    <dgm:cxn modelId="{791BA004-DFC6-4D34-8D57-26C65EC19D67}" type="presOf" srcId="{2DC4EC2C-1ABB-4FE6-B6A2-7C7F76FCD31B}" destId="{762E6C9B-7E4D-4669-9E06-39D4469FC890}" srcOrd="0" destOrd="0" presId="urn:microsoft.com/office/officeart/2005/8/layout/vList2"/>
    <dgm:cxn modelId="{BDC7290C-DD69-40FE-B7D9-98DBE7B1A371}" srcId="{CC19BA90-3528-4734-9ECB-3A51685798FE}" destId="{666DD092-D14A-4028-B9F3-011BD5E6E94D}" srcOrd="2" destOrd="0" parTransId="{0E885252-D947-4837-BB9A-F0D7B09FD160}" sibTransId="{8EF6392A-E93C-4689-A418-D1D09D2A9ABC}"/>
    <dgm:cxn modelId="{B7443581-5524-4586-9D1D-AB5AD11A5141}" type="presOf" srcId="{780A7123-285E-42DB-BCBE-10B7963C3729}" destId="{A42E2963-8B1D-4624-825B-E8920665420D}" srcOrd="0" destOrd="0" presId="urn:microsoft.com/office/officeart/2005/8/layout/vList2"/>
    <dgm:cxn modelId="{26755C99-BA70-45E6-90A1-DE7734E511C9}" type="presOf" srcId="{666DD092-D14A-4028-B9F3-011BD5E6E94D}" destId="{8E29361E-2E94-4B3E-9E0D-18742B211BE9}" srcOrd="0" destOrd="0" presId="urn:microsoft.com/office/officeart/2005/8/layout/vList2"/>
    <dgm:cxn modelId="{3617EEBF-DA51-4879-84BD-7A5771BEBFB3}" srcId="{CC19BA90-3528-4734-9ECB-3A51685798FE}" destId="{CB17CFC5-28E5-47FA-A30F-4F34886C0089}" srcOrd="0" destOrd="0" parTransId="{FD64B370-46CB-4284-9AA1-A11A7FFE507F}" sibTransId="{DEA5F763-BB1E-449C-AEA5-BFF071D1A83D}"/>
    <dgm:cxn modelId="{3CF639C5-E136-4356-A45A-E2E0F7708564}" srcId="{CC19BA90-3528-4734-9ECB-3A51685798FE}" destId="{B4F2224E-5C75-4189-80DF-8C59C5EAD3DD}" srcOrd="3" destOrd="0" parTransId="{E4D5840A-BC0A-4061-8D02-9898554D5FBD}" sibTransId="{CF77D844-6E1C-4236-AB13-FC3C5C679F5B}"/>
    <dgm:cxn modelId="{E55F13CB-CE1A-45E7-8D10-7C9D2627B442}" type="presOf" srcId="{CB17CFC5-28E5-47FA-A30F-4F34886C0089}" destId="{0B0EF238-F5D7-4517-BE7D-5F8D91503C91}" srcOrd="0" destOrd="0" presId="urn:microsoft.com/office/officeart/2005/8/layout/vList2"/>
    <dgm:cxn modelId="{C905C4D5-CD17-429A-A984-8E442ECBB91C}" type="presOf" srcId="{B4F2224E-5C75-4189-80DF-8C59C5EAD3DD}" destId="{420D035C-C49F-4F19-9C6D-9B6465A2087A}" srcOrd="0" destOrd="0" presId="urn:microsoft.com/office/officeart/2005/8/layout/vList2"/>
    <dgm:cxn modelId="{F5B6D0DA-1469-4F75-8C90-834ECCA4280F}" srcId="{CC19BA90-3528-4734-9ECB-3A51685798FE}" destId="{2DC4EC2C-1ABB-4FE6-B6A2-7C7F76FCD31B}" srcOrd="1" destOrd="0" parTransId="{4C02CE8E-0FBF-45B7-B7B8-3443BC81AA79}" sibTransId="{37B2BC2D-7467-48F4-B915-6129193DF906}"/>
    <dgm:cxn modelId="{C0EF0CF5-BC16-463F-BFD9-F25A085489D8}" type="presOf" srcId="{CC19BA90-3528-4734-9ECB-3A51685798FE}" destId="{AD0FAF8D-5F3A-489F-BF06-6847546D54A1}" srcOrd="0" destOrd="0" presId="urn:microsoft.com/office/officeart/2005/8/layout/vList2"/>
    <dgm:cxn modelId="{942517FE-BF76-4D36-A952-D0A3059A9729}" srcId="{CC19BA90-3528-4734-9ECB-3A51685798FE}" destId="{780A7123-285E-42DB-BCBE-10B7963C3729}" srcOrd="4" destOrd="0" parTransId="{3FF92052-FE40-4598-BD28-74526F95A5AB}" sibTransId="{98A42807-3437-4247-BE9F-0017435D7353}"/>
    <dgm:cxn modelId="{4CE07904-78A2-4244-A39F-31E7E4F0057A}" type="presParOf" srcId="{AD0FAF8D-5F3A-489F-BF06-6847546D54A1}" destId="{0B0EF238-F5D7-4517-BE7D-5F8D91503C91}" srcOrd="0" destOrd="0" presId="urn:microsoft.com/office/officeart/2005/8/layout/vList2"/>
    <dgm:cxn modelId="{E26E7662-6C04-423B-B4EC-E909A46F7E18}" type="presParOf" srcId="{AD0FAF8D-5F3A-489F-BF06-6847546D54A1}" destId="{5A887FB6-F37D-47AA-AA6F-8607EE0156E9}" srcOrd="1" destOrd="0" presId="urn:microsoft.com/office/officeart/2005/8/layout/vList2"/>
    <dgm:cxn modelId="{7BB5575B-554A-4B9F-AF44-B2EAFAFD6180}" type="presParOf" srcId="{AD0FAF8D-5F3A-489F-BF06-6847546D54A1}" destId="{762E6C9B-7E4D-4669-9E06-39D4469FC890}" srcOrd="2" destOrd="0" presId="urn:microsoft.com/office/officeart/2005/8/layout/vList2"/>
    <dgm:cxn modelId="{7753B234-05CE-4E48-AB24-002C4D09D0F9}" type="presParOf" srcId="{AD0FAF8D-5F3A-489F-BF06-6847546D54A1}" destId="{24E39C03-7C60-40DD-BA6A-527D2EB276CF}" srcOrd="3" destOrd="0" presId="urn:microsoft.com/office/officeart/2005/8/layout/vList2"/>
    <dgm:cxn modelId="{AC6057D3-0245-4C53-91EE-A855F8EA2E7E}" type="presParOf" srcId="{AD0FAF8D-5F3A-489F-BF06-6847546D54A1}" destId="{8E29361E-2E94-4B3E-9E0D-18742B211BE9}" srcOrd="4" destOrd="0" presId="urn:microsoft.com/office/officeart/2005/8/layout/vList2"/>
    <dgm:cxn modelId="{B8F34D13-5350-40DC-B489-40664F9EA1DA}" type="presParOf" srcId="{AD0FAF8D-5F3A-489F-BF06-6847546D54A1}" destId="{FEDB59F0-8254-43D9-B018-73A43D596376}" srcOrd="5" destOrd="0" presId="urn:microsoft.com/office/officeart/2005/8/layout/vList2"/>
    <dgm:cxn modelId="{F15E17BC-6DB6-4E1A-B382-626A6322245F}" type="presParOf" srcId="{AD0FAF8D-5F3A-489F-BF06-6847546D54A1}" destId="{420D035C-C49F-4F19-9C6D-9B6465A2087A}" srcOrd="6" destOrd="0" presId="urn:microsoft.com/office/officeart/2005/8/layout/vList2"/>
    <dgm:cxn modelId="{7C96E738-353A-4B12-AAD0-744900F03C72}" type="presParOf" srcId="{AD0FAF8D-5F3A-489F-BF06-6847546D54A1}" destId="{5A82BB6B-3FF5-42C3-B356-5E5ED1450B46}" srcOrd="7" destOrd="0" presId="urn:microsoft.com/office/officeart/2005/8/layout/vList2"/>
    <dgm:cxn modelId="{2BC55A24-D7A8-4076-8076-AB6D42D11BB9}" type="presParOf" srcId="{AD0FAF8D-5F3A-489F-BF06-6847546D54A1}" destId="{A42E2963-8B1D-4624-825B-E8920665420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F05E85-53E4-419A-86B2-76133859237A}" type="doc">
      <dgm:prSet loTypeId="urn:microsoft.com/office/officeart/2005/8/layout/hList6" loCatId="list" qsTypeId="urn:microsoft.com/office/officeart/2005/8/quickstyle/simple1" qsCatId="simple" csTypeId="urn:microsoft.com/office/officeart/2005/8/colors/accent1_2" csCatId="accent1"/>
      <dgm:spPr/>
      <dgm:t>
        <a:bodyPr/>
        <a:lstStyle/>
        <a:p>
          <a:endParaRPr lang="en-US"/>
        </a:p>
      </dgm:t>
    </dgm:pt>
    <dgm:pt modelId="{D589566A-828C-4D55-9691-64374E6E16D9}">
      <dgm:prSet/>
      <dgm:spPr/>
      <dgm:t>
        <a:bodyPr/>
        <a:lstStyle/>
        <a:p>
          <a:r>
            <a:rPr lang="en-US"/>
            <a:t>Models number of events in a fixed interval</a:t>
          </a:r>
        </a:p>
      </dgm:t>
    </dgm:pt>
    <dgm:pt modelId="{DC3C7AD9-ED2E-4809-901F-D0CBA78EE406}" type="parTrans" cxnId="{6C56829C-B9EF-4DA5-B84E-6B95CE91B0BF}">
      <dgm:prSet/>
      <dgm:spPr/>
      <dgm:t>
        <a:bodyPr/>
        <a:lstStyle/>
        <a:p>
          <a:endParaRPr lang="en-US"/>
        </a:p>
      </dgm:t>
    </dgm:pt>
    <dgm:pt modelId="{03BC505B-1164-497D-8984-7E1D32F3D5A6}" type="sibTrans" cxnId="{6C56829C-B9EF-4DA5-B84E-6B95CE91B0BF}">
      <dgm:prSet/>
      <dgm:spPr/>
      <dgm:t>
        <a:bodyPr/>
        <a:lstStyle/>
        <a:p>
          <a:endParaRPr lang="en-US"/>
        </a:p>
      </dgm:t>
    </dgm:pt>
    <dgm:pt modelId="{66A2C2F6-EFD4-4FE1-8E27-B7E10AD3EE7B}">
      <dgm:prSet/>
      <dgm:spPr/>
      <dgm:t>
        <a:bodyPr/>
        <a:lstStyle/>
        <a:p>
          <a:r>
            <a:rPr lang="en-US"/>
            <a:t>Assumes independent occurrences</a:t>
          </a:r>
        </a:p>
      </dgm:t>
    </dgm:pt>
    <dgm:pt modelId="{05445E79-B96E-4FBF-837A-8624420FC82C}" type="parTrans" cxnId="{EA191568-04B8-4F8A-AFB4-6459B73D441D}">
      <dgm:prSet/>
      <dgm:spPr/>
      <dgm:t>
        <a:bodyPr/>
        <a:lstStyle/>
        <a:p>
          <a:endParaRPr lang="en-US"/>
        </a:p>
      </dgm:t>
    </dgm:pt>
    <dgm:pt modelId="{C2A53FBE-8F19-43F7-819C-36E9AAFFED23}" type="sibTrans" cxnId="{EA191568-04B8-4F8A-AFB4-6459B73D441D}">
      <dgm:prSet/>
      <dgm:spPr/>
      <dgm:t>
        <a:bodyPr/>
        <a:lstStyle/>
        <a:p>
          <a:endParaRPr lang="en-US"/>
        </a:p>
      </dgm:t>
    </dgm:pt>
    <dgm:pt modelId="{8C87DC2C-1FCB-4331-9420-E8F4279D5805}">
      <dgm:prSet/>
      <dgm:spPr/>
      <dgm:t>
        <a:bodyPr/>
        <a:lstStyle/>
        <a:p>
          <a:r>
            <a:rPr lang="en-US"/>
            <a:t>Requires constant average rate (λ)</a:t>
          </a:r>
        </a:p>
      </dgm:t>
    </dgm:pt>
    <dgm:pt modelId="{43A82772-D4D7-4133-95A5-88CA4014347A}" type="parTrans" cxnId="{E29A7648-8F46-4FDE-8FFB-7807DACF2B7C}">
      <dgm:prSet/>
      <dgm:spPr/>
      <dgm:t>
        <a:bodyPr/>
        <a:lstStyle/>
        <a:p>
          <a:endParaRPr lang="en-US"/>
        </a:p>
      </dgm:t>
    </dgm:pt>
    <dgm:pt modelId="{35BE737D-34DE-49A8-B681-6973166588AB}" type="sibTrans" cxnId="{E29A7648-8F46-4FDE-8FFB-7807DACF2B7C}">
      <dgm:prSet/>
      <dgm:spPr/>
      <dgm:t>
        <a:bodyPr/>
        <a:lstStyle/>
        <a:p>
          <a:endParaRPr lang="en-US"/>
        </a:p>
      </dgm:t>
    </dgm:pt>
    <dgm:pt modelId="{880216EF-BA74-4B59-9A10-1A676FB9D830}">
      <dgm:prSet/>
      <dgm:spPr/>
      <dgm:t>
        <a:bodyPr/>
        <a:lstStyle/>
        <a:p>
          <a:r>
            <a:rPr lang="en-US"/>
            <a:t>Used for rare event probabilities</a:t>
          </a:r>
        </a:p>
      </dgm:t>
    </dgm:pt>
    <dgm:pt modelId="{A6F0F4C6-ACC6-4A27-A185-F3D864824814}" type="parTrans" cxnId="{01A3C3F2-E0BB-43C1-969C-4F2C06939CF7}">
      <dgm:prSet/>
      <dgm:spPr/>
      <dgm:t>
        <a:bodyPr/>
        <a:lstStyle/>
        <a:p>
          <a:endParaRPr lang="en-US"/>
        </a:p>
      </dgm:t>
    </dgm:pt>
    <dgm:pt modelId="{242DC884-89A5-41F0-8167-2E3E868F0779}" type="sibTrans" cxnId="{01A3C3F2-E0BB-43C1-969C-4F2C06939CF7}">
      <dgm:prSet/>
      <dgm:spPr/>
      <dgm:t>
        <a:bodyPr/>
        <a:lstStyle/>
        <a:p>
          <a:endParaRPr lang="en-US"/>
        </a:p>
      </dgm:t>
    </dgm:pt>
    <dgm:pt modelId="{12F1976D-9119-4ADB-AC0B-AE980FFE9D6B}">
      <dgm:prSet/>
      <dgm:spPr/>
      <dgm:t>
        <a:bodyPr/>
        <a:lstStyle/>
        <a:p>
          <a:r>
            <a:rPr lang="en-US"/>
            <a:t>Common in real-world random processes</a:t>
          </a:r>
        </a:p>
      </dgm:t>
    </dgm:pt>
    <dgm:pt modelId="{FB5DF9E2-EB90-4F2E-B43A-F5CB95E2A77B}" type="parTrans" cxnId="{FAEEB964-F51C-4804-8BBE-88BF2AEB3A35}">
      <dgm:prSet/>
      <dgm:spPr/>
      <dgm:t>
        <a:bodyPr/>
        <a:lstStyle/>
        <a:p>
          <a:endParaRPr lang="en-US"/>
        </a:p>
      </dgm:t>
    </dgm:pt>
    <dgm:pt modelId="{B066BA08-9090-45A4-ADD7-688204B7F970}" type="sibTrans" cxnId="{FAEEB964-F51C-4804-8BBE-88BF2AEB3A35}">
      <dgm:prSet/>
      <dgm:spPr/>
      <dgm:t>
        <a:bodyPr/>
        <a:lstStyle/>
        <a:p>
          <a:endParaRPr lang="en-US"/>
        </a:p>
      </dgm:t>
    </dgm:pt>
    <dgm:pt modelId="{9BE31B00-534F-482A-A0B9-13EA88B939AC}" type="pres">
      <dgm:prSet presAssocID="{8CF05E85-53E4-419A-86B2-76133859237A}" presName="Name0" presStyleCnt="0">
        <dgm:presLayoutVars>
          <dgm:dir/>
          <dgm:resizeHandles val="exact"/>
        </dgm:presLayoutVars>
      </dgm:prSet>
      <dgm:spPr/>
    </dgm:pt>
    <dgm:pt modelId="{298ACB6C-079E-4CA6-8223-2A89F74C6C3A}" type="pres">
      <dgm:prSet presAssocID="{D589566A-828C-4D55-9691-64374E6E16D9}" presName="node" presStyleLbl="node1" presStyleIdx="0" presStyleCnt="5">
        <dgm:presLayoutVars>
          <dgm:bulletEnabled val="1"/>
        </dgm:presLayoutVars>
      </dgm:prSet>
      <dgm:spPr/>
    </dgm:pt>
    <dgm:pt modelId="{582E8CF7-7851-4568-B0F1-A62B65354BEA}" type="pres">
      <dgm:prSet presAssocID="{03BC505B-1164-497D-8984-7E1D32F3D5A6}" presName="sibTrans" presStyleCnt="0"/>
      <dgm:spPr/>
    </dgm:pt>
    <dgm:pt modelId="{05C5367D-8CFE-490D-A9B8-E872D173D991}" type="pres">
      <dgm:prSet presAssocID="{66A2C2F6-EFD4-4FE1-8E27-B7E10AD3EE7B}" presName="node" presStyleLbl="node1" presStyleIdx="1" presStyleCnt="5">
        <dgm:presLayoutVars>
          <dgm:bulletEnabled val="1"/>
        </dgm:presLayoutVars>
      </dgm:prSet>
      <dgm:spPr/>
    </dgm:pt>
    <dgm:pt modelId="{C6BB8B66-09B4-4BD4-959F-648A81205F8A}" type="pres">
      <dgm:prSet presAssocID="{C2A53FBE-8F19-43F7-819C-36E9AAFFED23}" presName="sibTrans" presStyleCnt="0"/>
      <dgm:spPr/>
    </dgm:pt>
    <dgm:pt modelId="{8E2B7867-C45B-4CED-9731-A6EA714E396B}" type="pres">
      <dgm:prSet presAssocID="{8C87DC2C-1FCB-4331-9420-E8F4279D5805}" presName="node" presStyleLbl="node1" presStyleIdx="2" presStyleCnt="5">
        <dgm:presLayoutVars>
          <dgm:bulletEnabled val="1"/>
        </dgm:presLayoutVars>
      </dgm:prSet>
      <dgm:spPr/>
    </dgm:pt>
    <dgm:pt modelId="{0D025A41-D45A-43E7-913E-F30164A390AF}" type="pres">
      <dgm:prSet presAssocID="{35BE737D-34DE-49A8-B681-6973166588AB}" presName="sibTrans" presStyleCnt="0"/>
      <dgm:spPr/>
    </dgm:pt>
    <dgm:pt modelId="{80115692-54E3-491B-AAC6-A6D7F57D5F26}" type="pres">
      <dgm:prSet presAssocID="{880216EF-BA74-4B59-9A10-1A676FB9D830}" presName="node" presStyleLbl="node1" presStyleIdx="3" presStyleCnt="5">
        <dgm:presLayoutVars>
          <dgm:bulletEnabled val="1"/>
        </dgm:presLayoutVars>
      </dgm:prSet>
      <dgm:spPr/>
    </dgm:pt>
    <dgm:pt modelId="{1362EEC1-FEAF-437A-AF58-5C10F6E35E40}" type="pres">
      <dgm:prSet presAssocID="{242DC884-89A5-41F0-8167-2E3E868F0779}" presName="sibTrans" presStyleCnt="0"/>
      <dgm:spPr/>
    </dgm:pt>
    <dgm:pt modelId="{ED0B164D-2344-4D92-9846-A493E5F80AD5}" type="pres">
      <dgm:prSet presAssocID="{12F1976D-9119-4ADB-AC0B-AE980FFE9D6B}" presName="node" presStyleLbl="node1" presStyleIdx="4" presStyleCnt="5">
        <dgm:presLayoutVars>
          <dgm:bulletEnabled val="1"/>
        </dgm:presLayoutVars>
      </dgm:prSet>
      <dgm:spPr/>
    </dgm:pt>
  </dgm:ptLst>
  <dgm:cxnLst>
    <dgm:cxn modelId="{FAEEB964-F51C-4804-8BBE-88BF2AEB3A35}" srcId="{8CF05E85-53E4-419A-86B2-76133859237A}" destId="{12F1976D-9119-4ADB-AC0B-AE980FFE9D6B}" srcOrd="4" destOrd="0" parTransId="{FB5DF9E2-EB90-4F2E-B43A-F5CB95E2A77B}" sibTransId="{B066BA08-9090-45A4-ADD7-688204B7F970}"/>
    <dgm:cxn modelId="{EA191568-04B8-4F8A-AFB4-6459B73D441D}" srcId="{8CF05E85-53E4-419A-86B2-76133859237A}" destId="{66A2C2F6-EFD4-4FE1-8E27-B7E10AD3EE7B}" srcOrd="1" destOrd="0" parTransId="{05445E79-B96E-4FBF-837A-8624420FC82C}" sibTransId="{C2A53FBE-8F19-43F7-819C-36E9AAFFED23}"/>
    <dgm:cxn modelId="{E29A7648-8F46-4FDE-8FFB-7807DACF2B7C}" srcId="{8CF05E85-53E4-419A-86B2-76133859237A}" destId="{8C87DC2C-1FCB-4331-9420-E8F4279D5805}" srcOrd="2" destOrd="0" parTransId="{43A82772-D4D7-4133-95A5-88CA4014347A}" sibTransId="{35BE737D-34DE-49A8-B681-6973166588AB}"/>
    <dgm:cxn modelId="{45CF197C-2E7E-4875-9F97-DD4BD3571B36}" type="presOf" srcId="{D589566A-828C-4D55-9691-64374E6E16D9}" destId="{298ACB6C-079E-4CA6-8223-2A89F74C6C3A}" srcOrd="0" destOrd="0" presId="urn:microsoft.com/office/officeart/2005/8/layout/hList6"/>
    <dgm:cxn modelId="{B7834D7C-DADE-478A-8ED8-88CB02179F47}" type="presOf" srcId="{12F1976D-9119-4ADB-AC0B-AE980FFE9D6B}" destId="{ED0B164D-2344-4D92-9846-A493E5F80AD5}" srcOrd="0" destOrd="0" presId="urn:microsoft.com/office/officeart/2005/8/layout/hList6"/>
    <dgm:cxn modelId="{6C56829C-B9EF-4DA5-B84E-6B95CE91B0BF}" srcId="{8CF05E85-53E4-419A-86B2-76133859237A}" destId="{D589566A-828C-4D55-9691-64374E6E16D9}" srcOrd="0" destOrd="0" parTransId="{DC3C7AD9-ED2E-4809-901F-D0CBA78EE406}" sibTransId="{03BC505B-1164-497D-8984-7E1D32F3D5A6}"/>
    <dgm:cxn modelId="{3B1314AE-9CC8-4CA1-89B9-57E22F970518}" type="presOf" srcId="{8CF05E85-53E4-419A-86B2-76133859237A}" destId="{9BE31B00-534F-482A-A0B9-13EA88B939AC}" srcOrd="0" destOrd="0" presId="urn:microsoft.com/office/officeart/2005/8/layout/hList6"/>
    <dgm:cxn modelId="{248520AF-35D8-484C-B5E6-4AC1B1E176AD}" type="presOf" srcId="{8C87DC2C-1FCB-4331-9420-E8F4279D5805}" destId="{8E2B7867-C45B-4CED-9731-A6EA714E396B}" srcOrd="0" destOrd="0" presId="urn:microsoft.com/office/officeart/2005/8/layout/hList6"/>
    <dgm:cxn modelId="{5E9D3DC5-5519-4C08-8C3A-940F4DB481C6}" type="presOf" srcId="{880216EF-BA74-4B59-9A10-1A676FB9D830}" destId="{80115692-54E3-491B-AAC6-A6D7F57D5F26}" srcOrd="0" destOrd="0" presId="urn:microsoft.com/office/officeart/2005/8/layout/hList6"/>
    <dgm:cxn modelId="{01A3C3F2-E0BB-43C1-969C-4F2C06939CF7}" srcId="{8CF05E85-53E4-419A-86B2-76133859237A}" destId="{880216EF-BA74-4B59-9A10-1A676FB9D830}" srcOrd="3" destOrd="0" parTransId="{A6F0F4C6-ACC6-4A27-A185-F3D864824814}" sibTransId="{242DC884-89A5-41F0-8167-2E3E868F0779}"/>
    <dgm:cxn modelId="{6D5081F4-D53B-45DD-9018-741C18706D02}" type="presOf" srcId="{66A2C2F6-EFD4-4FE1-8E27-B7E10AD3EE7B}" destId="{05C5367D-8CFE-490D-A9B8-E872D173D991}" srcOrd="0" destOrd="0" presId="urn:microsoft.com/office/officeart/2005/8/layout/hList6"/>
    <dgm:cxn modelId="{61691E78-538F-411B-885E-25B01F2335BA}" type="presParOf" srcId="{9BE31B00-534F-482A-A0B9-13EA88B939AC}" destId="{298ACB6C-079E-4CA6-8223-2A89F74C6C3A}" srcOrd="0" destOrd="0" presId="urn:microsoft.com/office/officeart/2005/8/layout/hList6"/>
    <dgm:cxn modelId="{FE23ABE7-607C-47B7-909C-6D0D086D2F0B}" type="presParOf" srcId="{9BE31B00-534F-482A-A0B9-13EA88B939AC}" destId="{582E8CF7-7851-4568-B0F1-A62B65354BEA}" srcOrd="1" destOrd="0" presId="urn:microsoft.com/office/officeart/2005/8/layout/hList6"/>
    <dgm:cxn modelId="{40364874-50B4-4ED2-8A9E-845FCB540DC9}" type="presParOf" srcId="{9BE31B00-534F-482A-A0B9-13EA88B939AC}" destId="{05C5367D-8CFE-490D-A9B8-E872D173D991}" srcOrd="2" destOrd="0" presId="urn:microsoft.com/office/officeart/2005/8/layout/hList6"/>
    <dgm:cxn modelId="{C86573C0-6CF4-4B3F-92C7-24E0A98D7920}" type="presParOf" srcId="{9BE31B00-534F-482A-A0B9-13EA88B939AC}" destId="{C6BB8B66-09B4-4BD4-959F-648A81205F8A}" srcOrd="3" destOrd="0" presId="urn:microsoft.com/office/officeart/2005/8/layout/hList6"/>
    <dgm:cxn modelId="{1B0CB35C-630F-4832-8513-60B012C326AF}" type="presParOf" srcId="{9BE31B00-534F-482A-A0B9-13EA88B939AC}" destId="{8E2B7867-C45B-4CED-9731-A6EA714E396B}" srcOrd="4" destOrd="0" presId="urn:microsoft.com/office/officeart/2005/8/layout/hList6"/>
    <dgm:cxn modelId="{1A3BCA32-7D62-42BE-B392-992BAC2313F2}" type="presParOf" srcId="{9BE31B00-534F-482A-A0B9-13EA88B939AC}" destId="{0D025A41-D45A-43E7-913E-F30164A390AF}" srcOrd="5" destOrd="0" presId="urn:microsoft.com/office/officeart/2005/8/layout/hList6"/>
    <dgm:cxn modelId="{FE57A2E3-858D-40AD-BAA6-C709982A8D56}" type="presParOf" srcId="{9BE31B00-534F-482A-A0B9-13EA88B939AC}" destId="{80115692-54E3-491B-AAC6-A6D7F57D5F26}" srcOrd="6" destOrd="0" presId="urn:microsoft.com/office/officeart/2005/8/layout/hList6"/>
    <dgm:cxn modelId="{9A4A0155-FADA-4CDC-9AEC-D7E926AC2F46}" type="presParOf" srcId="{9BE31B00-534F-482A-A0B9-13EA88B939AC}" destId="{1362EEC1-FEAF-437A-AF58-5C10F6E35E40}" srcOrd="7" destOrd="0" presId="urn:microsoft.com/office/officeart/2005/8/layout/hList6"/>
    <dgm:cxn modelId="{F14C5AD6-85F0-470A-8FCE-F70550907298}" type="presParOf" srcId="{9BE31B00-534F-482A-A0B9-13EA88B939AC}" destId="{ED0B164D-2344-4D92-9846-A493E5F80AD5}" srcOrd="8"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C278A8-E69F-478E-8BCE-A0CF2FBB64C7}" type="doc">
      <dgm:prSet loTypeId="urn:microsoft.com/office/officeart/2005/8/layout/pyramid2" loCatId="pyramid" qsTypeId="urn:microsoft.com/office/officeart/2005/8/quickstyle/simple1" qsCatId="simple" csTypeId="urn:microsoft.com/office/officeart/2005/8/colors/accent1_2" csCatId="accent1"/>
      <dgm:spPr/>
      <dgm:t>
        <a:bodyPr/>
        <a:lstStyle/>
        <a:p>
          <a:endParaRPr lang="en-US"/>
        </a:p>
      </dgm:t>
    </dgm:pt>
    <dgm:pt modelId="{59A22F43-14BD-46EB-91B2-6A0CEB6A2C82}">
      <dgm:prSet/>
      <dgm:spPr/>
      <dgm:t>
        <a:bodyPr/>
        <a:lstStyle/>
        <a:p>
          <a:r>
            <a:rPr lang="en-US"/>
            <a:t>Hospital emergency arrivals</a:t>
          </a:r>
        </a:p>
      </dgm:t>
    </dgm:pt>
    <dgm:pt modelId="{A382F737-6D8B-4C7F-83A3-5B7E6FC0EAA4}" type="parTrans" cxnId="{CC4CFBD5-E1EE-483C-8E2D-16F0AE8EA1F2}">
      <dgm:prSet/>
      <dgm:spPr/>
      <dgm:t>
        <a:bodyPr/>
        <a:lstStyle/>
        <a:p>
          <a:endParaRPr lang="en-US"/>
        </a:p>
      </dgm:t>
    </dgm:pt>
    <dgm:pt modelId="{685C7635-C511-480A-A990-7F112EE5CA04}" type="sibTrans" cxnId="{CC4CFBD5-E1EE-483C-8E2D-16F0AE8EA1F2}">
      <dgm:prSet/>
      <dgm:spPr/>
      <dgm:t>
        <a:bodyPr/>
        <a:lstStyle/>
        <a:p>
          <a:endParaRPr lang="en-US"/>
        </a:p>
      </dgm:t>
    </dgm:pt>
    <dgm:pt modelId="{F8992E7D-641F-4F0F-8A98-8FF64CCCB331}">
      <dgm:prSet/>
      <dgm:spPr/>
      <dgm:t>
        <a:bodyPr/>
        <a:lstStyle/>
        <a:p>
          <a:r>
            <a:rPr lang="en-US"/>
            <a:t>Call center volume analysis</a:t>
          </a:r>
        </a:p>
      </dgm:t>
    </dgm:pt>
    <dgm:pt modelId="{C54B4F30-CB0F-4BB8-B4C0-E8EE4102AFD4}" type="parTrans" cxnId="{E7FB8C2B-A601-4CD0-96C1-57EAB9BD6F9C}">
      <dgm:prSet/>
      <dgm:spPr/>
      <dgm:t>
        <a:bodyPr/>
        <a:lstStyle/>
        <a:p>
          <a:endParaRPr lang="en-US"/>
        </a:p>
      </dgm:t>
    </dgm:pt>
    <dgm:pt modelId="{6DC1AAAF-E9A8-4AC2-9773-2A3951FFC10B}" type="sibTrans" cxnId="{E7FB8C2B-A601-4CD0-96C1-57EAB9BD6F9C}">
      <dgm:prSet/>
      <dgm:spPr/>
      <dgm:t>
        <a:bodyPr/>
        <a:lstStyle/>
        <a:p>
          <a:endParaRPr lang="en-US"/>
        </a:p>
      </dgm:t>
    </dgm:pt>
    <dgm:pt modelId="{93E8FB23-E5ED-4289-9E00-A3CBED371FC7}">
      <dgm:prSet/>
      <dgm:spPr/>
      <dgm:t>
        <a:bodyPr/>
        <a:lstStyle/>
        <a:p>
          <a:r>
            <a:rPr lang="en-US"/>
            <a:t>Traffic accident frequency</a:t>
          </a:r>
        </a:p>
      </dgm:t>
    </dgm:pt>
    <dgm:pt modelId="{BA99E5F9-632A-4C08-AADF-B5BEC74A996F}" type="parTrans" cxnId="{20B54E80-0BC6-43F6-BD8C-E32C1BB98A86}">
      <dgm:prSet/>
      <dgm:spPr/>
      <dgm:t>
        <a:bodyPr/>
        <a:lstStyle/>
        <a:p>
          <a:endParaRPr lang="en-US"/>
        </a:p>
      </dgm:t>
    </dgm:pt>
    <dgm:pt modelId="{AF92F4B1-18F7-45BC-AF84-E60219FCA4FA}" type="sibTrans" cxnId="{20B54E80-0BC6-43F6-BD8C-E32C1BB98A86}">
      <dgm:prSet/>
      <dgm:spPr/>
      <dgm:t>
        <a:bodyPr/>
        <a:lstStyle/>
        <a:p>
          <a:endParaRPr lang="en-US"/>
        </a:p>
      </dgm:t>
    </dgm:pt>
    <dgm:pt modelId="{8338D5A7-FF8B-4CD1-9078-EB3336CFF07A}">
      <dgm:prSet/>
      <dgm:spPr/>
      <dgm:t>
        <a:bodyPr/>
        <a:lstStyle/>
        <a:p>
          <a:r>
            <a:rPr lang="en-US"/>
            <a:t>Website traffic monitoring</a:t>
          </a:r>
        </a:p>
      </dgm:t>
    </dgm:pt>
    <dgm:pt modelId="{BC92C54C-8320-4410-A0EE-0F790F5AF8EC}" type="parTrans" cxnId="{94EE936A-60F8-43E3-A496-A186DD9E25C0}">
      <dgm:prSet/>
      <dgm:spPr/>
      <dgm:t>
        <a:bodyPr/>
        <a:lstStyle/>
        <a:p>
          <a:endParaRPr lang="en-US"/>
        </a:p>
      </dgm:t>
    </dgm:pt>
    <dgm:pt modelId="{0BCD49E4-3EC6-47E3-A6F0-D965154A3736}" type="sibTrans" cxnId="{94EE936A-60F8-43E3-A496-A186DD9E25C0}">
      <dgm:prSet/>
      <dgm:spPr/>
      <dgm:t>
        <a:bodyPr/>
        <a:lstStyle/>
        <a:p>
          <a:endParaRPr lang="en-US"/>
        </a:p>
      </dgm:t>
    </dgm:pt>
    <dgm:pt modelId="{4C8ED123-DA84-4B1B-BF9D-53962A9DF999}">
      <dgm:prSet/>
      <dgm:spPr/>
      <dgm:t>
        <a:bodyPr/>
        <a:lstStyle/>
        <a:p>
          <a:r>
            <a:rPr lang="en-US"/>
            <a:t>Manufacturing defect counts</a:t>
          </a:r>
        </a:p>
      </dgm:t>
    </dgm:pt>
    <dgm:pt modelId="{B55CD929-1544-42AF-AF79-E19F0534A299}" type="parTrans" cxnId="{CC529540-41BD-44F2-914E-48B5A34D4D9E}">
      <dgm:prSet/>
      <dgm:spPr/>
      <dgm:t>
        <a:bodyPr/>
        <a:lstStyle/>
        <a:p>
          <a:endParaRPr lang="en-US"/>
        </a:p>
      </dgm:t>
    </dgm:pt>
    <dgm:pt modelId="{09D4D0E4-FDFB-4E5B-B4BF-73072FE1E858}" type="sibTrans" cxnId="{CC529540-41BD-44F2-914E-48B5A34D4D9E}">
      <dgm:prSet/>
      <dgm:spPr/>
      <dgm:t>
        <a:bodyPr/>
        <a:lstStyle/>
        <a:p>
          <a:endParaRPr lang="en-US"/>
        </a:p>
      </dgm:t>
    </dgm:pt>
    <dgm:pt modelId="{DA9CA7E4-A8D6-459C-8152-7019288B2EE7}" type="pres">
      <dgm:prSet presAssocID="{C3C278A8-E69F-478E-8BCE-A0CF2FBB64C7}" presName="compositeShape" presStyleCnt="0">
        <dgm:presLayoutVars>
          <dgm:dir/>
          <dgm:resizeHandles/>
        </dgm:presLayoutVars>
      </dgm:prSet>
      <dgm:spPr/>
    </dgm:pt>
    <dgm:pt modelId="{E01E75B9-3AA7-46EE-8593-08591B395040}" type="pres">
      <dgm:prSet presAssocID="{C3C278A8-E69F-478E-8BCE-A0CF2FBB64C7}" presName="pyramid" presStyleLbl="node1" presStyleIdx="0" presStyleCnt="1"/>
      <dgm:spPr/>
    </dgm:pt>
    <dgm:pt modelId="{EBFBA29A-4CDA-49BD-9A6D-2E2EA086D5F0}" type="pres">
      <dgm:prSet presAssocID="{C3C278A8-E69F-478E-8BCE-A0CF2FBB64C7}" presName="theList" presStyleCnt="0"/>
      <dgm:spPr/>
    </dgm:pt>
    <dgm:pt modelId="{14C4E449-5252-4B06-A2E5-9254BD7E8168}" type="pres">
      <dgm:prSet presAssocID="{59A22F43-14BD-46EB-91B2-6A0CEB6A2C82}" presName="aNode" presStyleLbl="fgAcc1" presStyleIdx="0" presStyleCnt="5">
        <dgm:presLayoutVars>
          <dgm:bulletEnabled val="1"/>
        </dgm:presLayoutVars>
      </dgm:prSet>
      <dgm:spPr/>
    </dgm:pt>
    <dgm:pt modelId="{416384D9-4190-4A27-BA47-FD1C459B11C2}" type="pres">
      <dgm:prSet presAssocID="{59A22F43-14BD-46EB-91B2-6A0CEB6A2C82}" presName="aSpace" presStyleCnt="0"/>
      <dgm:spPr/>
    </dgm:pt>
    <dgm:pt modelId="{85BA5CD0-4FF1-412F-9E11-2F4422E45CF7}" type="pres">
      <dgm:prSet presAssocID="{F8992E7D-641F-4F0F-8A98-8FF64CCCB331}" presName="aNode" presStyleLbl="fgAcc1" presStyleIdx="1" presStyleCnt="5">
        <dgm:presLayoutVars>
          <dgm:bulletEnabled val="1"/>
        </dgm:presLayoutVars>
      </dgm:prSet>
      <dgm:spPr/>
    </dgm:pt>
    <dgm:pt modelId="{C80CE442-B70A-487A-A8B5-C28494C342C0}" type="pres">
      <dgm:prSet presAssocID="{F8992E7D-641F-4F0F-8A98-8FF64CCCB331}" presName="aSpace" presStyleCnt="0"/>
      <dgm:spPr/>
    </dgm:pt>
    <dgm:pt modelId="{6D2B327D-CBCD-4D73-B87B-9026FE1AC955}" type="pres">
      <dgm:prSet presAssocID="{93E8FB23-E5ED-4289-9E00-A3CBED371FC7}" presName="aNode" presStyleLbl="fgAcc1" presStyleIdx="2" presStyleCnt="5">
        <dgm:presLayoutVars>
          <dgm:bulletEnabled val="1"/>
        </dgm:presLayoutVars>
      </dgm:prSet>
      <dgm:spPr/>
    </dgm:pt>
    <dgm:pt modelId="{3D511BC3-5841-4CAB-8472-0D3FF6D884C5}" type="pres">
      <dgm:prSet presAssocID="{93E8FB23-E5ED-4289-9E00-A3CBED371FC7}" presName="aSpace" presStyleCnt="0"/>
      <dgm:spPr/>
    </dgm:pt>
    <dgm:pt modelId="{7607F151-F76C-44F6-8D87-A3C5CCDF54C6}" type="pres">
      <dgm:prSet presAssocID="{8338D5A7-FF8B-4CD1-9078-EB3336CFF07A}" presName="aNode" presStyleLbl="fgAcc1" presStyleIdx="3" presStyleCnt="5">
        <dgm:presLayoutVars>
          <dgm:bulletEnabled val="1"/>
        </dgm:presLayoutVars>
      </dgm:prSet>
      <dgm:spPr/>
    </dgm:pt>
    <dgm:pt modelId="{2FD9A65F-961D-43FD-BDF3-CD3773F988C8}" type="pres">
      <dgm:prSet presAssocID="{8338D5A7-FF8B-4CD1-9078-EB3336CFF07A}" presName="aSpace" presStyleCnt="0"/>
      <dgm:spPr/>
    </dgm:pt>
    <dgm:pt modelId="{7115F64B-3CA3-426E-B8DF-6D731B77FCBF}" type="pres">
      <dgm:prSet presAssocID="{4C8ED123-DA84-4B1B-BF9D-53962A9DF999}" presName="aNode" presStyleLbl="fgAcc1" presStyleIdx="4" presStyleCnt="5">
        <dgm:presLayoutVars>
          <dgm:bulletEnabled val="1"/>
        </dgm:presLayoutVars>
      </dgm:prSet>
      <dgm:spPr/>
    </dgm:pt>
    <dgm:pt modelId="{19AB5B9C-7399-4922-81D4-5C52807951A1}" type="pres">
      <dgm:prSet presAssocID="{4C8ED123-DA84-4B1B-BF9D-53962A9DF999}" presName="aSpace" presStyleCnt="0"/>
      <dgm:spPr/>
    </dgm:pt>
  </dgm:ptLst>
  <dgm:cxnLst>
    <dgm:cxn modelId="{30125D27-7CAF-4935-93F9-48BE7594E713}" type="presOf" srcId="{4C8ED123-DA84-4B1B-BF9D-53962A9DF999}" destId="{7115F64B-3CA3-426E-B8DF-6D731B77FCBF}" srcOrd="0" destOrd="0" presId="urn:microsoft.com/office/officeart/2005/8/layout/pyramid2"/>
    <dgm:cxn modelId="{E7FB8C2B-A601-4CD0-96C1-57EAB9BD6F9C}" srcId="{C3C278A8-E69F-478E-8BCE-A0CF2FBB64C7}" destId="{F8992E7D-641F-4F0F-8A98-8FF64CCCB331}" srcOrd="1" destOrd="0" parTransId="{C54B4F30-CB0F-4BB8-B4C0-E8EE4102AFD4}" sibTransId="{6DC1AAAF-E9A8-4AC2-9773-2A3951FFC10B}"/>
    <dgm:cxn modelId="{4A10643B-3115-4735-BB39-8302C02260AF}" type="presOf" srcId="{59A22F43-14BD-46EB-91B2-6A0CEB6A2C82}" destId="{14C4E449-5252-4B06-A2E5-9254BD7E8168}" srcOrd="0" destOrd="0" presId="urn:microsoft.com/office/officeart/2005/8/layout/pyramid2"/>
    <dgm:cxn modelId="{CC529540-41BD-44F2-914E-48B5A34D4D9E}" srcId="{C3C278A8-E69F-478E-8BCE-A0CF2FBB64C7}" destId="{4C8ED123-DA84-4B1B-BF9D-53962A9DF999}" srcOrd="4" destOrd="0" parTransId="{B55CD929-1544-42AF-AF79-E19F0534A299}" sibTransId="{09D4D0E4-FDFB-4E5B-B4BF-73072FE1E858}"/>
    <dgm:cxn modelId="{94EE936A-60F8-43E3-A496-A186DD9E25C0}" srcId="{C3C278A8-E69F-478E-8BCE-A0CF2FBB64C7}" destId="{8338D5A7-FF8B-4CD1-9078-EB3336CFF07A}" srcOrd="3" destOrd="0" parTransId="{BC92C54C-8320-4410-A0EE-0F790F5AF8EC}" sibTransId="{0BCD49E4-3EC6-47E3-A6F0-D965154A3736}"/>
    <dgm:cxn modelId="{2827EB57-7073-4FEC-9759-20E1FC5069EA}" type="presOf" srcId="{8338D5A7-FF8B-4CD1-9078-EB3336CFF07A}" destId="{7607F151-F76C-44F6-8D87-A3C5CCDF54C6}" srcOrd="0" destOrd="0" presId="urn:microsoft.com/office/officeart/2005/8/layout/pyramid2"/>
    <dgm:cxn modelId="{20B54E80-0BC6-43F6-BD8C-E32C1BB98A86}" srcId="{C3C278A8-E69F-478E-8BCE-A0CF2FBB64C7}" destId="{93E8FB23-E5ED-4289-9E00-A3CBED371FC7}" srcOrd="2" destOrd="0" parTransId="{BA99E5F9-632A-4C08-AADF-B5BEC74A996F}" sibTransId="{AF92F4B1-18F7-45BC-AF84-E60219FCA4FA}"/>
    <dgm:cxn modelId="{700E6690-0D7F-4D5E-9C64-18FD82A9472C}" type="presOf" srcId="{C3C278A8-E69F-478E-8BCE-A0CF2FBB64C7}" destId="{DA9CA7E4-A8D6-459C-8152-7019288B2EE7}" srcOrd="0" destOrd="0" presId="urn:microsoft.com/office/officeart/2005/8/layout/pyramid2"/>
    <dgm:cxn modelId="{0E0C4FA1-46B0-4955-B814-447011B2CE90}" type="presOf" srcId="{93E8FB23-E5ED-4289-9E00-A3CBED371FC7}" destId="{6D2B327D-CBCD-4D73-B87B-9026FE1AC955}" srcOrd="0" destOrd="0" presId="urn:microsoft.com/office/officeart/2005/8/layout/pyramid2"/>
    <dgm:cxn modelId="{556DBBC5-3CB1-4E07-B190-4FC9CEF71605}" type="presOf" srcId="{F8992E7D-641F-4F0F-8A98-8FF64CCCB331}" destId="{85BA5CD0-4FF1-412F-9E11-2F4422E45CF7}" srcOrd="0" destOrd="0" presId="urn:microsoft.com/office/officeart/2005/8/layout/pyramid2"/>
    <dgm:cxn modelId="{CC4CFBD5-E1EE-483C-8E2D-16F0AE8EA1F2}" srcId="{C3C278A8-E69F-478E-8BCE-A0CF2FBB64C7}" destId="{59A22F43-14BD-46EB-91B2-6A0CEB6A2C82}" srcOrd="0" destOrd="0" parTransId="{A382F737-6D8B-4C7F-83A3-5B7E6FC0EAA4}" sibTransId="{685C7635-C511-480A-A990-7F112EE5CA04}"/>
    <dgm:cxn modelId="{F876641A-F47C-48D0-8116-6BE356EB2494}" type="presParOf" srcId="{DA9CA7E4-A8D6-459C-8152-7019288B2EE7}" destId="{E01E75B9-3AA7-46EE-8593-08591B395040}" srcOrd="0" destOrd="0" presId="urn:microsoft.com/office/officeart/2005/8/layout/pyramid2"/>
    <dgm:cxn modelId="{57D247B2-5A82-4A3C-936A-0FC24660AACB}" type="presParOf" srcId="{DA9CA7E4-A8D6-459C-8152-7019288B2EE7}" destId="{EBFBA29A-4CDA-49BD-9A6D-2E2EA086D5F0}" srcOrd="1" destOrd="0" presId="urn:microsoft.com/office/officeart/2005/8/layout/pyramid2"/>
    <dgm:cxn modelId="{773A9CEC-DBBB-42C5-B4DA-449D299F2B26}" type="presParOf" srcId="{EBFBA29A-4CDA-49BD-9A6D-2E2EA086D5F0}" destId="{14C4E449-5252-4B06-A2E5-9254BD7E8168}" srcOrd="0" destOrd="0" presId="urn:microsoft.com/office/officeart/2005/8/layout/pyramid2"/>
    <dgm:cxn modelId="{99B5102A-3CF1-49FF-9CB3-9F09F5184D5C}" type="presParOf" srcId="{EBFBA29A-4CDA-49BD-9A6D-2E2EA086D5F0}" destId="{416384D9-4190-4A27-BA47-FD1C459B11C2}" srcOrd="1" destOrd="0" presId="urn:microsoft.com/office/officeart/2005/8/layout/pyramid2"/>
    <dgm:cxn modelId="{3DBA37A3-E1F1-4EE5-8C70-B7B134010F14}" type="presParOf" srcId="{EBFBA29A-4CDA-49BD-9A6D-2E2EA086D5F0}" destId="{85BA5CD0-4FF1-412F-9E11-2F4422E45CF7}" srcOrd="2" destOrd="0" presId="urn:microsoft.com/office/officeart/2005/8/layout/pyramid2"/>
    <dgm:cxn modelId="{CC09E95D-BD6E-4AFC-95D7-8A1833D9CCA6}" type="presParOf" srcId="{EBFBA29A-4CDA-49BD-9A6D-2E2EA086D5F0}" destId="{C80CE442-B70A-487A-A8B5-C28494C342C0}" srcOrd="3" destOrd="0" presId="urn:microsoft.com/office/officeart/2005/8/layout/pyramid2"/>
    <dgm:cxn modelId="{5A41A61D-EBA1-4D07-AF73-FB48682A0F47}" type="presParOf" srcId="{EBFBA29A-4CDA-49BD-9A6D-2E2EA086D5F0}" destId="{6D2B327D-CBCD-4D73-B87B-9026FE1AC955}" srcOrd="4" destOrd="0" presId="urn:microsoft.com/office/officeart/2005/8/layout/pyramid2"/>
    <dgm:cxn modelId="{005F84F9-5870-4913-9633-ECDEF6E07918}" type="presParOf" srcId="{EBFBA29A-4CDA-49BD-9A6D-2E2EA086D5F0}" destId="{3D511BC3-5841-4CAB-8472-0D3FF6D884C5}" srcOrd="5" destOrd="0" presId="urn:microsoft.com/office/officeart/2005/8/layout/pyramid2"/>
    <dgm:cxn modelId="{15D91423-F775-41C2-BD23-A2A9EC023839}" type="presParOf" srcId="{EBFBA29A-4CDA-49BD-9A6D-2E2EA086D5F0}" destId="{7607F151-F76C-44F6-8D87-A3C5CCDF54C6}" srcOrd="6" destOrd="0" presId="urn:microsoft.com/office/officeart/2005/8/layout/pyramid2"/>
    <dgm:cxn modelId="{022B3DE9-F908-43C8-BCD4-10F7395129C6}" type="presParOf" srcId="{EBFBA29A-4CDA-49BD-9A6D-2E2EA086D5F0}" destId="{2FD9A65F-961D-43FD-BDF3-CD3773F988C8}" srcOrd="7" destOrd="0" presId="urn:microsoft.com/office/officeart/2005/8/layout/pyramid2"/>
    <dgm:cxn modelId="{B801E0E9-F2DD-4AE1-AFB1-34A28E5A2717}" type="presParOf" srcId="{EBFBA29A-4CDA-49BD-9A6D-2E2EA086D5F0}" destId="{7115F64B-3CA3-426E-B8DF-6D731B77FCBF}" srcOrd="8" destOrd="0" presId="urn:microsoft.com/office/officeart/2005/8/layout/pyramid2"/>
    <dgm:cxn modelId="{FCBCF37E-ACBF-4937-863B-3CF7AC4B4496}" type="presParOf" srcId="{EBFBA29A-4CDA-49BD-9A6D-2E2EA086D5F0}" destId="{19AB5B9C-7399-4922-81D4-5C52807951A1}" srcOrd="9"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1FF78E6-6EAC-4EB9-80F1-1D8776C0934A}"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en-US"/>
        </a:p>
      </dgm:t>
    </dgm:pt>
    <dgm:pt modelId="{4D293EE5-F9DE-4717-A08F-2D82183DD07B}">
      <dgm:prSet custT="1"/>
      <dgm:spPr/>
      <dgm:t>
        <a:bodyPr/>
        <a:lstStyle/>
        <a:p>
          <a:r>
            <a:rPr lang="en-US" sz="2400" dirty="0"/>
            <a:t>Total observations: 14 days</a:t>
          </a:r>
        </a:p>
      </dgm:t>
    </dgm:pt>
    <dgm:pt modelId="{58368904-3F41-4C4D-9B12-CED2D64DD0A4}" type="parTrans" cxnId="{A46A7A0F-6A53-4F72-BAF5-07C76CBF53EA}">
      <dgm:prSet/>
      <dgm:spPr/>
      <dgm:t>
        <a:bodyPr/>
        <a:lstStyle/>
        <a:p>
          <a:endParaRPr lang="en-US"/>
        </a:p>
      </dgm:t>
    </dgm:pt>
    <dgm:pt modelId="{A5BBE4DF-2A36-430F-B117-910843CC4DF5}" type="sibTrans" cxnId="{A46A7A0F-6A53-4F72-BAF5-07C76CBF53EA}">
      <dgm:prSet/>
      <dgm:spPr/>
      <dgm:t>
        <a:bodyPr/>
        <a:lstStyle/>
        <a:p>
          <a:endParaRPr lang="en-US"/>
        </a:p>
      </dgm:t>
    </dgm:pt>
    <dgm:pt modelId="{C34CEF68-E3D5-4299-A7EB-E1AC0B9A0AEB}">
      <dgm:prSet custT="1"/>
      <dgm:spPr/>
      <dgm:t>
        <a:bodyPr/>
        <a:lstStyle/>
        <a:p>
          <a:r>
            <a:rPr lang="en-US" sz="2400" dirty="0"/>
            <a:t>Sum of values: 187</a:t>
          </a:r>
        </a:p>
      </dgm:t>
    </dgm:pt>
    <dgm:pt modelId="{D592A1E4-C758-47A6-9C13-29ACF935C1D2}" type="parTrans" cxnId="{42268098-D3D4-4D9D-A6B5-B49D596127F1}">
      <dgm:prSet/>
      <dgm:spPr/>
      <dgm:t>
        <a:bodyPr/>
        <a:lstStyle/>
        <a:p>
          <a:endParaRPr lang="en-US"/>
        </a:p>
      </dgm:t>
    </dgm:pt>
    <dgm:pt modelId="{F7E735E6-A938-4D00-9939-EBE5F0FD05B8}" type="sibTrans" cxnId="{42268098-D3D4-4D9D-A6B5-B49D596127F1}">
      <dgm:prSet/>
      <dgm:spPr/>
      <dgm:t>
        <a:bodyPr/>
        <a:lstStyle/>
        <a:p>
          <a:endParaRPr lang="en-US"/>
        </a:p>
      </dgm:t>
    </dgm:pt>
    <dgm:pt modelId="{2AB60A60-CB28-4273-9442-23E662476EEF}">
      <dgm:prSet custT="1"/>
      <dgm:spPr/>
      <dgm:t>
        <a:bodyPr/>
        <a:lstStyle/>
        <a:p>
          <a:r>
            <a:rPr lang="en-US" sz="2400" dirty="0"/>
            <a:t>Mean (λ): 13.36</a:t>
          </a:r>
        </a:p>
      </dgm:t>
    </dgm:pt>
    <dgm:pt modelId="{CAAEBD12-3859-4866-8961-42B70490851F}" type="parTrans" cxnId="{CFD469DD-0931-44E6-828F-E94DD665EB03}">
      <dgm:prSet/>
      <dgm:spPr/>
      <dgm:t>
        <a:bodyPr/>
        <a:lstStyle/>
        <a:p>
          <a:endParaRPr lang="en-US"/>
        </a:p>
      </dgm:t>
    </dgm:pt>
    <dgm:pt modelId="{8ACCE0E0-3142-4FF3-B221-E2728D1FFAD0}" type="sibTrans" cxnId="{CFD469DD-0931-44E6-828F-E94DD665EB03}">
      <dgm:prSet/>
      <dgm:spPr/>
      <dgm:t>
        <a:bodyPr/>
        <a:lstStyle/>
        <a:p>
          <a:endParaRPr lang="en-US"/>
        </a:p>
      </dgm:t>
    </dgm:pt>
    <dgm:pt modelId="{47D0D85A-CD5F-42E0-9C9D-2B9316AC03DD}">
      <dgm:prSet custT="1"/>
      <dgm:spPr/>
      <dgm:t>
        <a:bodyPr/>
        <a:lstStyle/>
        <a:p>
          <a:r>
            <a:rPr lang="en-US" sz="2000" dirty="0"/>
            <a:t>Represents average arrivals per day</a:t>
          </a:r>
        </a:p>
      </dgm:t>
    </dgm:pt>
    <dgm:pt modelId="{B8A3FE4A-EB44-4E05-9478-C2CD9262D392}" type="parTrans" cxnId="{B05309E8-03A0-4409-82FE-12C4A2D81B2E}">
      <dgm:prSet/>
      <dgm:spPr/>
      <dgm:t>
        <a:bodyPr/>
        <a:lstStyle/>
        <a:p>
          <a:endParaRPr lang="en-US"/>
        </a:p>
      </dgm:t>
    </dgm:pt>
    <dgm:pt modelId="{3CB40919-4902-4924-BAAA-D47E8B9884FC}" type="sibTrans" cxnId="{B05309E8-03A0-4409-82FE-12C4A2D81B2E}">
      <dgm:prSet/>
      <dgm:spPr/>
      <dgm:t>
        <a:bodyPr/>
        <a:lstStyle/>
        <a:p>
          <a:endParaRPr lang="en-US"/>
        </a:p>
      </dgm:t>
    </dgm:pt>
    <dgm:pt modelId="{31276617-248A-44C4-AED4-14ACC0B0047F}">
      <dgm:prSet/>
      <dgm:spPr/>
      <dgm:t>
        <a:bodyPr/>
        <a:lstStyle/>
        <a:p>
          <a:endParaRPr lang="en-GB"/>
        </a:p>
      </dgm:t>
    </dgm:pt>
    <dgm:pt modelId="{E518CB1D-24D2-4031-BD75-A80C66F7135D}" type="parTrans" cxnId="{FFF8A971-99DC-45E8-BC73-1078E25C3074}">
      <dgm:prSet/>
      <dgm:spPr/>
      <dgm:t>
        <a:bodyPr/>
        <a:lstStyle/>
        <a:p>
          <a:endParaRPr lang="en-US"/>
        </a:p>
      </dgm:t>
    </dgm:pt>
    <dgm:pt modelId="{9182AD57-087A-462A-9F80-5426ACF4ED85}" type="sibTrans" cxnId="{FFF8A971-99DC-45E8-BC73-1078E25C3074}">
      <dgm:prSet/>
      <dgm:spPr/>
      <dgm:t>
        <a:bodyPr/>
        <a:lstStyle/>
        <a:p>
          <a:endParaRPr lang="en-US"/>
        </a:p>
      </dgm:t>
    </dgm:pt>
    <dgm:pt modelId="{13D40E22-43A4-4C35-BAF7-1B4C63429A30}" type="pres">
      <dgm:prSet presAssocID="{A1FF78E6-6EAC-4EB9-80F1-1D8776C0934A}" presName="matrix" presStyleCnt="0">
        <dgm:presLayoutVars>
          <dgm:chMax val="1"/>
          <dgm:dir/>
          <dgm:resizeHandles val="exact"/>
        </dgm:presLayoutVars>
      </dgm:prSet>
      <dgm:spPr/>
    </dgm:pt>
    <dgm:pt modelId="{58B1BEB7-F615-476A-9832-52E7B355BC83}" type="pres">
      <dgm:prSet presAssocID="{A1FF78E6-6EAC-4EB9-80F1-1D8776C0934A}" presName="diamond" presStyleLbl="bgShp" presStyleIdx="0" presStyleCnt="1"/>
      <dgm:spPr/>
    </dgm:pt>
    <dgm:pt modelId="{3872FFBA-900D-482F-8A70-7AAB4693F874}" type="pres">
      <dgm:prSet presAssocID="{A1FF78E6-6EAC-4EB9-80F1-1D8776C0934A}" presName="quad1" presStyleLbl="node1" presStyleIdx="0" presStyleCnt="4">
        <dgm:presLayoutVars>
          <dgm:chMax val="0"/>
          <dgm:chPref val="0"/>
          <dgm:bulletEnabled val="1"/>
        </dgm:presLayoutVars>
      </dgm:prSet>
      <dgm:spPr/>
    </dgm:pt>
    <dgm:pt modelId="{8BB33FC8-77CC-4CD3-80BC-498AF39DBA40}" type="pres">
      <dgm:prSet presAssocID="{A1FF78E6-6EAC-4EB9-80F1-1D8776C0934A}" presName="quad2" presStyleLbl="node1" presStyleIdx="1" presStyleCnt="4" custLinFactNeighborX="660" custLinFactNeighborY="-660">
        <dgm:presLayoutVars>
          <dgm:chMax val="0"/>
          <dgm:chPref val="0"/>
          <dgm:bulletEnabled val="1"/>
        </dgm:presLayoutVars>
      </dgm:prSet>
      <dgm:spPr/>
    </dgm:pt>
    <dgm:pt modelId="{3559F353-F9F6-45CE-8CD2-AFE744D6231B}" type="pres">
      <dgm:prSet presAssocID="{A1FF78E6-6EAC-4EB9-80F1-1D8776C0934A}" presName="quad3" presStyleLbl="node1" presStyleIdx="2" presStyleCnt="4">
        <dgm:presLayoutVars>
          <dgm:chMax val="0"/>
          <dgm:chPref val="0"/>
          <dgm:bulletEnabled val="1"/>
        </dgm:presLayoutVars>
      </dgm:prSet>
      <dgm:spPr/>
    </dgm:pt>
    <dgm:pt modelId="{5DD00BCA-7BAD-444C-A590-FEA05EA16F73}" type="pres">
      <dgm:prSet presAssocID="{A1FF78E6-6EAC-4EB9-80F1-1D8776C0934A}" presName="quad4" presStyleLbl="node1" presStyleIdx="3" presStyleCnt="4">
        <dgm:presLayoutVars>
          <dgm:chMax val="0"/>
          <dgm:chPref val="0"/>
          <dgm:bulletEnabled val="1"/>
        </dgm:presLayoutVars>
      </dgm:prSet>
      <dgm:spPr/>
    </dgm:pt>
  </dgm:ptLst>
  <dgm:cxnLst>
    <dgm:cxn modelId="{A46A7A0F-6A53-4F72-BAF5-07C76CBF53EA}" srcId="{A1FF78E6-6EAC-4EB9-80F1-1D8776C0934A}" destId="{4D293EE5-F9DE-4717-A08F-2D82183DD07B}" srcOrd="0" destOrd="0" parTransId="{58368904-3F41-4C4D-9B12-CED2D64DD0A4}" sibTransId="{A5BBE4DF-2A36-430F-B117-910843CC4DF5}"/>
    <dgm:cxn modelId="{15543712-6BA1-46F3-BA82-9B80ED868CAA}" type="presOf" srcId="{4D293EE5-F9DE-4717-A08F-2D82183DD07B}" destId="{3872FFBA-900D-482F-8A70-7AAB4693F874}" srcOrd="0" destOrd="0" presId="urn:microsoft.com/office/officeart/2005/8/layout/matrix3"/>
    <dgm:cxn modelId="{8A5B2C1C-85FE-41C1-9AF4-81432DB2E83E}" type="presOf" srcId="{47D0D85A-CD5F-42E0-9C9D-2B9316AC03DD}" destId="{5DD00BCA-7BAD-444C-A590-FEA05EA16F73}" srcOrd="0" destOrd="0" presId="urn:microsoft.com/office/officeart/2005/8/layout/matrix3"/>
    <dgm:cxn modelId="{B34F1235-7101-45DE-933B-32347122D954}" type="presOf" srcId="{C34CEF68-E3D5-4299-A7EB-E1AC0B9A0AEB}" destId="{8BB33FC8-77CC-4CD3-80BC-498AF39DBA40}" srcOrd="0" destOrd="0" presId="urn:microsoft.com/office/officeart/2005/8/layout/matrix3"/>
    <dgm:cxn modelId="{FFF8A971-99DC-45E8-BC73-1078E25C3074}" srcId="{A1FF78E6-6EAC-4EB9-80F1-1D8776C0934A}" destId="{31276617-248A-44C4-AED4-14ACC0B0047F}" srcOrd="4" destOrd="0" parTransId="{E518CB1D-24D2-4031-BD75-A80C66F7135D}" sibTransId="{9182AD57-087A-462A-9F80-5426ACF4ED85}"/>
    <dgm:cxn modelId="{42268098-D3D4-4D9D-A6B5-B49D596127F1}" srcId="{A1FF78E6-6EAC-4EB9-80F1-1D8776C0934A}" destId="{C34CEF68-E3D5-4299-A7EB-E1AC0B9A0AEB}" srcOrd="1" destOrd="0" parTransId="{D592A1E4-C758-47A6-9C13-29ACF935C1D2}" sibTransId="{F7E735E6-A938-4D00-9939-EBE5F0FD05B8}"/>
    <dgm:cxn modelId="{EB29359D-D78E-4C12-9B67-119A42C19AEF}" type="presOf" srcId="{A1FF78E6-6EAC-4EB9-80F1-1D8776C0934A}" destId="{13D40E22-43A4-4C35-BAF7-1B4C63429A30}" srcOrd="0" destOrd="0" presId="urn:microsoft.com/office/officeart/2005/8/layout/matrix3"/>
    <dgm:cxn modelId="{69EC77A0-D0F3-4ED1-B849-524F80AC1D3F}" type="presOf" srcId="{2AB60A60-CB28-4273-9442-23E662476EEF}" destId="{3559F353-F9F6-45CE-8CD2-AFE744D6231B}" srcOrd="0" destOrd="0" presId="urn:microsoft.com/office/officeart/2005/8/layout/matrix3"/>
    <dgm:cxn modelId="{CFD469DD-0931-44E6-828F-E94DD665EB03}" srcId="{A1FF78E6-6EAC-4EB9-80F1-1D8776C0934A}" destId="{2AB60A60-CB28-4273-9442-23E662476EEF}" srcOrd="2" destOrd="0" parTransId="{CAAEBD12-3859-4866-8961-42B70490851F}" sibTransId="{8ACCE0E0-3142-4FF3-B221-E2728D1FFAD0}"/>
    <dgm:cxn modelId="{B05309E8-03A0-4409-82FE-12C4A2D81B2E}" srcId="{A1FF78E6-6EAC-4EB9-80F1-1D8776C0934A}" destId="{47D0D85A-CD5F-42E0-9C9D-2B9316AC03DD}" srcOrd="3" destOrd="0" parTransId="{B8A3FE4A-EB44-4E05-9478-C2CD9262D392}" sibTransId="{3CB40919-4902-4924-BAAA-D47E8B9884FC}"/>
    <dgm:cxn modelId="{20CD1C1E-090A-4B98-96E3-38A823FF6213}" type="presParOf" srcId="{13D40E22-43A4-4C35-BAF7-1B4C63429A30}" destId="{58B1BEB7-F615-476A-9832-52E7B355BC83}" srcOrd="0" destOrd="0" presId="urn:microsoft.com/office/officeart/2005/8/layout/matrix3"/>
    <dgm:cxn modelId="{FF834A27-E4F5-4D0B-9FFA-97AA60FE2013}" type="presParOf" srcId="{13D40E22-43A4-4C35-BAF7-1B4C63429A30}" destId="{3872FFBA-900D-482F-8A70-7AAB4693F874}" srcOrd="1" destOrd="0" presId="urn:microsoft.com/office/officeart/2005/8/layout/matrix3"/>
    <dgm:cxn modelId="{6CD93131-309B-4477-B323-97B7A175B1C2}" type="presParOf" srcId="{13D40E22-43A4-4C35-BAF7-1B4C63429A30}" destId="{8BB33FC8-77CC-4CD3-80BC-498AF39DBA40}" srcOrd="2" destOrd="0" presId="urn:microsoft.com/office/officeart/2005/8/layout/matrix3"/>
    <dgm:cxn modelId="{E99ECBF6-3F50-4735-B58B-716D7FB52D2E}" type="presParOf" srcId="{13D40E22-43A4-4C35-BAF7-1B4C63429A30}" destId="{3559F353-F9F6-45CE-8CD2-AFE744D6231B}" srcOrd="3" destOrd="0" presId="urn:microsoft.com/office/officeart/2005/8/layout/matrix3"/>
    <dgm:cxn modelId="{02D2F952-0C8A-4FBE-90A1-C2F31128DD0B}" type="presParOf" srcId="{13D40E22-43A4-4C35-BAF7-1B4C63429A30}" destId="{5DD00BCA-7BAD-444C-A590-FEA05EA16F73}"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FF2C687-FAFE-4E5C-B991-7F6E5DF5AF8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320DD8F0-9A89-4307-8FD4-2DB54D6F4BC4}">
      <dgm:prSet/>
      <dgm:spPr/>
      <dgm:t>
        <a:bodyPr/>
        <a:lstStyle/>
        <a:p>
          <a:r>
            <a:rPr lang="en-US"/>
            <a:t>Data approximates Poisson behavior</a:t>
          </a:r>
        </a:p>
      </dgm:t>
    </dgm:pt>
    <dgm:pt modelId="{3051AA06-5C84-435B-A08B-D56C08BECDEB}" type="parTrans" cxnId="{1F8891C8-274A-48A4-B029-3E0CFE429CAD}">
      <dgm:prSet/>
      <dgm:spPr/>
      <dgm:t>
        <a:bodyPr/>
        <a:lstStyle/>
        <a:p>
          <a:endParaRPr lang="en-US"/>
        </a:p>
      </dgm:t>
    </dgm:pt>
    <dgm:pt modelId="{A21C98E5-5AB6-4238-971E-56E43804B996}" type="sibTrans" cxnId="{1F8891C8-274A-48A4-B029-3E0CFE429CAD}">
      <dgm:prSet/>
      <dgm:spPr/>
      <dgm:t>
        <a:bodyPr/>
        <a:lstStyle/>
        <a:p>
          <a:endParaRPr lang="en-US"/>
        </a:p>
      </dgm:t>
    </dgm:pt>
    <dgm:pt modelId="{F2CF9480-AFE1-4360-AF28-A97ED94B53EA}">
      <dgm:prSet/>
      <dgm:spPr/>
      <dgm:t>
        <a:bodyPr/>
        <a:lstStyle/>
        <a:p>
          <a:r>
            <a:rPr lang="en-US"/>
            <a:t>Small fluctuations are expected</a:t>
          </a:r>
        </a:p>
      </dgm:t>
    </dgm:pt>
    <dgm:pt modelId="{404D91E1-2CED-4831-AAE0-C23AE51D413B}" type="parTrans" cxnId="{4AFF43EC-22FA-4E0D-8B3E-73F586AAABEE}">
      <dgm:prSet/>
      <dgm:spPr/>
      <dgm:t>
        <a:bodyPr/>
        <a:lstStyle/>
        <a:p>
          <a:endParaRPr lang="en-US"/>
        </a:p>
      </dgm:t>
    </dgm:pt>
    <dgm:pt modelId="{9335941A-97B8-4842-999E-CFC6B3D0778A}" type="sibTrans" cxnId="{4AFF43EC-22FA-4E0D-8B3E-73F586AAABEE}">
      <dgm:prSet/>
      <dgm:spPr/>
      <dgm:t>
        <a:bodyPr/>
        <a:lstStyle/>
        <a:p>
          <a:endParaRPr lang="en-US"/>
        </a:p>
      </dgm:t>
    </dgm:pt>
    <dgm:pt modelId="{7FA277D7-FE71-4B71-9A44-0D5691428DEE}">
      <dgm:prSet/>
      <dgm:spPr/>
      <dgm:t>
        <a:bodyPr/>
        <a:lstStyle/>
        <a:p>
          <a:r>
            <a:rPr lang="en-US"/>
            <a:t>No strong outliers observed</a:t>
          </a:r>
        </a:p>
      </dgm:t>
    </dgm:pt>
    <dgm:pt modelId="{14339ABC-2825-4583-99D2-44C187085D39}" type="parTrans" cxnId="{D394F439-68E1-4917-9ABA-FD13FFC4452F}">
      <dgm:prSet/>
      <dgm:spPr/>
      <dgm:t>
        <a:bodyPr/>
        <a:lstStyle/>
        <a:p>
          <a:endParaRPr lang="en-US"/>
        </a:p>
      </dgm:t>
    </dgm:pt>
    <dgm:pt modelId="{F48F50FC-E1E0-4B6A-90A2-EAA7196B785C}" type="sibTrans" cxnId="{D394F439-68E1-4917-9ABA-FD13FFC4452F}">
      <dgm:prSet/>
      <dgm:spPr/>
      <dgm:t>
        <a:bodyPr/>
        <a:lstStyle/>
        <a:p>
          <a:endParaRPr lang="en-US"/>
        </a:p>
      </dgm:t>
    </dgm:pt>
    <dgm:pt modelId="{54B5B3A9-2041-4FF4-966B-D2BB0FC30F9A}">
      <dgm:prSet/>
      <dgm:spPr/>
      <dgm:t>
        <a:bodyPr/>
        <a:lstStyle/>
        <a:p>
          <a:r>
            <a:rPr lang="en-US"/>
            <a:t>Model fits moderate accuracy</a:t>
          </a:r>
        </a:p>
      </dgm:t>
    </dgm:pt>
    <dgm:pt modelId="{6E00C7C7-996D-4E11-B230-9D767FE4FA52}" type="parTrans" cxnId="{AF2B4F50-6A91-400E-8E19-274BFBB0C705}">
      <dgm:prSet/>
      <dgm:spPr/>
      <dgm:t>
        <a:bodyPr/>
        <a:lstStyle/>
        <a:p>
          <a:endParaRPr lang="en-US"/>
        </a:p>
      </dgm:t>
    </dgm:pt>
    <dgm:pt modelId="{15CE2EDD-5F1A-40FB-A09C-69D3CAC27198}" type="sibTrans" cxnId="{AF2B4F50-6A91-400E-8E19-274BFBB0C705}">
      <dgm:prSet/>
      <dgm:spPr/>
      <dgm:t>
        <a:bodyPr/>
        <a:lstStyle/>
        <a:p>
          <a:endParaRPr lang="en-US"/>
        </a:p>
      </dgm:t>
    </dgm:pt>
    <dgm:pt modelId="{454797C0-406B-476F-98D9-A3A6C3477100}">
      <dgm:prSet/>
      <dgm:spPr/>
      <dgm:t>
        <a:bodyPr/>
        <a:lstStyle/>
        <a:p>
          <a:r>
            <a:rPr lang="en-US"/>
            <a:t>Useful for predictive planning</a:t>
          </a:r>
        </a:p>
      </dgm:t>
    </dgm:pt>
    <dgm:pt modelId="{03AC80CD-1620-465A-B993-C3F09FF958E3}" type="parTrans" cxnId="{45DF5EE5-51BD-46C9-8993-9E1BE87BF7EE}">
      <dgm:prSet/>
      <dgm:spPr/>
      <dgm:t>
        <a:bodyPr/>
        <a:lstStyle/>
        <a:p>
          <a:endParaRPr lang="en-US"/>
        </a:p>
      </dgm:t>
    </dgm:pt>
    <dgm:pt modelId="{362502A9-CD91-4E73-999B-3FCCA2BC5953}" type="sibTrans" cxnId="{45DF5EE5-51BD-46C9-8993-9E1BE87BF7EE}">
      <dgm:prSet/>
      <dgm:spPr/>
      <dgm:t>
        <a:bodyPr/>
        <a:lstStyle/>
        <a:p>
          <a:endParaRPr lang="en-US"/>
        </a:p>
      </dgm:t>
    </dgm:pt>
    <dgm:pt modelId="{FCA6E0CB-2F03-450B-963F-AE0D60F457A8}" type="pres">
      <dgm:prSet presAssocID="{7FF2C687-FAFE-4E5C-B991-7F6E5DF5AF81}" presName="linear" presStyleCnt="0">
        <dgm:presLayoutVars>
          <dgm:animLvl val="lvl"/>
          <dgm:resizeHandles val="exact"/>
        </dgm:presLayoutVars>
      </dgm:prSet>
      <dgm:spPr/>
    </dgm:pt>
    <dgm:pt modelId="{3B8CDA5F-1994-46C2-B663-FD27CF472CC7}" type="pres">
      <dgm:prSet presAssocID="{320DD8F0-9A89-4307-8FD4-2DB54D6F4BC4}" presName="parentText" presStyleLbl="node1" presStyleIdx="0" presStyleCnt="5">
        <dgm:presLayoutVars>
          <dgm:chMax val="0"/>
          <dgm:bulletEnabled val="1"/>
        </dgm:presLayoutVars>
      </dgm:prSet>
      <dgm:spPr/>
    </dgm:pt>
    <dgm:pt modelId="{B90A66EE-72E3-45B9-A8A3-7FAA6D3A6014}" type="pres">
      <dgm:prSet presAssocID="{A21C98E5-5AB6-4238-971E-56E43804B996}" presName="spacer" presStyleCnt="0"/>
      <dgm:spPr/>
    </dgm:pt>
    <dgm:pt modelId="{39BA2BE1-6D12-420E-8D4D-A22E559EC676}" type="pres">
      <dgm:prSet presAssocID="{F2CF9480-AFE1-4360-AF28-A97ED94B53EA}" presName="parentText" presStyleLbl="node1" presStyleIdx="1" presStyleCnt="5">
        <dgm:presLayoutVars>
          <dgm:chMax val="0"/>
          <dgm:bulletEnabled val="1"/>
        </dgm:presLayoutVars>
      </dgm:prSet>
      <dgm:spPr/>
    </dgm:pt>
    <dgm:pt modelId="{6BA93886-DBF7-4B7B-A4D2-23025E519E08}" type="pres">
      <dgm:prSet presAssocID="{9335941A-97B8-4842-999E-CFC6B3D0778A}" presName="spacer" presStyleCnt="0"/>
      <dgm:spPr/>
    </dgm:pt>
    <dgm:pt modelId="{67FAFBC8-04CE-4734-86FA-2D21F7484F0C}" type="pres">
      <dgm:prSet presAssocID="{7FA277D7-FE71-4B71-9A44-0D5691428DEE}" presName="parentText" presStyleLbl="node1" presStyleIdx="2" presStyleCnt="5">
        <dgm:presLayoutVars>
          <dgm:chMax val="0"/>
          <dgm:bulletEnabled val="1"/>
        </dgm:presLayoutVars>
      </dgm:prSet>
      <dgm:spPr/>
    </dgm:pt>
    <dgm:pt modelId="{0A585E4B-D66D-4E1A-8418-2DDC0A94290B}" type="pres">
      <dgm:prSet presAssocID="{F48F50FC-E1E0-4B6A-90A2-EAA7196B785C}" presName="spacer" presStyleCnt="0"/>
      <dgm:spPr/>
    </dgm:pt>
    <dgm:pt modelId="{780287B5-3589-41C1-A9A2-F26D2A1F8D76}" type="pres">
      <dgm:prSet presAssocID="{54B5B3A9-2041-4FF4-966B-D2BB0FC30F9A}" presName="parentText" presStyleLbl="node1" presStyleIdx="3" presStyleCnt="5">
        <dgm:presLayoutVars>
          <dgm:chMax val="0"/>
          <dgm:bulletEnabled val="1"/>
        </dgm:presLayoutVars>
      </dgm:prSet>
      <dgm:spPr/>
    </dgm:pt>
    <dgm:pt modelId="{67EC937D-E0FF-4F08-9E01-6E6C6DCF6A94}" type="pres">
      <dgm:prSet presAssocID="{15CE2EDD-5F1A-40FB-A09C-69D3CAC27198}" presName="spacer" presStyleCnt="0"/>
      <dgm:spPr/>
    </dgm:pt>
    <dgm:pt modelId="{56ED18E8-4BF0-44A0-9E31-EDCC4B33100D}" type="pres">
      <dgm:prSet presAssocID="{454797C0-406B-476F-98D9-A3A6C3477100}" presName="parentText" presStyleLbl="node1" presStyleIdx="4" presStyleCnt="5">
        <dgm:presLayoutVars>
          <dgm:chMax val="0"/>
          <dgm:bulletEnabled val="1"/>
        </dgm:presLayoutVars>
      </dgm:prSet>
      <dgm:spPr/>
    </dgm:pt>
  </dgm:ptLst>
  <dgm:cxnLst>
    <dgm:cxn modelId="{07A43124-A2B5-4900-9EC3-81845FC163E7}" type="presOf" srcId="{7FF2C687-FAFE-4E5C-B991-7F6E5DF5AF81}" destId="{FCA6E0CB-2F03-450B-963F-AE0D60F457A8}" srcOrd="0" destOrd="0" presId="urn:microsoft.com/office/officeart/2005/8/layout/vList2"/>
    <dgm:cxn modelId="{189BB325-E3C9-4BAF-B2C0-4E1DB68D85CB}" type="presOf" srcId="{54B5B3A9-2041-4FF4-966B-D2BB0FC30F9A}" destId="{780287B5-3589-41C1-A9A2-F26D2A1F8D76}" srcOrd="0" destOrd="0" presId="urn:microsoft.com/office/officeart/2005/8/layout/vList2"/>
    <dgm:cxn modelId="{D394F439-68E1-4917-9ABA-FD13FFC4452F}" srcId="{7FF2C687-FAFE-4E5C-B991-7F6E5DF5AF81}" destId="{7FA277D7-FE71-4B71-9A44-0D5691428DEE}" srcOrd="2" destOrd="0" parTransId="{14339ABC-2825-4583-99D2-44C187085D39}" sibTransId="{F48F50FC-E1E0-4B6A-90A2-EAA7196B785C}"/>
    <dgm:cxn modelId="{BC7CDE47-064D-4728-A7F0-3B37876CE0AF}" type="presOf" srcId="{F2CF9480-AFE1-4360-AF28-A97ED94B53EA}" destId="{39BA2BE1-6D12-420E-8D4D-A22E559EC676}" srcOrd="0" destOrd="0" presId="urn:microsoft.com/office/officeart/2005/8/layout/vList2"/>
    <dgm:cxn modelId="{EA13AD6D-62FD-42DC-B3C2-D88D13F8D4D8}" type="presOf" srcId="{320DD8F0-9A89-4307-8FD4-2DB54D6F4BC4}" destId="{3B8CDA5F-1994-46C2-B663-FD27CF472CC7}" srcOrd="0" destOrd="0" presId="urn:microsoft.com/office/officeart/2005/8/layout/vList2"/>
    <dgm:cxn modelId="{AF2B4F50-6A91-400E-8E19-274BFBB0C705}" srcId="{7FF2C687-FAFE-4E5C-B991-7F6E5DF5AF81}" destId="{54B5B3A9-2041-4FF4-966B-D2BB0FC30F9A}" srcOrd="3" destOrd="0" parTransId="{6E00C7C7-996D-4E11-B230-9D767FE4FA52}" sibTransId="{15CE2EDD-5F1A-40FB-A09C-69D3CAC27198}"/>
    <dgm:cxn modelId="{D3326D9F-99B0-432F-9DAC-EA2CB6A659C7}" type="presOf" srcId="{7FA277D7-FE71-4B71-9A44-0D5691428DEE}" destId="{67FAFBC8-04CE-4734-86FA-2D21F7484F0C}" srcOrd="0" destOrd="0" presId="urn:microsoft.com/office/officeart/2005/8/layout/vList2"/>
    <dgm:cxn modelId="{1F8891C8-274A-48A4-B029-3E0CFE429CAD}" srcId="{7FF2C687-FAFE-4E5C-B991-7F6E5DF5AF81}" destId="{320DD8F0-9A89-4307-8FD4-2DB54D6F4BC4}" srcOrd="0" destOrd="0" parTransId="{3051AA06-5C84-435B-A08B-D56C08BECDEB}" sibTransId="{A21C98E5-5AB6-4238-971E-56E43804B996}"/>
    <dgm:cxn modelId="{45DF5EE5-51BD-46C9-8993-9E1BE87BF7EE}" srcId="{7FF2C687-FAFE-4E5C-B991-7F6E5DF5AF81}" destId="{454797C0-406B-476F-98D9-A3A6C3477100}" srcOrd="4" destOrd="0" parTransId="{03AC80CD-1620-465A-B993-C3F09FF958E3}" sibTransId="{362502A9-CD91-4E73-999B-3FCCA2BC5953}"/>
    <dgm:cxn modelId="{4AFF43EC-22FA-4E0D-8B3E-73F586AAABEE}" srcId="{7FF2C687-FAFE-4E5C-B991-7F6E5DF5AF81}" destId="{F2CF9480-AFE1-4360-AF28-A97ED94B53EA}" srcOrd="1" destOrd="0" parTransId="{404D91E1-2CED-4831-AAE0-C23AE51D413B}" sibTransId="{9335941A-97B8-4842-999E-CFC6B3D0778A}"/>
    <dgm:cxn modelId="{4D9FF0FD-C64D-4CA2-B6E0-9396C7F3934C}" type="presOf" srcId="{454797C0-406B-476F-98D9-A3A6C3477100}" destId="{56ED18E8-4BF0-44A0-9E31-EDCC4B33100D}" srcOrd="0" destOrd="0" presId="urn:microsoft.com/office/officeart/2005/8/layout/vList2"/>
    <dgm:cxn modelId="{8FDD9ACA-40A2-48D4-AE93-97848EEE6399}" type="presParOf" srcId="{FCA6E0CB-2F03-450B-963F-AE0D60F457A8}" destId="{3B8CDA5F-1994-46C2-B663-FD27CF472CC7}" srcOrd="0" destOrd="0" presId="urn:microsoft.com/office/officeart/2005/8/layout/vList2"/>
    <dgm:cxn modelId="{5B47E038-0DCC-4CB7-897D-AF78EDBE08ED}" type="presParOf" srcId="{FCA6E0CB-2F03-450B-963F-AE0D60F457A8}" destId="{B90A66EE-72E3-45B9-A8A3-7FAA6D3A6014}" srcOrd="1" destOrd="0" presId="urn:microsoft.com/office/officeart/2005/8/layout/vList2"/>
    <dgm:cxn modelId="{145A083E-C063-438F-9C81-F4774B6F2D57}" type="presParOf" srcId="{FCA6E0CB-2F03-450B-963F-AE0D60F457A8}" destId="{39BA2BE1-6D12-420E-8D4D-A22E559EC676}" srcOrd="2" destOrd="0" presId="urn:microsoft.com/office/officeart/2005/8/layout/vList2"/>
    <dgm:cxn modelId="{70EC3D4E-88EC-4B42-960C-66C401F15D20}" type="presParOf" srcId="{FCA6E0CB-2F03-450B-963F-AE0D60F457A8}" destId="{6BA93886-DBF7-4B7B-A4D2-23025E519E08}" srcOrd="3" destOrd="0" presId="urn:microsoft.com/office/officeart/2005/8/layout/vList2"/>
    <dgm:cxn modelId="{4F422690-2598-47C3-B360-29C7D8CDE06D}" type="presParOf" srcId="{FCA6E0CB-2F03-450B-963F-AE0D60F457A8}" destId="{67FAFBC8-04CE-4734-86FA-2D21F7484F0C}" srcOrd="4" destOrd="0" presId="urn:microsoft.com/office/officeart/2005/8/layout/vList2"/>
    <dgm:cxn modelId="{8918B804-7810-45D4-B3E6-A1D085714FF5}" type="presParOf" srcId="{FCA6E0CB-2F03-450B-963F-AE0D60F457A8}" destId="{0A585E4B-D66D-4E1A-8418-2DDC0A94290B}" srcOrd="5" destOrd="0" presId="urn:microsoft.com/office/officeart/2005/8/layout/vList2"/>
    <dgm:cxn modelId="{481D4488-EFCB-46CC-873A-ED0F132AF8FA}" type="presParOf" srcId="{FCA6E0CB-2F03-450B-963F-AE0D60F457A8}" destId="{780287B5-3589-41C1-A9A2-F26D2A1F8D76}" srcOrd="6" destOrd="0" presId="urn:microsoft.com/office/officeart/2005/8/layout/vList2"/>
    <dgm:cxn modelId="{59622840-77E9-4106-B5FF-B533BDC5C631}" type="presParOf" srcId="{FCA6E0CB-2F03-450B-963F-AE0D60F457A8}" destId="{67EC937D-E0FF-4F08-9E01-6E6C6DCF6A94}" srcOrd="7" destOrd="0" presId="urn:microsoft.com/office/officeart/2005/8/layout/vList2"/>
    <dgm:cxn modelId="{3748ED1B-3381-4EF4-AD03-489FA0F55EDD}" type="presParOf" srcId="{FCA6E0CB-2F03-450B-963F-AE0D60F457A8}" destId="{56ED18E8-4BF0-44A0-9E31-EDCC4B33100D}"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CA322C4-F829-464D-B7B8-555DC38D2D68}"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0B7011B-53E5-44C1-85F8-DCA2EA96633E}">
      <dgm:prSet/>
      <dgm:spPr/>
      <dgm:t>
        <a:bodyPr/>
        <a:lstStyle/>
        <a:p>
          <a:r>
            <a:rPr lang="en-US"/>
            <a:t>Poisson distribution models event counts</a:t>
          </a:r>
        </a:p>
      </dgm:t>
    </dgm:pt>
    <dgm:pt modelId="{585DE723-151B-46BC-80E4-2CE12805A518}" type="parTrans" cxnId="{1B6F9664-8348-4FE3-918F-E95B72ED18F1}">
      <dgm:prSet/>
      <dgm:spPr/>
      <dgm:t>
        <a:bodyPr/>
        <a:lstStyle/>
        <a:p>
          <a:endParaRPr lang="en-US"/>
        </a:p>
      </dgm:t>
    </dgm:pt>
    <dgm:pt modelId="{508EE933-971A-474E-8297-141B7DDE550C}" type="sibTrans" cxnId="{1B6F9664-8348-4FE3-918F-E95B72ED18F1}">
      <dgm:prSet/>
      <dgm:spPr/>
      <dgm:t>
        <a:bodyPr/>
        <a:lstStyle/>
        <a:p>
          <a:endParaRPr lang="en-US"/>
        </a:p>
      </dgm:t>
    </dgm:pt>
    <dgm:pt modelId="{AF37D81B-0045-4081-BFB6-F99825147489}">
      <dgm:prSet/>
      <dgm:spPr/>
      <dgm:t>
        <a:bodyPr/>
        <a:lstStyle/>
        <a:p>
          <a:r>
            <a:rPr lang="en-US"/>
            <a:t>Useful in healthcare planning</a:t>
          </a:r>
        </a:p>
      </dgm:t>
    </dgm:pt>
    <dgm:pt modelId="{EBE53546-BAE9-4B8C-AA72-3EDCE16261DD}" type="parTrans" cxnId="{0493C5AF-25F8-4317-BAE9-2E0A5C2065D5}">
      <dgm:prSet/>
      <dgm:spPr/>
      <dgm:t>
        <a:bodyPr/>
        <a:lstStyle/>
        <a:p>
          <a:endParaRPr lang="en-US"/>
        </a:p>
      </dgm:t>
    </dgm:pt>
    <dgm:pt modelId="{7B231CD2-C7C9-49A7-8926-E1E69B0ED24E}" type="sibTrans" cxnId="{0493C5AF-25F8-4317-BAE9-2E0A5C2065D5}">
      <dgm:prSet/>
      <dgm:spPr/>
      <dgm:t>
        <a:bodyPr/>
        <a:lstStyle/>
        <a:p>
          <a:endParaRPr lang="en-US"/>
        </a:p>
      </dgm:t>
    </dgm:pt>
    <dgm:pt modelId="{8E200ED0-4770-48C1-91B5-80EA7A5081A2}">
      <dgm:prSet/>
      <dgm:spPr/>
      <dgm:t>
        <a:bodyPr/>
        <a:lstStyle/>
        <a:p>
          <a:r>
            <a:rPr lang="en-US" dirty="0"/>
            <a:t>ER arrivals follow random pattern</a:t>
          </a:r>
        </a:p>
      </dgm:t>
    </dgm:pt>
    <dgm:pt modelId="{4408F77B-8419-4567-94A2-0EC8081E6350}" type="parTrans" cxnId="{B1E917BF-0672-448C-8C5D-1E2683A10218}">
      <dgm:prSet/>
      <dgm:spPr/>
      <dgm:t>
        <a:bodyPr/>
        <a:lstStyle/>
        <a:p>
          <a:endParaRPr lang="en-US"/>
        </a:p>
      </dgm:t>
    </dgm:pt>
    <dgm:pt modelId="{658E4FCF-9F7D-4C8B-A2AD-FE97655B1A97}" type="sibTrans" cxnId="{B1E917BF-0672-448C-8C5D-1E2683A10218}">
      <dgm:prSet/>
      <dgm:spPr/>
      <dgm:t>
        <a:bodyPr/>
        <a:lstStyle/>
        <a:p>
          <a:endParaRPr lang="en-US"/>
        </a:p>
      </dgm:t>
    </dgm:pt>
    <dgm:pt modelId="{087133FD-54A3-4140-B815-BBE4E3552DAA}">
      <dgm:prSet/>
      <dgm:spPr/>
      <dgm:t>
        <a:bodyPr/>
        <a:lstStyle/>
        <a:p>
          <a:r>
            <a:rPr lang="en-US"/>
            <a:t>Supports staffing decisions</a:t>
          </a:r>
        </a:p>
      </dgm:t>
    </dgm:pt>
    <dgm:pt modelId="{72195EC5-1D87-464C-AC7D-0A3A2DF3E9BC}" type="parTrans" cxnId="{62C1B3E7-4285-44B3-A480-D9505F885161}">
      <dgm:prSet/>
      <dgm:spPr/>
      <dgm:t>
        <a:bodyPr/>
        <a:lstStyle/>
        <a:p>
          <a:endParaRPr lang="en-US"/>
        </a:p>
      </dgm:t>
    </dgm:pt>
    <dgm:pt modelId="{8FE7C474-83BF-4C02-BEE8-2AAA4335C8DC}" type="sibTrans" cxnId="{62C1B3E7-4285-44B3-A480-D9505F885161}">
      <dgm:prSet/>
      <dgm:spPr/>
      <dgm:t>
        <a:bodyPr/>
        <a:lstStyle/>
        <a:p>
          <a:endParaRPr lang="en-US"/>
        </a:p>
      </dgm:t>
    </dgm:pt>
    <dgm:pt modelId="{931E32EF-32C2-46F2-B2E1-5ADCA1C228D4}">
      <dgm:prSet/>
      <dgm:spPr/>
      <dgm:t>
        <a:bodyPr/>
        <a:lstStyle/>
        <a:p>
          <a:r>
            <a:rPr lang="en-US"/>
            <a:t>Helps improve resource allocation</a:t>
          </a:r>
        </a:p>
      </dgm:t>
    </dgm:pt>
    <dgm:pt modelId="{C6C5A67B-5102-4606-89AE-8C484C1449C0}" type="parTrans" cxnId="{F9441467-006E-45BF-A856-282B6B384673}">
      <dgm:prSet/>
      <dgm:spPr/>
      <dgm:t>
        <a:bodyPr/>
        <a:lstStyle/>
        <a:p>
          <a:endParaRPr lang="en-US"/>
        </a:p>
      </dgm:t>
    </dgm:pt>
    <dgm:pt modelId="{5DA61D6A-9F47-4160-9CA1-17BE583773BC}" type="sibTrans" cxnId="{F9441467-006E-45BF-A856-282B6B384673}">
      <dgm:prSet/>
      <dgm:spPr/>
      <dgm:t>
        <a:bodyPr/>
        <a:lstStyle/>
        <a:p>
          <a:endParaRPr lang="en-US"/>
        </a:p>
      </dgm:t>
    </dgm:pt>
    <dgm:pt modelId="{081A9281-010E-42C7-8BE8-4D04FB7A5948}" type="pres">
      <dgm:prSet presAssocID="{DCA322C4-F829-464D-B7B8-555DC38D2D68}" presName="linear" presStyleCnt="0">
        <dgm:presLayoutVars>
          <dgm:animLvl val="lvl"/>
          <dgm:resizeHandles val="exact"/>
        </dgm:presLayoutVars>
      </dgm:prSet>
      <dgm:spPr/>
    </dgm:pt>
    <dgm:pt modelId="{5E868746-A75A-41B6-8192-35B47626FF6F}" type="pres">
      <dgm:prSet presAssocID="{70B7011B-53E5-44C1-85F8-DCA2EA96633E}" presName="parentText" presStyleLbl="node1" presStyleIdx="0" presStyleCnt="5">
        <dgm:presLayoutVars>
          <dgm:chMax val="0"/>
          <dgm:bulletEnabled val="1"/>
        </dgm:presLayoutVars>
      </dgm:prSet>
      <dgm:spPr/>
    </dgm:pt>
    <dgm:pt modelId="{CA8E31C7-2257-4D69-BEA7-7DF6B26D6AC1}" type="pres">
      <dgm:prSet presAssocID="{508EE933-971A-474E-8297-141B7DDE550C}" presName="spacer" presStyleCnt="0"/>
      <dgm:spPr/>
    </dgm:pt>
    <dgm:pt modelId="{ECF13E9F-2215-488C-8A67-E1475C88D451}" type="pres">
      <dgm:prSet presAssocID="{AF37D81B-0045-4081-BFB6-F99825147489}" presName="parentText" presStyleLbl="node1" presStyleIdx="1" presStyleCnt="5">
        <dgm:presLayoutVars>
          <dgm:chMax val="0"/>
          <dgm:bulletEnabled val="1"/>
        </dgm:presLayoutVars>
      </dgm:prSet>
      <dgm:spPr/>
    </dgm:pt>
    <dgm:pt modelId="{7D665E33-6319-41D5-A934-398EE102FD32}" type="pres">
      <dgm:prSet presAssocID="{7B231CD2-C7C9-49A7-8926-E1E69B0ED24E}" presName="spacer" presStyleCnt="0"/>
      <dgm:spPr/>
    </dgm:pt>
    <dgm:pt modelId="{FF56C5EF-D0C2-4DD3-8E99-2C66C6D1C11E}" type="pres">
      <dgm:prSet presAssocID="{8E200ED0-4770-48C1-91B5-80EA7A5081A2}" presName="parentText" presStyleLbl="node1" presStyleIdx="2" presStyleCnt="5">
        <dgm:presLayoutVars>
          <dgm:chMax val="0"/>
          <dgm:bulletEnabled val="1"/>
        </dgm:presLayoutVars>
      </dgm:prSet>
      <dgm:spPr/>
    </dgm:pt>
    <dgm:pt modelId="{5A245CC7-534F-4339-8ED9-33F155822D07}" type="pres">
      <dgm:prSet presAssocID="{658E4FCF-9F7D-4C8B-A2AD-FE97655B1A97}" presName="spacer" presStyleCnt="0"/>
      <dgm:spPr/>
    </dgm:pt>
    <dgm:pt modelId="{35A6960B-3B0F-4EDD-9FDC-B43C9DDD2481}" type="pres">
      <dgm:prSet presAssocID="{087133FD-54A3-4140-B815-BBE4E3552DAA}" presName="parentText" presStyleLbl="node1" presStyleIdx="3" presStyleCnt="5">
        <dgm:presLayoutVars>
          <dgm:chMax val="0"/>
          <dgm:bulletEnabled val="1"/>
        </dgm:presLayoutVars>
      </dgm:prSet>
      <dgm:spPr/>
    </dgm:pt>
    <dgm:pt modelId="{8219D78E-4292-4D65-B9F7-DA43F124C6F3}" type="pres">
      <dgm:prSet presAssocID="{8FE7C474-83BF-4C02-BEE8-2AAA4335C8DC}" presName="spacer" presStyleCnt="0"/>
      <dgm:spPr/>
    </dgm:pt>
    <dgm:pt modelId="{B2EDD332-BF28-4FA6-BE88-799C59462D63}" type="pres">
      <dgm:prSet presAssocID="{931E32EF-32C2-46F2-B2E1-5ADCA1C228D4}" presName="parentText" presStyleLbl="node1" presStyleIdx="4" presStyleCnt="5">
        <dgm:presLayoutVars>
          <dgm:chMax val="0"/>
          <dgm:bulletEnabled val="1"/>
        </dgm:presLayoutVars>
      </dgm:prSet>
      <dgm:spPr/>
    </dgm:pt>
  </dgm:ptLst>
  <dgm:cxnLst>
    <dgm:cxn modelId="{1E087735-8C42-4F3B-9BD8-51DE1A64A1AD}" type="presOf" srcId="{931E32EF-32C2-46F2-B2E1-5ADCA1C228D4}" destId="{B2EDD332-BF28-4FA6-BE88-799C59462D63}" srcOrd="0" destOrd="0" presId="urn:microsoft.com/office/officeart/2005/8/layout/vList2"/>
    <dgm:cxn modelId="{1B6F9664-8348-4FE3-918F-E95B72ED18F1}" srcId="{DCA322C4-F829-464D-B7B8-555DC38D2D68}" destId="{70B7011B-53E5-44C1-85F8-DCA2EA96633E}" srcOrd="0" destOrd="0" parTransId="{585DE723-151B-46BC-80E4-2CE12805A518}" sibTransId="{508EE933-971A-474E-8297-141B7DDE550C}"/>
    <dgm:cxn modelId="{F9441467-006E-45BF-A856-282B6B384673}" srcId="{DCA322C4-F829-464D-B7B8-555DC38D2D68}" destId="{931E32EF-32C2-46F2-B2E1-5ADCA1C228D4}" srcOrd="4" destOrd="0" parTransId="{C6C5A67B-5102-4606-89AE-8C484C1449C0}" sibTransId="{5DA61D6A-9F47-4160-9CA1-17BE583773BC}"/>
    <dgm:cxn modelId="{06F8C86B-A071-4534-BAB4-BDA2D179897A}" type="presOf" srcId="{8E200ED0-4770-48C1-91B5-80EA7A5081A2}" destId="{FF56C5EF-D0C2-4DD3-8E99-2C66C6D1C11E}" srcOrd="0" destOrd="0" presId="urn:microsoft.com/office/officeart/2005/8/layout/vList2"/>
    <dgm:cxn modelId="{A8CB0C72-55CE-4D3D-8800-C0AF5B244104}" type="presOf" srcId="{087133FD-54A3-4140-B815-BBE4E3552DAA}" destId="{35A6960B-3B0F-4EDD-9FDC-B43C9DDD2481}" srcOrd="0" destOrd="0" presId="urn:microsoft.com/office/officeart/2005/8/layout/vList2"/>
    <dgm:cxn modelId="{A67DDD83-05C1-4E00-9D93-5A353C666489}" type="presOf" srcId="{DCA322C4-F829-464D-B7B8-555DC38D2D68}" destId="{081A9281-010E-42C7-8BE8-4D04FB7A5948}" srcOrd="0" destOrd="0" presId="urn:microsoft.com/office/officeart/2005/8/layout/vList2"/>
    <dgm:cxn modelId="{DCCEB5A5-5610-4CB8-AEC4-5A3D20D9E013}" type="presOf" srcId="{AF37D81B-0045-4081-BFB6-F99825147489}" destId="{ECF13E9F-2215-488C-8A67-E1475C88D451}" srcOrd="0" destOrd="0" presId="urn:microsoft.com/office/officeart/2005/8/layout/vList2"/>
    <dgm:cxn modelId="{0493C5AF-25F8-4317-BAE9-2E0A5C2065D5}" srcId="{DCA322C4-F829-464D-B7B8-555DC38D2D68}" destId="{AF37D81B-0045-4081-BFB6-F99825147489}" srcOrd="1" destOrd="0" parTransId="{EBE53546-BAE9-4B8C-AA72-3EDCE16261DD}" sibTransId="{7B231CD2-C7C9-49A7-8926-E1E69B0ED24E}"/>
    <dgm:cxn modelId="{B1E917BF-0672-448C-8C5D-1E2683A10218}" srcId="{DCA322C4-F829-464D-B7B8-555DC38D2D68}" destId="{8E200ED0-4770-48C1-91B5-80EA7A5081A2}" srcOrd="2" destOrd="0" parTransId="{4408F77B-8419-4567-94A2-0EC8081E6350}" sibTransId="{658E4FCF-9F7D-4C8B-A2AD-FE97655B1A97}"/>
    <dgm:cxn modelId="{BB2B30C7-50AF-4F7C-9CEA-5D66344343C2}" type="presOf" srcId="{70B7011B-53E5-44C1-85F8-DCA2EA96633E}" destId="{5E868746-A75A-41B6-8192-35B47626FF6F}" srcOrd="0" destOrd="0" presId="urn:microsoft.com/office/officeart/2005/8/layout/vList2"/>
    <dgm:cxn modelId="{62C1B3E7-4285-44B3-A480-D9505F885161}" srcId="{DCA322C4-F829-464D-B7B8-555DC38D2D68}" destId="{087133FD-54A3-4140-B815-BBE4E3552DAA}" srcOrd="3" destOrd="0" parTransId="{72195EC5-1D87-464C-AC7D-0A3A2DF3E9BC}" sibTransId="{8FE7C474-83BF-4C02-BEE8-2AAA4335C8DC}"/>
    <dgm:cxn modelId="{395A9BAC-66BC-4308-BA93-4E130530E665}" type="presParOf" srcId="{081A9281-010E-42C7-8BE8-4D04FB7A5948}" destId="{5E868746-A75A-41B6-8192-35B47626FF6F}" srcOrd="0" destOrd="0" presId="urn:microsoft.com/office/officeart/2005/8/layout/vList2"/>
    <dgm:cxn modelId="{5455CFAE-953C-447A-A57A-701C7A6A6A9D}" type="presParOf" srcId="{081A9281-010E-42C7-8BE8-4D04FB7A5948}" destId="{CA8E31C7-2257-4D69-BEA7-7DF6B26D6AC1}" srcOrd="1" destOrd="0" presId="urn:microsoft.com/office/officeart/2005/8/layout/vList2"/>
    <dgm:cxn modelId="{73C622EA-31FF-4094-BC20-0BFC5612F0E8}" type="presParOf" srcId="{081A9281-010E-42C7-8BE8-4D04FB7A5948}" destId="{ECF13E9F-2215-488C-8A67-E1475C88D451}" srcOrd="2" destOrd="0" presId="urn:microsoft.com/office/officeart/2005/8/layout/vList2"/>
    <dgm:cxn modelId="{DD8509BB-D264-4FAD-AF2B-A5B7C21CBF6D}" type="presParOf" srcId="{081A9281-010E-42C7-8BE8-4D04FB7A5948}" destId="{7D665E33-6319-41D5-A934-398EE102FD32}" srcOrd="3" destOrd="0" presId="urn:microsoft.com/office/officeart/2005/8/layout/vList2"/>
    <dgm:cxn modelId="{D1310F2A-7651-4FDD-BB92-8D73372F36D0}" type="presParOf" srcId="{081A9281-010E-42C7-8BE8-4D04FB7A5948}" destId="{FF56C5EF-D0C2-4DD3-8E99-2C66C6D1C11E}" srcOrd="4" destOrd="0" presId="urn:microsoft.com/office/officeart/2005/8/layout/vList2"/>
    <dgm:cxn modelId="{2AA5F399-F340-4FD4-98A8-8D5E31D908C8}" type="presParOf" srcId="{081A9281-010E-42C7-8BE8-4D04FB7A5948}" destId="{5A245CC7-534F-4339-8ED9-33F155822D07}" srcOrd="5" destOrd="0" presId="urn:microsoft.com/office/officeart/2005/8/layout/vList2"/>
    <dgm:cxn modelId="{990EE69A-804A-4FED-9D52-CD515E564B8A}" type="presParOf" srcId="{081A9281-010E-42C7-8BE8-4D04FB7A5948}" destId="{35A6960B-3B0F-4EDD-9FDC-B43C9DDD2481}" srcOrd="6" destOrd="0" presId="urn:microsoft.com/office/officeart/2005/8/layout/vList2"/>
    <dgm:cxn modelId="{9B18E896-5BC3-4421-BD1F-DD59E6DE6BC5}" type="presParOf" srcId="{081A9281-010E-42C7-8BE8-4D04FB7A5948}" destId="{8219D78E-4292-4D65-B9F7-DA43F124C6F3}" srcOrd="7" destOrd="0" presId="urn:microsoft.com/office/officeart/2005/8/layout/vList2"/>
    <dgm:cxn modelId="{8310A9B0-BFEA-43AB-853F-89A9C181B19A}" type="presParOf" srcId="{081A9281-010E-42C7-8BE8-4D04FB7A5948}" destId="{B2EDD332-BF28-4FA6-BE88-799C59462D63}"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0EF238-F5D7-4517-BE7D-5F8D91503C91}">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Statistical model for event counts over time</a:t>
          </a:r>
        </a:p>
      </dsp:txBody>
      <dsp:txXfrm>
        <a:off x="35125" y="82750"/>
        <a:ext cx="7334403" cy="649299"/>
      </dsp:txXfrm>
    </dsp:sp>
    <dsp:sp modelId="{762E6C9B-7E4D-4669-9E06-39D4469FC890}">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Used when events occur independently</a:t>
          </a:r>
        </a:p>
      </dsp:txBody>
      <dsp:txXfrm>
        <a:off x="35125" y="888700"/>
        <a:ext cx="7334403" cy="649299"/>
      </dsp:txXfrm>
    </dsp:sp>
    <dsp:sp modelId="{8E29361E-2E94-4B3E-9E0D-18742B211BE9}">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Applies to fixed time intervals</a:t>
          </a:r>
        </a:p>
      </dsp:txBody>
      <dsp:txXfrm>
        <a:off x="35125" y="1694649"/>
        <a:ext cx="7334403" cy="649299"/>
      </dsp:txXfrm>
    </dsp:sp>
    <dsp:sp modelId="{420D035C-C49F-4F19-9C6D-9B6465A2087A}">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in healthcare and operations</a:t>
          </a:r>
        </a:p>
      </dsp:txBody>
      <dsp:txXfrm>
        <a:off x="35125" y="2500600"/>
        <a:ext cx="7334403" cy="649299"/>
      </dsp:txXfrm>
    </dsp:sp>
    <dsp:sp modelId="{A42E2963-8B1D-4624-825B-E8920665420D}">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Focus: ER patient arrival analysis</a:t>
          </a:r>
        </a:p>
      </dsp:txBody>
      <dsp:txXfrm>
        <a:off x="35125" y="3306550"/>
        <a:ext cx="7334403" cy="6492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8ACB6C-079E-4CA6-8223-2A89F74C6C3A}">
      <dsp:nvSpPr>
        <dsp:cNvPr id="0" name=""/>
        <dsp:cNvSpPr/>
      </dsp:nvSpPr>
      <dsp:spPr>
        <a:xfrm rot="16200000">
          <a:off x="-1317521"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Models number of events in a fixed interval</a:t>
          </a:r>
        </a:p>
      </dsp:txBody>
      <dsp:txXfrm rot="5400000">
        <a:off x="3977" y="807720"/>
        <a:ext cx="1395603" cy="2423160"/>
      </dsp:txXfrm>
    </dsp:sp>
    <dsp:sp modelId="{05C5367D-8CFE-490D-A9B8-E872D173D991}">
      <dsp:nvSpPr>
        <dsp:cNvPr id="0" name=""/>
        <dsp:cNvSpPr/>
      </dsp:nvSpPr>
      <dsp:spPr>
        <a:xfrm rot="16200000">
          <a:off x="182752"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Assumes independent occurrences</a:t>
          </a:r>
        </a:p>
      </dsp:txBody>
      <dsp:txXfrm rot="5400000">
        <a:off x="1504250" y="807720"/>
        <a:ext cx="1395603" cy="2423160"/>
      </dsp:txXfrm>
    </dsp:sp>
    <dsp:sp modelId="{8E2B7867-C45B-4CED-9731-A6EA714E396B}">
      <dsp:nvSpPr>
        <dsp:cNvPr id="0" name=""/>
        <dsp:cNvSpPr/>
      </dsp:nvSpPr>
      <dsp:spPr>
        <a:xfrm rot="16200000">
          <a:off x="1683026"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Requires constant average rate (λ)</a:t>
          </a:r>
        </a:p>
      </dsp:txBody>
      <dsp:txXfrm rot="5400000">
        <a:off x="3004524" y="807720"/>
        <a:ext cx="1395603" cy="2423160"/>
      </dsp:txXfrm>
    </dsp:sp>
    <dsp:sp modelId="{80115692-54E3-491B-AAC6-A6D7F57D5F26}">
      <dsp:nvSpPr>
        <dsp:cNvPr id="0" name=""/>
        <dsp:cNvSpPr/>
      </dsp:nvSpPr>
      <dsp:spPr>
        <a:xfrm rot="16200000">
          <a:off x="3183300"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Used for rare event probabilities</a:t>
          </a:r>
        </a:p>
      </dsp:txBody>
      <dsp:txXfrm rot="5400000">
        <a:off x="4504798" y="807720"/>
        <a:ext cx="1395603" cy="2423160"/>
      </dsp:txXfrm>
    </dsp:sp>
    <dsp:sp modelId="{ED0B164D-2344-4D92-9846-A493E5F80AD5}">
      <dsp:nvSpPr>
        <dsp:cNvPr id="0" name=""/>
        <dsp:cNvSpPr/>
      </dsp:nvSpPr>
      <dsp:spPr>
        <a:xfrm rot="16200000">
          <a:off x="4683574" y="1321498"/>
          <a:ext cx="4038600" cy="1395603"/>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0" tIns="0" rIns="108490" bIns="0" numCol="1" spcCol="1270" anchor="ctr" anchorCtr="0">
          <a:noAutofit/>
        </a:bodyPr>
        <a:lstStyle/>
        <a:p>
          <a:pPr marL="0" lvl="0" indent="0" algn="ctr" defTabSz="755650">
            <a:lnSpc>
              <a:spcPct val="90000"/>
            </a:lnSpc>
            <a:spcBef>
              <a:spcPct val="0"/>
            </a:spcBef>
            <a:spcAft>
              <a:spcPct val="35000"/>
            </a:spcAft>
            <a:buNone/>
          </a:pPr>
          <a:r>
            <a:rPr lang="en-US" sz="1700" kern="1200"/>
            <a:t>Common in real-world random processes</a:t>
          </a:r>
        </a:p>
      </dsp:txBody>
      <dsp:txXfrm rot="5400000">
        <a:off x="6005072" y="807720"/>
        <a:ext cx="1395603" cy="2423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1E75B9-3AA7-46EE-8593-08591B395040}">
      <dsp:nvSpPr>
        <dsp:cNvPr id="0" name=""/>
        <dsp:cNvSpPr/>
      </dsp:nvSpPr>
      <dsp:spPr>
        <a:xfrm>
          <a:off x="1380131" y="0"/>
          <a:ext cx="4038600" cy="4038600"/>
        </a:xfrm>
        <a:prstGeom prst="triangl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C4E449-5252-4B06-A2E5-9254BD7E8168}">
      <dsp:nvSpPr>
        <dsp:cNvPr id="0" name=""/>
        <dsp:cNvSpPr/>
      </dsp:nvSpPr>
      <dsp:spPr>
        <a:xfrm>
          <a:off x="3399431" y="404254"/>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Hospital emergency arrivals</a:t>
          </a:r>
        </a:p>
      </dsp:txBody>
      <dsp:txXfrm>
        <a:off x="3427463" y="432286"/>
        <a:ext cx="2569026" cy="518174"/>
      </dsp:txXfrm>
    </dsp:sp>
    <dsp:sp modelId="{85BA5CD0-4FF1-412F-9E11-2F4422E45CF7}">
      <dsp:nvSpPr>
        <dsp:cNvPr id="0" name=""/>
        <dsp:cNvSpPr/>
      </dsp:nvSpPr>
      <dsp:spPr>
        <a:xfrm>
          <a:off x="3399431" y="1050272"/>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Call center volume analysis</a:t>
          </a:r>
        </a:p>
      </dsp:txBody>
      <dsp:txXfrm>
        <a:off x="3427463" y="1078304"/>
        <a:ext cx="2569026" cy="518174"/>
      </dsp:txXfrm>
    </dsp:sp>
    <dsp:sp modelId="{6D2B327D-CBCD-4D73-B87B-9026FE1AC955}">
      <dsp:nvSpPr>
        <dsp:cNvPr id="0" name=""/>
        <dsp:cNvSpPr/>
      </dsp:nvSpPr>
      <dsp:spPr>
        <a:xfrm>
          <a:off x="3399431" y="1696290"/>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Traffic accident frequency</a:t>
          </a:r>
        </a:p>
      </dsp:txBody>
      <dsp:txXfrm>
        <a:off x="3427463" y="1724322"/>
        <a:ext cx="2569026" cy="518174"/>
      </dsp:txXfrm>
    </dsp:sp>
    <dsp:sp modelId="{7607F151-F76C-44F6-8D87-A3C5CCDF54C6}">
      <dsp:nvSpPr>
        <dsp:cNvPr id="0" name=""/>
        <dsp:cNvSpPr/>
      </dsp:nvSpPr>
      <dsp:spPr>
        <a:xfrm>
          <a:off x="3399431" y="2342309"/>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Website traffic monitoring</a:t>
          </a:r>
        </a:p>
      </dsp:txBody>
      <dsp:txXfrm>
        <a:off x="3427463" y="2370341"/>
        <a:ext cx="2569026" cy="518174"/>
      </dsp:txXfrm>
    </dsp:sp>
    <dsp:sp modelId="{7115F64B-3CA3-426E-B8DF-6D731B77FCBF}">
      <dsp:nvSpPr>
        <dsp:cNvPr id="0" name=""/>
        <dsp:cNvSpPr/>
      </dsp:nvSpPr>
      <dsp:spPr>
        <a:xfrm>
          <a:off x="3399431" y="2988327"/>
          <a:ext cx="2625090" cy="574238"/>
        </a:xfrm>
        <a:prstGeom prst="round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Manufacturing defect counts</a:t>
          </a:r>
        </a:p>
      </dsp:txBody>
      <dsp:txXfrm>
        <a:off x="3427463" y="3016359"/>
        <a:ext cx="2569026" cy="5181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B1BEB7-F615-476A-9832-52E7B355BC83}">
      <dsp:nvSpPr>
        <dsp:cNvPr id="0" name=""/>
        <dsp:cNvSpPr/>
      </dsp:nvSpPr>
      <dsp:spPr>
        <a:xfrm>
          <a:off x="2131867" y="0"/>
          <a:ext cx="4038600" cy="403860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72FFBA-900D-482F-8A70-7AAB4693F874}">
      <dsp:nvSpPr>
        <dsp:cNvPr id="0" name=""/>
        <dsp:cNvSpPr/>
      </dsp:nvSpPr>
      <dsp:spPr>
        <a:xfrm>
          <a:off x="2515534" y="383667"/>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Total observations: 14 days</a:t>
          </a:r>
        </a:p>
      </dsp:txBody>
      <dsp:txXfrm>
        <a:off x="2592422" y="460555"/>
        <a:ext cx="1421278" cy="1421278"/>
      </dsp:txXfrm>
    </dsp:sp>
    <dsp:sp modelId="{8BB33FC8-77CC-4CD3-80BC-498AF39DBA40}">
      <dsp:nvSpPr>
        <dsp:cNvPr id="0" name=""/>
        <dsp:cNvSpPr/>
      </dsp:nvSpPr>
      <dsp:spPr>
        <a:xfrm>
          <a:off x="4222141" y="373271"/>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Sum of values: 187</a:t>
          </a:r>
        </a:p>
      </dsp:txBody>
      <dsp:txXfrm>
        <a:off x="4299029" y="450159"/>
        <a:ext cx="1421278" cy="1421278"/>
      </dsp:txXfrm>
    </dsp:sp>
    <dsp:sp modelId="{3559F353-F9F6-45CE-8CD2-AFE744D6231B}">
      <dsp:nvSpPr>
        <dsp:cNvPr id="0" name=""/>
        <dsp:cNvSpPr/>
      </dsp:nvSpPr>
      <dsp:spPr>
        <a:xfrm>
          <a:off x="2515534" y="2079879"/>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Mean (λ): 13.36</a:t>
          </a:r>
        </a:p>
      </dsp:txBody>
      <dsp:txXfrm>
        <a:off x="2592422" y="2156767"/>
        <a:ext cx="1421278" cy="1421278"/>
      </dsp:txXfrm>
    </dsp:sp>
    <dsp:sp modelId="{5DD00BCA-7BAD-444C-A590-FEA05EA16F73}">
      <dsp:nvSpPr>
        <dsp:cNvPr id="0" name=""/>
        <dsp:cNvSpPr/>
      </dsp:nvSpPr>
      <dsp:spPr>
        <a:xfrm>
          <a:off x="4211746" y="2079879"/>
          <a:ext cx="1575054" cy="157505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Represents average arrivals per day</a:t>
          </a:r>
        </a:p>
      </dsp:txBody>
      <dsp:txXfrm>
        <a:off x="4288634" y="2156767"/>
        <a:ext cx="1421278" cy="142127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CDA5F-1994-46C2-B663-FD27CF472CC7}">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Data approximates Poisson behavior</a:t>
          </a:r>
        </a:p>
      </dsp:txBody>
      <dsp:txXfrm>
        <a:off x="35125" y="82750"/>
        <a:ext cx="7334403" cy="649299"/>
      </dsp:txXfrm>
    </dsp:sp>
    <dsp:sp modelId="{39BA2BE1-6D12-420E-8D4D-A22E559EC676}">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Small fluctuations are expected</a:t>
          </a:r>
        </a:p>
      </dsp:txBody>
      <dsp:txXfrm>
        <a:off x="35125" y="888700"/>
        <a:ext cx="7334403" cy="649299"/>
      </dsp:txXfrm>
    </dsp:sp>
    <dsp:sp modelId="{67FAFBC8-04CE-4734-86FA-2D21F7484F0C}">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No strong outliers observed</a:t>
          </a:r>
        </a:p>
      </dsp:txBody>
      <dsp:txXfrm>
        <a:off x="35125" y="1694649"/>
        <a:ext cx="7334403" cy="649299"/>
      </dsp:txXfrm>
    </dsp:sp>
    <dsp:sp modelId="{780287B5-3589-41C1-A9A2-F26D2A1F8D76}">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Model fits moderate accuracy</a:t>
          </a:r>
        </a:p>
      </dsp:txBody>
      <dsp:txXfrm>
        <a:off x="35125" y="2500600"/>
        <a:ext cx="7334403" cy="649299"/>
      </dsp:txXfrm>
    </dsp:sp>
    <dsp:sp modelId="{56ED18E8-4BF0-44A0-9E31-EDCC4B33100D}">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for predictive planning</a:t>
          </a:r>
        </a:p>
      </dsp:txBody>
      <dsp:txXfrm>
        <a:off x="35125" y="3306550"/>
        <a:ext cx="7334403" cy="6492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68746-A75A-41B6-8192-35B47626FF6F}">
      <dsp:nvSpPr>
        <dsp:cNvPr id="0" name=""/>
        <dsp:cNvSpPr/>
      </dsp:nvSpPr>
      <dsp:spPr>
        <a:xfrm>
          <a:off x="0" y="476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Poisson distribution models event counts</a:t>
          </a:r>
        </a:p>
      </dsp:txBody>
      <dsp:txXfrm>
        <a:off x="35125" y="82750"/>
        <a:ext cx="7334403" cy="649299"/>
      </dsp:txXfrm>
    </dsp:sp>
    <dsp:sp modelId="{ECF13E9F-2215-488C-8A67-E1475C88D451}">
      <dsp:nvSpPr>
        <dsp:cNvPr id="0" name=""/>
        <dsp:cNvSpPr/>
      </dsp:nvSpPr>
      <dsp:spPr>
        <a:xfrm>
          <a:off x="0" y="8535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Useful in healthcare planning</a:t>
          </a:r>
        </a:p>
      </dsp:txBody>
      <dsp:txXfrm>
        <a:off x="35125" y="888700"/>
        <a:ext cx="7334403" cy="649299"/>
      </dsp:txXfrm>
    </dsp:sp>
    <dsp:sp modelId="{FF56C5EF-D0C2-4DD3-8E99-2C66C6D1C11E}">
      <dsp:nvSpPr>
        <dsp:cNvPr id="0" name=""/>
        <dsp:cNvSpPr/>
      </dsp:nvSpPr>
      <dsp:spPr>
        <a:xfrm>
          <a:off x="0" y="1659524"/>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ER arrivals follow random pattern</a:t>
          </a:r>
        </a:p>
      </dsp:txBody>
      <dsp:txXfrm>
        <a:off x="35125" y="1694649"/>
        <a:ext cx="7334403" cy="649299"/>
      </dsp:txXfrm>
    </dsp:sp>
    <dsp:sp modelId="{35A6960B-3B0F-4EDD-9FDC-B43C9DDD2481}">
      <dsp:nvSpPr>
        <dsp:cNvPr id="0" name=""/>
        <dsp:cNvSpPr/>
      </dsp:nvSpPr>
      <dsp:spPr>
        <a:xfrm>
          <a:off x="0" y="246547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Supports staffing decisions</a:t>
          </a:r>
        </a:p>
      </dsp:txBody>
      <dsp:txXfrm>
        <a:off x="35125" y="2500600"/>
        <a:ext cx="7334403" cy="649299"/>
      </dsp:txXfrm>
    </dsp:sp>
    <dsp:sp modelId="{B2EDD332-BF28-4FA6-BE88-799C59462D63}">
      <dsp:nvSpPr>
        <dsp:cNvPr id="0" name=""/>
        <dsp:cNvSpPr/>
      </dsp:nvSpPr>
      <dsp:spPr>
        <a:xfrm>
          <a:off x="0" y="3271425"/>
          <a:ext cx="7404653" cy="71954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a:t>Helps improve resource allocation</a:t>
          </a:r>
        </a:p>
      </dsp:txBody>
      <dsp:txXfrm>
        <a:off x="35125" y="3306550"/>
        <a:ext cx="7334403" cy="64929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183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2761874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a:xfrm>
            <a:off x="685800" y="4400550"/>
            <a:ext cx="5486400" cy="3600450"/>
          </a:xfrm>
          <a:prstGeom prst="rect">
            <a:avLst/>
          </a:prstGeom>
        </p:spPr>
        <p:txBody>
          <a:bodyPr/>
          <a:lstStyle/>
          <a:p>
            <a:endParaRPr lang="en-US" dirty="0"/>
          </a:p>
        </p:txBody>
      </p:sp>
    </p:spTree>
    <p:extLst>
      <p:ext uri="{BB962C8B-B14F-4D97-AF65-F5344CB8AC3E}">
        <p14:creationId xmlns:p14="http://schemas.microsoft.com/office/powerpoint/2010/main" val="1011701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Poisson distribution is a probabilistic model to explain the recurrence of events randomly within the fixed time one wants to consider. This presentation is used to examine the arrivals of patients in emergency room (ER) patients. This model is especially appropriate in a healthcare setting where patient inflow is unpredictable in nature but with a rather constant average rate, where each event is independent of the others. Modern studies still identify </a:t>
            </a:r>
            <a:r>
              <a:rPr lang="en-US" dirty="0" err="1">
                <a:effectLst/>
              </a:rPr>
              <a:t>Poissons</a:t>
            </a:r>
            <a:r>
              <a:rPr lang="en-US" dirty="0">
                <a:effectLst/>
              </a:rPr>
              <a:t> based models as the cornerstone in the healthcare operations and queuing theory to predict the shows of patient flow and resource requests (Bell and Wagner, 2019). To show how empirical observations can be used to show the behavior of Poisson, ER arrivals in a 14-day period are studied to brighten the results. This aim is to demonstrate how statistical modeling can be used to aid decision-making processes in hospitals, especially staffing and allocation of resources. The study of this distribution enhances the efficiency of operations and aids in curbing chances of overcrowding, brings the theory of probability into reality related to the field of healthcare studies.</a:t>
            </a:r>
            <a:endParaRPr lang="en-US" b="1" dirty="0">
              <a:effectLst/>
            </a:endParaRP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Poisson distribution is a discrete stochastic process applied in the estimation of the likelihood of a certain number of events to happen in some given period of time or space. It is based on the premise that events happen at a steady mean rate referred to as λ ( lambda ) and they happen at random, and independently. The model is particularly applicable to describe patient arrivals in the emergency departments. Recently, research has shown that Poisson processes are very important in the modeling of dynamics of hospital admissions and that they are frequently used in combination with predictive analytics (Jiang et al., 2023). The model can be used especially on count-based phenomena, like hourly or daily ER visits, where the events are random but measurable. Moreover, it can be used as a building block of other more complex construction of probabilistic and simulation-based models in healthcare. Proper knowledge in this distribution can help the healthcare administrators to quantify the uncertainty and improve decision making in clinical setting with high demand.</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Poisson processes are immensely used in real life systems where events are randomly distributed with the passage of time. They are the most common tools used in healthcare to model emergency department arrivals, hospital admissions and ambulance demand. They are also applied in the medical area with regard to workload estimation in call centers and </a:t>
            </a:r>
            <a:r>
              <a:rPr lang="en-US" dirty="0" err="1">
                <a:effectLst/>
              </a:rPr>
              <a:t>analysing</a:t>
            </a:r>
            <a:r>
              <a:rPr lang="en-US" dirty="0">
                <a:effectLst/>
              </a:rPr>
              <a:t> traffic accidents, internet traffic forecasts among others. The latest advancements in healthcare analytics emphasize the fact that the integration of Poisson-based and hybrid stochastic models is a much more efficient way of saving staffing time and minimizing the emergency department overcrowds (Jiang et al., 2023). The models aid organizations in predicting high demand times and how best the scarce resources can be allocated. Others have been used in the manufacturing systems to detect defects and telecommunications to analyze network traffic. Poisson processes are considered as a fundamental part of operations research and applied statistics due to their ability to be modeled. Understanding of such models boosts institutional preparedness when facing unpredictable events and a shifting demand.</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data is represented by a set of daily numbers of emergency room visits in 14 days. The observations are discrete numerical values to construct a time series, which lends itself to Poisson modeling. The spread between the minimum and maximum value employs anything considered natural fluctuations in hospital demands, as it is common in the real clinical conditions. This variability is due to the uncertainties in patient needs as well as extraneous environmental factors. Recent literature indicates that the data of ER arrivals are stochastic and can be well-modeled by a Poisson-type process (</a:t>
            </a:r>
            <a:r>
              <a:rPr lang="en-US" dirty="0" err="1">
                <a:effectLst/>
              </a:rPr>
              <a:t>Reboredo</a:t>
            </a:r>
            <a:r>
              <a:rPr lang="en-US" dirty="0">
                <a:effectLst/>
              </a:rPr>
              <a:t> et al., 2023). The parameter λ (mean average arrival rate) is estimated using this dataset. The real-world observations can be analyzed to test theoretical assumptions, and find model validity. It as well gives a platform on which further statistical visualization and interpretation is done.</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visualization of the comparison between theoretical Poisson probability distribution and frequency of arrival of people at the emergency room is presented where x axis shows Days and Y </a:t>
            </a:r>
            <a:r>
              <a:rPr lang="en-US">
                <a:effectLst/>
              </a:rPr>
              <a:t>axis shows ER Arrivals. </a:t>
            </a:r>
            <a:r>
              <a:rPr lang="en-US" dirty="0">
                <a:effectLst/>
              </a:rPr>
              <a:t>The histogram is the actual number of patients and the curve is the superimposed curve that covers the expected number of patients based on the estimated rate. This comparison can be used to evaluate the similarity of empirical data to theoretical predictions. The recent literature of research on healthcare modelling proves that a Poisson based algorithm is a popular tool as a benchmark tool in emergency department forecasting and performance evaluation (</a:t>
            </a:r>
            <a:r>
              <a:rPr lang="en-US" dirty="0" err="1">
                <a:effectLst/>
              </a:rPr>
              <a:t>Reboredo</a:t>
            </a:r>
            <a:r>
              <a:rPr lang="en-US" dirty="0">
                <a:effectLst/>
              </a:rPr>
              <a:t> et al., 2023). Differences between the measured and the forecasted values are normally explained by random fluctuations and other external factors like outbreaks of illnesses in the season or unexpected increases in the demand. However, the high correspondence indicates that Poisson model is a good approximation of the actual arrival. These types of visual analysis can assist the healthcare administrators to understand demand patterns and enhance better resource planning strategies.</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One of the key parameters of the Poisson distribution is the mean rate of arrival ( λ ) that is the number of events in a unit time. The total number observed divided by the days of the available data is the calculated rate. This parameter describes the central tendency of inflow of patients and plays a crucial role in estimating probabilities. Recent research highlights the importance of proper estimation of arrival rates in order to optimize resource allocation and staffing in emergency departments (Rostami-</a:t>
            </a:r>
            <a:r>
              <a:rPr lang="en-US" dirty="0" err="1">
                <a:effectLst/>
              </a:rPr>
              <a:t>Tabar</a:t>
            </a:r>
            <a:r>
              <a:rPr lang="en-US" dirty="0">
                <a:effectLst/>
              </a:rPr>
              <a:t> et al., 2024). A constant λ implies that there is reasonably predictable behavior of the system but variations in the same can reflect demand shifts. This study uses 14 days of observations to obtain λ which offers a decent estimate of demand in terms of averageness. The value is subsequently employed to build up the Poisson model and come up with the expected distributions. in real world healthcare practices, λ is an important parameter of efficiency in planning.</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The results are interpreted in terms of the Poisson distribution being a good fit to the observed data in the emergency room. The analysis reveals that the dataset is more or less of a Poisson pattern with some deviations caused by randomness and real-world complexities. These variations are anticipated in health care settings, whereby the influx of patients is affected by the unpredictability of such factors as accidents or seasonal diseases. According to recent literature, Poisson models can give quite decent baseline forecasting performance; however, the reality has been found to demand extensions, e.g., time-varying or nonhomogeneous versions of the Poisson process, in order to achieve better forecasting </a:t>
            </a:r>
            <a:r>
              <a:rPr lang="en-US" sz="1800" dirty="0">
                <a:effectLst/>
                <a:latin typeface="Times New Roman" panose="02020603050405020304" pitchFamily="18" charset="0"/>
                <a:ea typeface="Calibri" panose="020F0502020204030204" pitchFamily="34" charset="0"/>
              </a:rPr>
              <a:t>(Rostami-</a:t>
            </a:r>
            <a:r>
              <a:rPr lang="en-US" sz="1800" dirty="0" err="1">
                <a:effectLst/>
                <a:latin typeface="Times New Roman" panose="02020603050405020304" pitchFamily="18" charset="0"/>
                <a:ea typeface="Calibri" panose="020F0502020204030204" pitchFamily="34" charset="0"/>
              </a:rPr>
              <a:t>Tabar</a:t>
            </a:r>
            <a:r>
              <a:rPr lang="en-US" sz="1800" dirty="0">
                <a:effectLst/>
                <a:latin typeface="Times New Roman" panose="02020603050405020304" pitchFamily="18" charset="0"/>
                <a:ea typeface="Calibri" panose="020F0502020204030204" pitchFamily="34" charset="0"/>
              </a:rPr>
              <a:t> et al., 2024)</a:t>
            </a:r>
            <a:r>
              <a:rPr lang="en-US" dirty="0">
                <a:effectLst/>
              </a:rPr>
              <a:t>. The model is still applicable even with its constraints to determine the general trends and contribute to operational planning. The derivation proves that the Poisson model is suitable for estimating average demand variability in ER. This assists hospitals in becoming better prepared and minimizing the risks of overcrowding by implementing more effective staffing practices.</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pPr algn="l"/>
            <a:r>
              <a:rPr lang="en-US" dirty="0">
                <a:effectLst/>
              </a:rPr>
              <a:t>Overall, Poisson distribution is a powerful statistical model to use to describe irregularly occurring events like arriving emergency room patients. This paper indicates its use on a data set of 14 days and examples the way in which the observed patterns can be estimated by the use of theoretical expectations. The data indicate that there is a reasonable relationship between ER arrivals, which follow a Poisson process, with a mean rate λ. Recent studies in healthcare are still in favor of Poisson-based models in their use to predict and optimize operations. Though the actual data of the world is inherently fluctuated, the model can still be used to make staffing decisions representing a framework of resources allocation. It allows healthcare administrators to predict the variability of demand and enhance efficiency of the systems. In general, the Poisson distribution is a staple of statistical modeling and healthcare analytics because it is easy to use and understand, and seems to have a real-world application.</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BCAD085-E8A6-8845-BD4E-CB4CCA059FC4}" type="datetimeFigureOut">
              <a:rPr lang="en-US" smtClean="0"/>
              <a:t>4/17/2026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1FF6DA9-008F-8B48-92A6-B652298478BF}" type="slidenum">
              <a:rPr lang="en-US" smtClean="0"/>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095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1229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75972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50281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GB"/>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443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7955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4/17/2026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39996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4/17/2026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7877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77197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GB"/>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4415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GB"/>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4/17/2026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14525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fld id="{5BCAD085-E8A6-8845-BD4E-CB4CCA059FC4}" type="datetimeFigureOut">
              <a:rPr lang="en-US" smtClean="0"/>
              <a:t>4/17/2026</a:t>
            </a:fld>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047059732"/>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A8A56B-37E3-DE95-B258-AB01B83099FE}"/>
              </a:ext>
            </a:extLst>
          </p:cNvPr>
          <p:cNvSpPr>
            <a:spLocks noGrp="1"/>
          </p:cNvSpPr>
          <p:nvPr>
            <p:ph type="ctrTitle"/>
          </p:nvPr>
        </p:nvSpPr>
        <p:spPr/>
        <p:txBody>
          <a:bodyPr>
            <a:normAutofit/>
          </a:bodyPr>
          <a:lstStyle/>
          <a:p>
            <a:r>
              <a:rPr lang="en-US" sz="5000" dirty="0">
                <a:latin typeface="Calibri" panose="020F0502020204030204" pitchFamily="34" charset="0"/>
                <a:ea typeface="Calibri" panose="020F0502020204030204" pitchFamily="34" charset="0"/>
                <a:cs typeface="Calibri" panose="020F0502020204030204" pitchFamily="34" charset="0"/>
              </a:rPr>
              <a:t>Unit_4_Journal_Entry</a:t>
            </a:r>
          </a:p>
        </p:txBody>
      </p:sp>
      <p:sp>
        <p:nvSpPr>
          <p:cNvPr id="5" name="Subtitle 4">
            <a:extLst>
              <a:ext uri="{FF2B5EF4-FFF2-40B4-BE49-F238E27FC236}">
                <a16:creationId xmlns:a16="http://schemas.microsoft.com/office/drawing/2014/main" id="{7EF9D08A-C939-51EA-3FC0-CEA34EA5C310}"/>
              </a:ext>
            </a:extLst>
          </p:cNvPr>
          <p:cNvSpPr>
            <a:spLocks noGrp="1"/>
          </p:cNvSpPr>
          <p:nvPr>
            <p:ph type="subTitle" idx="1"/>
          </p:nvPr>
        </p:nvSpPr>
        <p:spPr>
          <a:xfrm>
            <a:off x="1282148" y="4210829"/>
            <a:ext cx="6575895" cy="1388165"/>
          </a:xfrm>
        </p:spPr>
        <p:txBody>
          <a:bodyPr>
            <a:normAutofit/>
          </a:bodyPr>
          <a:lstStyle/>
          <a:p>
            <a:r>
              <a:rPr lang="en-US" sz="5000" dirty="0"/>
              <a:t>Presented By</a:t>
            </a:r>
          </a:p>
        </p:txBody>
      </p:sp>
    </p:spTree>
    <p:extLst>
      <p:ext uri="{BB962C8B-B14F-4D97-AF65-F5344CB8AC3E}">
        <p14:creationId xmlns:p14="http://schemas.microsoft.com/office/powerpoint/2010/main" val="3299566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F4F6E-9A29-11B0-6F6D-2AA2E7F0D1B2}"/>
              </a:ext>
            </a:extLst>
          </p:cNvPr>
          <p:cNvSpPr>
            <a:spLocks noGrp="1"/>
          </p:cNvSpPr>
          <p:nvPr>
            <p:ph type="title"/>
          </p:nvPr>
        </p:nvSpPr>
        <p:spPr>
          <a:xfrm>
            <a:off x="855264" y="254758"/>
            <a:ext cx="7406640" cy="673290"/>
          </a:xfrm>
        </p:spPr>
        <p:txBody>
          <a:bodyPr/>
          <a:lstStyle/>
          <a:p>
            <a:r>
              <a:rPr lang="en-US" dirty="0"/>
              <a:t>References</a:t>
            </a:r>
          </a:p>
        </p:txBody>
      </p:sp>
      <p:sp>
        <p:nvSpPr>
          <p:cNvPr id="3" name="Content Placeholder 2">
            <a:extLst>
              <a:ext uri="{FF2B5EF4-FFF2-40B4-BE49-F238E27FC236}">
                <a16:creationId xmlns:a16="http://schemas.microsoft.com/office/drawing/2014/main" id="{CFF1F82D-5D09-523B-AFF0-4C8701018FCE}"/>
              </a:ext>
            </a:extLst>
          </p:cNvPr>
          <p:cNvSpPr>
            <a:spLocks noGrp="1"/>
          </p:cNvSpPr>
          <p:nvPr>
            <p:ph idx="1"/>
          </p:nvPr>
        </p:nvSpPr>
        <p:spPr>
          <a:xfrm>
            <a:off x="436729" y="1119116"/>
            <a:ext cx="8311486" cy="5738884"/>
          </a:xfrm>
        </p:spPr>
        <p:txBody>
          <a:bodyPr>
            <a:noAutofit/>
          </a:bodyPr>
          <a:lstStyle/>
          <a:p>
            <a:pPr marL="0" marR="0" indent="457200">
              <a:lnSpc>
                <a:spcPct val="100000"/>
              </a:lnSpc>
              <a:spcBef>
                <a:spcPts val="0"/>
              </a:spcBef>
              <a:spcAft>
                <a:spcPts val="800"/>
              </a:spcAft>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Bell, L., &amp; Wagner, R. (2019). Modeling Emergency Room Arrivals Using the Poisson Process.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The College Mathematics Journal</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50</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(5), 343–350. https://doi.org/10.1080/07468342.2019.1662710</a:t>
            </a:r>
          </a:p>
          <a:p>
            <a:pPr marL="0" marR="0" indent="457200">
              <a:lnSpc>
                <a:spcPct val="100000"/>
              </a:lnSpc>
              <a:spcBef>
                <a:spcPts val="0"/>
              </a:spcBef>
              <a:spcAft>
                <a:spcPts val="800"/>
              </a:spcAft>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Jiang, S., Liu, Q., &amp; Ding, B. (2023). A systematic review of the modelling of patient arrivals in emergency departments.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Quantitative Imaging in Medicine and Surgery</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13</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(3), 1957–1971. https://doi.org/10.21037/qims-22-268</a:t>
            </a:r>
          </a:p>
          <a:p>
            <a:pPr marL="0" marR="0" indent="457200">
              <a:lnSpc>
                <a:spcPct val="100000"/>
              </a:lnSpc>
              <a:spcBef>
                <a:spcPts val="0"/>
              </a:spcBef>
              <a:spcAft>
                <a:spcPts val="800"/>
              </a:spcAft>
            </a:pP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Reboredo</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J. C., Barba-</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Queiruga</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J. R.,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Ojea-Ferreiro</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J., &amp; Reyes-</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Santias</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F. (2023). Forecasting emergency department arrivals using INGARCH models.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Health Economics Review</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13</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(1), 51. https://doi.org/10.1186/s13561-023-00456-5</a:t>
            </a:r>
          </a:p>
          <a:p>
            <a:pPr marL="0" marR="0" indent="457200">
              <a:lnSpc>
                <a:spcPct val="100000"/>
              </a:lnSpc>
              <a:spcBef>
                <a:spcPts val="0"/>
              </a:spcBef>
              <a:spcAft>
                <a:spcPts val="800"/>
              </a:spcAft>
            </a:pP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Rostami-</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Tabar</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B.,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Browell</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J., &amp; </a:t>
            </a:r>
            <a:r>
              <a:rPr lang="en-US" sz="2200" kern="100" dirty="0" err="1">
                <a:effectLst/>
                <a:latin typeface="Times New Roman" panose="02020603050405020304" pitchFamily="18" charset="0"/>
                <a:ea typeface="Calibri" panose="020F0502020204030204" pitchFamily="34" charset="0"/>
                <a:cs typeface="Times New Roman" panose="02020603050405020304" pitchFamily="18" charset="0"/>
              </a:rPr>
              <a:t>Svetunkov</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I. (2024). Probabilistic forecasting of hourly emergency department arrivals.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Health Systems</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200" i="1" kern="100" dirty="0">
                <a:effectLst/>
                <a:latin typeface="Times New Roman" panose="02020603050405020304" pitchFamily="18" charset="0"/>
                <a:ea typeface="Calibri" panose="020F0502020204030204" pitchFamily="34" charset="0"/>
                <a:cs typeface="Times New Roman" panose="02020603050405020304" pitchFamily="18" charset="0"/>
              </a:rPr>
              <a:t>13</a:t>
            </a:r>
            <a:r>
              <a:rPr lang="en-US" sz="2200" kern="100" dirty="0">
                <a:effectLst/>
                <a:latin typeface="Times New Roman" panose="02020603050405020304" pitchFamily="18" charset="0"/>
                <a:ea typeface="Calibri" panose="020F0502020204030204" pitchFamily="34" charset="0"/>
                <a:cs typeface="Times New Roman" panose="02020603050405020304" pitchFamily="18" charset="0"/>
              </a:rPr>
              <a:t>(2), 133–149. https://doi.org/10.1080/20476965.2023.2200526</a:t>
            </a:r>
          </a:p>
        </p:txBody>
      </p:sp>
    </p:spTree>
    <p:extLst>
      <p:ext uri="{BB962C8B-B14F-4D97-AF65-F5344CB8AC3E}">
        <p14:creationId xmlns:p14="http://schemas.microsoft.com/office/powerpoint/2010/main" val="3865065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endParaRPr dirty="0"/>
          </a:p>
        </p:txBody>
      </p:sp>
      <p:graphicFrame>
        <p:nvGraphicFramePr>
          <p:cNvPr id="4" name="Content Placeholder 3">
            <a:extLst>
              <a:ext uri="{FF2B5EF4-FFF2-40B4-BE49-F238E27FC236}">
                <a16:creationId xmlns:a16="http://schemas.microsoft.com/office/drawing/2014/main" id="{7D574873-9344-D296-63D8-38635AA4811E}"/>
              </a:ext>
            </a:extLst>
          </p:cNvPr>
          <p:cNvGraphicFramePr>
            <a:graphicFrameLocks noGrp="1"/>
          </p:cNvGraphicFramePr>
          <p:nvPr>
            <p:ph idx="1"/>
            <p:extLst>
              <p:ext uri="{D42A27DB-BD31-4B8C-83A1-F6EECF244321}">
                <p14:modId xmlns:p14="http://schemas.microsoft.com/office/powerpoint/2010/main" val="146653198"/>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What is the Poisson Distribution?</a:t>
            </a:r>
          </a:p>
        </p:txBody>
      </p:sp>
      <p:graphicFrame>
        <p:nvGraphicFramePr>
          <p:cNvPr id="4" name="Content Placeholder 3">
            <a:extLst>
              <a:ext uri="{FF2B5EF4-FFF2-40B4-BE49-F238E27FC236}">
                <a16:creationId xmlns:a16="http://schemas.microsoft.com/office/drawing/2014/main" id="{EE586569-378D-E1D5-B4D9-19C0AC7C2AA1}"/>
              </a:ext>
            </a:extLst>
          </p:cNvPr>
          <p:cNvGraphicFramePr>
            <a:graphicFrameLocks noGrp="1"/>
          </p:cNvGraphicFramePr>
          <p:nvPr>
            <p:ph idx="1"/>
            <p:extLst>
              <p:ext uri="{D42A27DB-BD31-4B8C-83A1-F6EECF244321}">
                <p14:modId xmlns:p14="http://schemas.microsoft.com/office/powerpoint/2010/main" val="3709620817"/>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Applications of Poisson Distribution</a:t>
            </a:r>
          </a:p>
        </p:txBody>
      </p:sp>
      <p:graphicFrame>
        <p:nvGraphicFramePr>
          <p:cNvPr id="4" name="Content Placeholder 3">
            <a:extLst>
              <a:ext uri="{FF2B5EF4-FFF2-40B4-BE49-F238E27FC236}">
                <a16:creationId xmlns:a16="http://schemas.microsoft.com/office/drawing/2014/main" id="{166496D5-D078-AD51-8D41-DEF74F75294E}"/>
              </a:ext>
            </a:extLst>
          </p:cNvPr>
          <p:cNvGraphicFramePr>
            <a:graphicFrameLocks noGrp="1"/>
          </p:cNvGraphicFramePr>
          <p:nvPr>
            <p:ph idx="1"/>
            <p:extLst>
              <p:ext uri="{D42A27DB-BD31-4B8C-83A1-F6EECF244321}">
                <p14:modId xmlns:p14="http://schemas.microsoft.com/office/powerpoint/2010/main" val="1220633558"/>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Collected Data (14 Days ER Visits)</a:t>
            </a:r>
          </a:p>
        </p:txBody>
      </p:sp>
      <p:graphicFrame>
        <p:nvGraphicFramePr>
          <p:cNvPr id="7" name="Content Placeholder 6">
            <a:extLst>
              <a:ext uri="{FF2B5EF4-FFF2-40B4-BE49-F238E27FC236}">
                <a16:creationId xmlns:a16="http://schemas.microsoft.com/office/drawing/2014/main" id="{FACB1D67-9764-36B3-7CCD-6A87469317DE}"/>
              </a:ext>
            </a:extLst>
          </p:cNvPr>
          <p:cNvGraphicFramePr>
            <a:graphicFrameLocks noGrp="1"/>
          </p:cNvGraphicFramePr>
          <p:nvPr>
            <p:ph idx="1"/>
            <p:extLst>
              <p:ext uri="{D42A27DB-BD31-4B8C-83A1-F6EECF244321}">
                <p14:modId xmlns:p14="http://schemas.microsoft.com/office/powerpoint/2010/main" val="3984706827"/>
              </p:ext>
            </p:extLst>
          </p:nvPr>
        </p:nvGraphicFramePr>
        <p:xfrm>
          <a:off x="857249" y="2101754"/>
          <a:ext cx="7672602" cy="4121170"/>
        </p:xfrm>
        <a:graphic>
          <a:graphicData uri="http://schemas.openxmlformats.org/drawingml/2006/table">
            <a:tbl>
              <a:tblPr>
                <a:tableStyleId>{3C2FFA5D-87B4-456A-9821-1D502468CF0F}</a:tableStyleId>
              </a:tblPr>
              <a:tblGrid>
                <a:gridCol w="3836301">
                  <a:extLst>
                    <a:ext uri="{9D8B030D-6E8A-4147-A177-3AD203B41FA5}">
                      <a16:colId xmlns:a16="http://schemas.microsoft.com/office/drawing/2014/main" val="1856861610"/>
                    </a:ext>
                  </a:extLst>
                </a:gridCol>
                <a:gridCol w="3836301">
                  <a:extLst>
                    <a:ext uri="{9D8B030D-6E8A-4147-A177-3AD203B41FA5}">
                      <a16:colId xmlns:a16="http://schemas.microsoft.com/office/drawing/2014/main" val="2629624574"/>
                    </a:ext>
                  </a:extLst>
                </a:gridCol>
              </a:tblGrid>
              <a:tr h="659642">
                <a:tc>
                  <a:txBody>
                    <a:bodyPr/>
                    <a:lstStyle/>
                    <a:p>
                      <a:r>
                        <a:rPr lang="en-US" sz="2400" b="1"/>
                        <a:t>Attribute</a:t>
                      </a:r>
                      <a:endParaRPr lang="en-US" sz="2400"/>
                    </a:p>
                  </a:txBody>
                  <a:tcPr anchor="ctr"/>
                </a:tc>
                <a:tc>
                  <a:txBody>
                    <a:bodyPr/>
                    <a:lstStyle/>
                    <a:p>
                      <a:r>
                        <a:rPr lang="en-US" sz="2400" b="1"/>
                        <a:t>Description / Value</a:t>
                      </a:r>
                      <a:endParaRPr lang="en-US" sz="2400"/>
                    </a:p>
                  </a:txBody>
                  <a:tcPr anchor="ctr"/>
                </a:tc>
                <a:extLst>
                  <a:ext uri="{0D108BD9-81ED-4DB2-BD59-A6C34878D82A}">
                    <a16:rowId xmlns:a16="http://schemas.microsoft.com/office/drawing/2014/main" val="3235913574"/>
                  </a:ext>
                </a:extLst>
              </a:tr>
              <a:tr h="659642">
                <a:tc>
                  <a:txBody>
                    <a:bodyPr/>
                    <a:lstStyle/>
                    <a:p>
                      <a:r>
                        <a:rPr lang="en-US" sz="2400"/>
                        <a:t>Time Span</a:t>
                      </a:r>
                    </a:p>
                  </a:txBody>
                  <a:tcPr anchor="ctr"/>
                </a:tc>
                <a:tc>
                  <a:txBody>
                    <a:bodyPr/>
                    <a:lstStyle/>
                    <a:p>
                      <a:r>
                        <a:rPr lang="en-US" sz="2400"/>
                        <a:t>14 consecutive days</a:t>
                      </a:r>
                    </a:p>
                  </a:txBody>
                  <a:tcPr anchor="ctr"/>
                </a:tc>
                <a:extLst>
                  <a:ext uri="{0D108BD9-81ED-4DB2-BD59-A6C34878D82A}">
                    <a16:rowId xmlns:a16="http://schemas.microsoft.com/office/drawing/2014/main" val="2587609525"/>
                  </a:ext>
                </a:extLst>
              </a:tr>
              <a:tr h="659642">
                <a:tc>
                  <a:txBody>
                    <a:bodyPr/>
                    <a:lstStyle/>
                    <a:p>
                      <a:r>
                        <a:rPr lang="en-US" sz="2400"/>
                        <a:t>Data Type</a:t>
                      </a:r>
                    </a:p>
                  </a:txBody>
                  <a:tcPr anchor="ctr"/>
                </a:tc>
                <a:tc>
                  <a:txBody>
                    <a:bodyPr/>
                    <a:lstStyle/>
                    <a:p>
                      <a:r>
                        <a:rPr lang="en-US" sz="2400"/>
                        <a:t>Daily ER patient arrivals</a:t>
                      </a:r>
                    </a:p>
                  </a:txBody>
                  <a:tcPr anchor="ctr"/>
                </a:tc>
                <a:extLst>
                  <a:ext uri="{0D108BD9-81ED-4DB2-BD59-A6C34878D82A}">
                    <a16:rowId xmlns:a16="http://schemas.microsoft.com/office/drawing/2014/main" val="1150988529"/>
                  </a:ext>
                </a:extLst>
              </a:tr>
              <a:tr h="659642">
                <a:tc>
                  <a:txBody>
                    <a:bodyPr/>
                    <a:lstStyle/>
                    <a:p>
                      <a:r>
                        <a:rPr lang="en-US" sz="2400"/>
                        <a:t>Minimum Value</a:t>
                      </a:r>
                    </a:p>
                  </a:txBody>
                  <a:tcPr anchor="ctr"/>
                </a:tc>
                <a:tc>
                  <a:txBody>
                    <a:bodyPr/>
                    <a:lstStyle/>
                    <a:p>
                      <a:r>
                        <a:rPr lang="en-US" sz="2400"/>
                        <a:t>10 patients per day</a:t>
                      </a:r>
                    </a:p>
                  </a:txBody>
                  <a:tcPr anchor="ctr"/>
                </a:tc>
                <a:extLst>
                  <a:ext uri="{0D108BD9-81ED-4DB2-BD59-A6C34878D82A}">
                    <a16:rowId xmlns:a16="http://schemas.microsoft.com/office/drawing/2014/main" val="1525225016"/>
                  </a:ext>
                </a:extLst>
              </a:tr>
              <a:tr h="659642">
                <a:tc>
                  <a:txBody>
                    <a:bodyPr/>
                    <a:lstStyle/>
                    <a:p>
                      <a:r>
                        <a:rPr lang="en-US" sz="2400"/>
                        <a:t>Maximum Value</a:t>
                      </a:r>
                    </a:p>
                  </a:txBody>
                  <a:tcPr anchor="ctr"/>
                </a:tc>
                <a:tc>
                  <a:txBody>
                    <a:bodyPr/>
                    <a:lstStyle/>
                    <a:p>
                      <a:r>
                        <a:rPr lang="en-US" sz="2400"/>
                        <a:t>17 patients per day</a:t>
                      </a:r>
                    </a:p>
                  </a:txBody>
                  <a:tcPr anchor="ctr"/>
                </a:tc>
                <a:extLst>
                  <a:ext uri="{0D108BD9-81ED-4DB2-BD59-A6C34878D82A}">
                    <a16:rowId xmlns:a16="http://schemas.microsoft.com/office/drawing/2014/main" val="3030841852"/>
                  </a:ext>
                </a:extLst>
              </a:tr>
              <a:tr h="659642">
                <a:tc>
                  <a:txBody>
                    <a:bodyPr/>
                    <a:lstStyle/>
                    <a:p>
                      <a:r>
                        <a:rPr lang="en-US" sz="2400"/>
                        <a:t>Purpose of Dataset</a:t>
                      </a:r>
                    </a:p>
                  </a:txBody>
                  <a:tcPr anchor="ctr"/>
                </a:tc>
                <a:tc>
                  <a:txBody>
                    <a:bodyPr/>
                    <a:lstStyle/>
                    <a:p>
                      <a:r>
                        <a:rPr lang="en-US" sz="2400" dirty="0"/>
                        <a:t>Estimate Poisson parameter (</a:t>
                      </a:r>
                      <a:r>
                        <a:rPr lang="el-GR" sz="2400" dirty="0"/>
                        <a:t>λ)</a:t>
                      </a:r>
                    </a:p>
                  </a:txBody>
                  <a:tcPr anchor="ctr"/>
                </a:tc>
                <a:extLst>
                  <a:ext uri="{0D108BD9-81ED-4DB2-BD59-A6C34878D82A}">
                    <a16:rowId xmlns:a16="http://schemas.microsoft.com/office/drawing/2014/main" val="20468415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Data vs Poisson Distribution</a:t>
            </a:r>
          </a:p>
        </p:txBody>
      </p:sp>
      <p:pic>
        <p:nvPicPr>
          <p:cNvPr id="3" name="Picture 2" descr="poisson_chart_v2.png"/>
          <p:cNvPicPr>
            <a:picLocks noChangeAspect="1"/>
          </p:cNvPicPr>
          <p:nvPr/>
        </p:nvPicPr>
        <p:blipFill>
          <a:blip r:embed="rId3"/>
          <a:stretch>
            <a:fillRect/>
          </a:stretch>
        </p:blipFill>
        <p:spPr>
          <a:xfrm>
            <a:off x="613064" y="2109354"/>
            <a:ext cx="7471063" cy="42239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Mean Rate (λ) Calculation</a:t>
            </a:r>
          </a:p>
        </p:txBody>
      </p:sp>
      <p:graphicFrame>
        <p:nvGraphicFramePr>
          <p:cNvPr id="4" name="Content Placeholder 3">
            <a:extLst>
              <a:ext uri="{FF2B5EF4-FFF2-40B4-BE49-F238E27FC236}">
                <a16:creationId xmlns:a16="http://schemas.microsoft.com/office/drawing/2014/main" id="{0658FE49-F4E1-5655-1722-F0D73B3A5975}"/>
              </a:ext>
            </a:extLst>
          </p:cNvPr>
          <p:cNvGraphicFramePr>
            <a:graphicFrameLocks noGrp="1"/>
          </p:cNvGraphicFramePr>
          <p:nvPr>
            <p:ph idx="1"/>
            <p:extLst>
              <p:ext uri="{D42A27DB-BD31-4B8C-83A1-F6EECF244321}">
                <p14:modId xmlns:p14="http://schemas.microsoft.com/office/powerpoint/2010/main" val="3853559984"/>
              </p:ext>
            </p:extLst>
          </p:nvPr>
        </p:nvGraphicFramePr>
        <p:xfrm>
          <a:off x="498764" y="2057400"/>
          <a:ext cx="8302335"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Interpretation of Results</a:t>
            </a:r>
          </a:p>
        </p:txBody>
      </p:sp>
      <p:graphicFrame>
        <p:nvGraphicFramePr>
          <p:cNvPr id="5" name="Content Placeholder 4">
            <a:extLst>
              <a:ext uri="{FF2B5EF4-FFF2-40B4-BE49-F238E27FC236}">
                <a16:creationId xmlns:a16="http://schemas.microsoft.com/office/drawing/2014/main" id="{CF3588D1-F031-CBB1-720D-9ADF7DB0F2BF}"/>
              </a:ext>
            </a:extLst>
          </p:cNvPr>
          <p:cNvGraphicFramePr>
            <a:graphicFrameLocks noGrp="1"/>
          </p:cNvGraphicFramePr>
          <p:nvPr>
            <p:ph idx="1"/>
            <p:extLst>
              <p:ext uri="{D42A27DB-BD31-4B8C-83A1-F6EECF244321}">
                <p14:modId xmlns:p14="http://schemas.microsoft.com/office/powerpoint/2010/main" val="1595389439"/>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graphicFrame>
        <p:nvGraphicFramePr>
          <p:cNvPr id="4" name="Content Placeholder 3">
            <a:extLst>
              <a:ext uri="{FF2B5EF4-FFF2-40B4-BE49-F238E27FC236}">
                <a16:creationId xmlns:a16="http://schemas.microsoft.com/office/drawing/2014/main" id="{FF7DB75D-7DBD-B527-B5F1-A408D94FEB67}"/>
              </a:ext>
            </a:extLst>
          </p:cNvPr>
          <p:cNvGraphicFramePr>
            <a:graphicFrameLocks noGrp="1"/>
          </p:cNvGraphicFramePr>
          <p:nvPr>
            <p:ph idx="1"/>
            <p:extLst>
              <p:ext uri="{D42A27DB-BD31-4B8C-83A1-F6EECF244321}">
                <p14:modId xmlns:p14="http://schemas.microsoft.com/office/powerpoint/2010/main" val="3930709643"/>
              </p:ext>
            </p:extLst>
          </p:nvPr>
        </p:nvGraphicFramePr>
        <p:xfrm>
          <a:off x="857251" y="2057400"/>
          <a:ext cx="7404653"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98</TotalTime>
  <Words>1821</Words>
  <Application>Microsoft Office PowerPoint</Application>
  <PresentationFormat>On-screen Show (4:3)</PresentationFormat>
  <Paragraphs>64</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Corbel</vt:lpstr>
      <vt:lpstr>Times New Roman</vt:lpstr>
      <vt:lpstr>Basis</vt:lpstr>
      <vt:lpstr>Unit_4_Journal_Entry</vt:lpstr>
      <vt:lpstr>Introduction</vt:lpstr>
      <vt:lpstr>What is the Poisson Distribution?</vt:lpstr>
      <vt:lpstr>Applications of Poisson Distribution</vt:lpstr>
      <vt:lpstr>Collected Data (14 Days ER Visits)</vt:lpstr>
      <vt:lpstr>Data vs Poisson Distribution</vt:lpstr>
      <vt:lpstr>Mean Rate (λ) Calculation</vt:lpstr>
      <vt:lpstr>Interpretation of Results</vt:lpstr>
      <vt:lpstr>Conclusion</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PC</dc:creator>
  <cp:keywords/>
  <dc:description>generated using python-pptx</dc:description>
  <cp:lastModifiedBy>PC</cp:lastModifiedBy>
  <cp:revision>4</cp:revision>
  <dcterms:created xsi:type="dcterms:W3CDTF">2013-01-27T09:14:16Z</dcterms:created>
  <dcterms:modified xsi:type="dcterms:W3CDTF">2026-04-17T00:02:23Z</dcterms:modified>
  <cp:category/>
</cp:coreProperties>
</file>