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tor" initials="E" lastIdx="7" clrIdx="0">
    <p:extLst>
      <p:ext uri="{19B8F6BF-5375-455C-9EA6-DF929625EA0E}">
        <p15:presenceInfo xmlns:p15="http://schemas.microsoft.com/office/powerpoint/2012/main" userId="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995" autoAdjust="0"/>
  </p:normalViewPr>
  <p:slideViewPr>
    <p:cSldViewPr>
      <p:cViewPr varScale="1">
        <p:scale>
          <a:sx n="39" d="100"/>
          <a:sy n="39" d="100"/>
        </p:scale>
        <p:origin x="1176" y="72"/>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C6779-F352-4438-AE66-CC75F7F4C61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C53FC3-014A-47F3-AFB9-9710837CD59C}">
      <dgm:prSet/>
      <dgm:spPr/>
      <dgm:t>
        <a:bodyPr/>
        <a:lstStyle/>
        <a:p>
          <a:r>
            <a:rPr lang="en-US"/>
            <a:t>CAUTI rate is 2.8 per 1,000 catheter days (unit average, last 6 months)</a:t>
          </a:r>
        </a:p>
      </dgm:t>
    </dgm:pt>
    <dgm:pt modelId="{487B4C56-03D7-4A70-A0FE-80C3C0AB8D88}" type="parTrans" cxnId="{D17B227B-42C7-4625-B2FB-254822897B59}">
      <dgm:prSet/>
      <dgm:spPr/>
      <dgm:t>
        <a:bodyPr/>
        <a:lstStyle/>
        <a:p>
          <a:endParaRPr lang="en-US"/>
        </a:p>
      </dgm:t>
    </dgm:pt>
    <dgm:pt modelId="{EC645FAA-AE62-47C0-806B-C713373123B5}" type="sibTrans" cxnId="{D17B227B-42C7-4625-B2FB-254822897B59}">
      <dgm:prSet/>
      <dgm:spPr/>
      <dgm:t>
        <a:bodyPr/>
        <a:lstStyle/>
        <a:p>
          <a:endParaRPr lang="en-US"/>
        </a:p>
      </dgm:t>
    </dgm:pt>
    <dgm:pt modelId="{CFC30865-589D-49B0-8446-0B93564AB2F9}">
      <dgm:prSet/>
      <dgm:spPr/>
      <dgm:t>
        <a:bodyPr/>
        <a:lstStyle/>
        <a:p>
          <a:r>
            <a:rPr lang="en-US"/>
            <a:t>National benchmark target is ≤1.0 per 1,000 catheter days</a:t>
          </a:r>
        </a:p>
      </dgm:t>
    </dgm:pt>
    <dgm:pt modelId="{A33FD323-CCA6-4907-97E6-F93448A840AD}" type="parTrans" cxnId="{2F24815D-455B-48CC-87A0-53E1446A836B}">
      <dgm:prSet/>
      <dgm:spPr/>
      <dgm:t>
        <a:bodyPr/>
        <a:lstStyle/>
        <a:p>
          <a:endParaRPr lang="en-US"/>
        </a:p>
      </dgm:t>
    </dgm:pt>
    <dgm:pt modelId="{EAE2C939-16C6-4DBC-88E0-45F4A5F9356E}" type="sibTrans" cxnId="{2F24815D-455B-48CC-87A0-53E1446A836B}">
      <dgm:prSet/>
      <dgm:spPr/>
      <dgm:t>
        <a:bodyPr/>
        <a:lstStyle/>
        <a:p>
          <a:endParaRPr lang="en-US"/>
        </a:p>
      </dgm:t>
    </dgm:pt>
    <dgm:pt modelId="{BD3DE787-780E-413D-AA9D-6556D872D39D}">
      <dgm:prSet/>
      <dgm:spPr/>
      <dgm:t>
        <a:bodyPr/>
        <a:lstStyle/>
        <a:p>
          <a:r>
            <a:rPr lang="en-US"/>
            <a:t>3 of 5 patients with CAUTIs required extended hospitalization</a:t>
          </a:r>
        </a:p>
      </dgm:t>
    </dgm:pt>
    <dgm:pt modelId="{390A3345-18EB-4B33-A79D-5F23A9E13792}" type="parTrans" cxnId="{93839A5D-6432-4E51-BB5E-FA1708ABD16A}">
      <dgm:prSet/>
      <dgm:spPr/>
      <dgm:t>
        <a:bodyPr/>
        <a:lstStyle/>
        <a:p>
          <a:endParaRPr lang="en-US"/>
        </a:p>
      </dgm:t>
    </dgm:pt>
    <dgm:pt modelId="{C9FF4A4D-D26E-4D1E-8BCC-F9EB87157F46}" type="sibTrans" cxnId="{93839A5D-6432-4E51-BB5E-FA1708ABD16A}">
      <dgm:prSet/>
      <dgm:spPr/>
      <dgm:t>
        <a:bodyPr/>
        <a:lstStyle/>
        <a:p>
          <a:endParaRPr lang="en-US"/>
        </a:p>
      </dgm:t>
    </dgm:pt>
    <dgm:pt modelId="{632CF451-3F01-423D-8CB2-989A986B85B2}">
      <dgm:prSet/>
      <dgm:spPr/>
      <dgm:t>
        <a:bodyPr/>
        <a:lstStyle/>
        <a:p>
          <a:r>
            <a:rPr lang="en-US"/>
            <a:t>Staff inconsistently document catheter necessity daily</a:t>
          </a:r>
        </a:p>
      </dgm:t>
    </dgm:pt>
    <dgm:pt modelId="{BB9D1540-EF99-4976-8EAD-0B7E388FE7F1}" type="parTrans" cxnId="{65B8B70C-3F08-4D41-A234-A0EA978F2E5A}">
      <dgm:prSet/>
      <dgm:spPr/>
      <dgm:t>
        <a:bodyPr/>
        <a:lstStyle/>
        <a:p>
          <a:endParaRPr lang="en-US"/>
        </a:p>
      </dgm:t>
    </dgm:pt>
    <dgm:pt modelId="{E8B26185-45C7-41D5-B673-78F59E7723A1}" type="sibTrans" cxnId="{65B8B70C-3F08-4D41-A234-A0EA978F2E5A}">
      <dgm:prSet/>
      <dgm:spPr/>
      <dgm:t>
        <a:bodyPr/>
        <a:lstStyle/>
        <a:p>
          <a:endParaRPr lang="en-US"/>
        </a:p>
      </dgm:t>
    </dgm:pt>
    <dgm:pt modelId="{57C55580-8996-408E-B5C6-5F9B7FB173A8}" type="pres">
      <dgm:prSet presAssocID="{0F7C6779-F352-4438-AE66-CC75F7F4C615}" presName="linear" presStyleCnt="0">
        <dgm:presLayoutVars>
          <dgm:animLvl val="lvl"/>
          <dgm:resizeHandles val="exact"/>
        </dgm:presLayoutVars>
      </dgm:prSet>
      <dgm:spPr/>
      <dgm:t>
        <a:bodyPr/>
        <a:lstStyle/>
        <a:p>
          <a:endParaRPr lang="en-GB"/>
        </a:p>
      </dgm:t>
    </dgm:pt>
    <dgm:pt modelId="{2CC9E235-0A14-4CE0-B5CC-A8C638E53D49}" type="pres">
      <dgm:prSet presAssocID="{A0C53FC3-014A-47F3-AFB9-9710837CD59C}" presName="parentText" presStyleLbl="node1" presStyleIdx="0" presStyleCnt="4">
        <dgm:presLayoutVars>
          <dgm:chMax val="0"/>
          <dgm:bulletEnabled val="1"/>
        </dgm:presLayoutVars>
      </dgm:prSet>
      <dgm:spPr/>
      <dgm:t>
        <a:bodyPr/>
        <a:lstStyle/>
        <a:p>
          <a:endParaRPr lang="en-GB"/>
        </a:p>
      </dgm:t>
    </dgm:pt>
    <dgm:pt modelId="{4A513861-832A-4620-8928-2E81977AD4A7}" type="pres">
      <dgm:prSet presAssocID="{EC645FAA-AE62-47C0-806B-C713373123B5}" presName="spacer" presStyleCnt="0"/>
      <dgm:spPr/>
    </dgm:pt>
    <dgm:pt modelId="{2BEB3F41-545A-4795-9D70-35F5BDE40C93}" type="pres">
      <dgm:prSet presAssocID="{CFC30865-589D-49B0-8446-0B93564AB2F9}" presName="parentText" presStyleLbl="node1" presStyleIdx="1" presStyleCnt="4">
        <dgm:presLayoutVars>
          <dgm:chMax val="0"/>
          <dgm:bulletEnabled val="1"/>
        </dgm:presLayoutVars>
      </dgm:prSet>
      <dgm:spPr/>
      <dgm:t>
        <a:bodyPr/>
        <a:lstStyle/>
        <a:p>
          <a:endParaRPr lang="en-GB"/>
        </a:p>
      </dgm:t>
    </dgm:pt>
    <dgm:pt modelId="{227D6968-F9FB-4473-A0A9-22EFA38921AD}" type="pres">
      <dgm:prSet presAssocID="{EAE2C939-16C6-4DBC-88E0-45F4A5F9356E}" presName="spacer" presStyleCnt="0"/>
      <dgm:spPr/>
    </dgm:pt>
    <dgm:pt modelId="{6B5BA2C3-951B-4E23-A697-CE6DC5066D8C}" type="pres">
      <dgm:prSet presAssocID="{BD3DE787-780E-413D-AA9D-6556D872D39D}" presName="parentText" presStyleLbl="node1" presStyleIdx="2" presStyleCnt="4">
        <dgm:presLayoutVars>
          <dgm:chMax val="0"/>
          <dgm:bulletEnabled val="1"/>
        </dgm:presLayoutVars>
      </dgm:prSet>
      <dgm:spPr/>
      <dgm:t>
        <a:bodyPr/>
        <a:lstStyle/>
        <a:p>
          <a:endParaRPr lang="en-GB"/>
        </a:p>
      </dgm:t>
    </dgm:pt>
    <dgm:pt modelId="{5B662B95-3A9D-4998-813F-04E3473C0572}" type="pres">
      <dgm:prSet presAssocID="{C9FF4A4D-D26E-4D1E-8BCC-F9EB87157F46}" presName="spacer" presStyleCnt="0"/>
      <dgm:spPr/>
    </dgm:pt>
    <dgm:pt modelId="{098A6145-B832-4064-BE9B-261C52C9300A}" type="pres">
      <dgm:prSet presAssocID="{632CF451-3F01-423D-8CB2-989A986B85B2}" presName="parentText" presStyleLbl="node1" presStyleIdx="3" presStyleCnt="4">
        <dgm:presLayoutVars>
          <dgm:chMax val="0"/>
          <dgm:bulletEnabled val="1"/>
        </dgm:presLayoutVars>
      </dgm:prSet>
      <dgm:spPr/>
      <dgm:t>
        <a:bodyPr/>
        <a:lstStyle/>
        <a:p>
          <a:endParaRPr lang="en-GB"/>
        </a:p>
      </dgm:t>
    </dgm:pt>
  </dgm:ptLst>
  <dgm:cxnLst>
    <dgm:cxn modelId="{BBFB868B-3186-4868-AD09-FDF350E7E0A5}" type="presOf" srcId="{BD3DE787-780E-413D-AA9D-6556D872D39D}" destId="{6B5BA2C3-951B-4E23-A697-CE6DC5066D8C}" srcOrd="0" destOrd="0" presId="urn:microsoft.com/office/officeart/2005/8/layout/vList2"/>
    <dgm:cxn modelId="{65B8B70C-3F08-4D41-A234-A0EA978F2E5A}" srcId="{0F7C6779-F352-4438-AE66-CC75F7F4C615}" destId="{632CF451-3F01-423D-8CB2-989A986B85B2}" srcOrd="3" destOrd="0" parTransId="{BB9D1540-EF99-4976-8EAD-0B7E388FE7F1}" sibTransId="{E8B26185-45C7-41D5-B673-78F59E7723A1}"/>
    <dgm:cxn modelId="{2F24815D-455B-48CC-87A0-53E1446A836B}" srcId="{0F7C6779-F352-4438-AE66-CC75F7F4C615}" destId="{CFC30865-589D-49B0-8446-0B93564AB2F9}" srcOrd="1" destOrd="0" parTransId="{A33FD323-CCA6-4907-97E6-F93448A840AD}" sibTransId="{EAE2C939-16C6-4DBC-88E0-45F4A5F9356E}"/>
    <dgm:cxn modelId="{273F0400-50AF-46A8-9CA4-88110E7CEE75}" type="presOf" srcId="{0F7C6779-F352-4438-AE66-CC75F7F4C615}" destId="{57C55580-8996-408E-B5C6-5F9B7FB173A8}" srcOrd="0" destOrd="0" presId="urn:microsoft.com/office/officeart/2005/8/layout/vList2"/>
    <dgm:cxn modelId="{D17B227B-42C7-4625-B2FB-254822897B59}" srcId="{0F7C6779-F352-4438-AE66-CC75F7F4C615}" destId="{A0C53FC3-014A-47F3-AFB9-9710837CD59C}" srcOrd="0" destOrd="0" parTransId="{487B4C56-03D7-4A70-A0FE-80C3C0AB8D88}" sibTransId="{EC645FAA-AE62-47C0-806B-C713373123B5}"/>
    <dgm:cxn modelId="{ADEF7392-F8F4-46B6-8CCA-C92395EC33AD}" type="presOf" srcId="{632CF451-3F01-423D-8CB2-989A986B85B2}" destId="{098A6145-B832-4064-BE9B-261C52C9300A}" srcOrd="0" destOrd="0" presId="urn:microsoft.com/office/officeart/2005/8/layout/vList2"/>
    <dgm:cxn modelId="{A1277503-EFA4-49F9-8131-9A58B27FBA58}" type="presOf" srcId="{CFC30865-589D-49B0-8446-0B93564AB2F9}" destId="{2BEB3F41-545A-4795-9D70-35F5BDE40C93}" srcOrd="0" destOrd="0" presId="urn:microsoft.com/office/officeart/2005/8/layout/vList2"/>
    <dgm:cxn modelId="{C78BC2CD-52C4-4A39-9A26-FBA0F7D81535}" type="presOf" srcId="{A0C53FC3-014A-47F3-AFB9-9710837CD59C}" destId="{2CC9E235-0A14-4CE0-B5CC-A8C638E53D49}" srcOrd="0" destOrd="0" presId="urn:microsoft.com/office/officeart/2005/8/layout/vList2"/>
    <dgm:cxn modelId="{93839A5D-6432-4E51-BB5E-FA1708ABD16A}" srcId="{0F7C6779-F352-4438-AE66-CC75F7F4C615}" destId="{BD3DE787-780E-413D-AA9D-6556D872D39D}" srcOrd="2" destOrd="0" parTransId="{390A3345-18EB-4B33-A79D-5F23A9E13792}" sibTransId="{C9FF4A4D-D26E-4D1E-8BCC-F9EB87157F46}"/>
    <dgm:cxn modelId="{A1CDB7F0-C7EB-4F98-83A6-E991BDA0056E}" type="presParOf" srcId="{57C55580-8996-408E-B5C6-5F9B7FB173A8}" destId="{2CC9E235-0A14-4CE0-B5CC-A8C638E53D49}" srcOrd="0" destOrd="0" presId="urn:microsoft.com/office/officeart/2005/8/layout/vList2"/>
    <dgm:cxn modelId="{89115A37-9FB7-4DA0-A7D0-ACFDE36237E2}" type="presParOf" srcId="{57C55580-8996-408E-B5C6-5F9B7FB173A8}" destId="{4A513861-832A-4620-8928-2E81977AD4A7}" srcOrd="1" destOrd="0" presId="urn:microsoft.com/office/officeart/2005/8/layout/vList2"/>
    <dgm:cxn modelId="{90849A40-5AFB-4095-94E2-7050B978D6F5}" type="presParOf" srcId="{57C55580-8996-408E-B5C6-5F9B7FB173A8}" destId="{2BEB3F41-545A-4795-9D70-35F5BDE40C93}" srcOrd="2" destOrd="0" presId="urn:microsoft.com/office/officeart/2005/8/layout/vList2"/>
    <dgm:cxn modelId="{05AE52A8-763A-4620-817D-BE9BF6AF44F9}" type="presParOf" srcId="{57C55580-8996-408E-B5C6-5F9B7FB173A8}" destId="{227D6968-F9FB-4473-A0A9-22EFA38921AD}" srcOrd="3" destOrd="0" presId="urn:microsoft.com/office/officeart/2005/8/layout/vList2"/>
    <dgm:cxn modelId="{C22C3F3E-F829-4E2B-840E-AC762B7BCCC3}" type="presParOf" srcId="{57C55580-8996-408E-B5C6-5F9B7FB173A8}" destId="{6B5BA2C3-951B-4E23-A697-CE6DC5066D8C}" srcOrd="4" destOrd="0" presId="urn:microsoft.com/office/officeart/2005/8/layout/vList2"/>
    <dgm:cxn modelId="{84C2C25E-7E07-4FA5-8D1C-E69B296F45FC}" type="presParOf" srcId="{57C55580-8996-408E-B5C6-5F9B7FB173A8}" destId="{5B662B95-3A9D-4998-813F-04E3473C0572}" srcOrd="5" destOrd="0" presId="urn:microsoft.com/office/officeart/2005/8/layout/vList2"/>
    <dgm:cxn modelId="{F1B12CF1-1C19-47B8-B904-C5CC14D6B515}" type="presParOf" srcId="{57C55580-8996-408E-B5C6-5F9B7FB173A8}" destId="{098A6145-B832-4064-BE9B-261C52C9300A}"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1FFA56-BA7B-45CF-A8B4-A652124537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72B4A9B-85F2-42E4-A758-0C8BEDE5B114}">
      <dgm:prSet custT="1"/>
      <dgm:spPr>
        <a:solidFill>
          <a:srgbClr val="3E9ECE"/>
        </a:solidFill>
      </dgm:spPr>
      <dgm:t>
        <a:bodyPr/>
        <a:lstStyle/>
        <a:p>
          <a:r>
            <a:rPr lang="en-US" sz="3000" dirty="0">
              <a:latin typeface="+mj-lt"/>
            </a:rPr>
            <a:t>CAUTIs increase patient mortality risk by up to 35% </a:t>
          </a:r>
          <a:r>
            <a:rPr lang="en-US" sz="3000" dirty="0">
              <a:effectLst/>
              <a:latin typeface="+mj-lt"/>
              <a:ea typeface="Aptos" panose="020B0004020202020204" pitchFamily="34" charset="0"/>
              <a:cs typeface="Times New Roman" panose="02020603050405020304" pitchFamily="18" charset="0"/>
            </a:rPr>
            <a:t>(Wang et al., 2022)</a:t>
          </a:r>
          <a:endParaRPr lang="en-US" sz="3000" dirty="0">
            <a:latin typeface="+mj-lt"/>
          </a:endParaRPr>
        </a:p>
      </dgm:t>
    </dgm:pt>
    <dgm:pt modelId="{091B58DF-A254-4845-92B8-0A35EE09563A}" type="parTrans" cxnId="{B1079491-3815-450A-8AA3-01171CB45A94}">
      <dgm:prSet/>
      <dgm:spPr/>
      <dgm:t>
        <a:bodyPr/>
        <a:lstStyle/>
        <a:p>
          <a:endParaRPr lang="en-US" sz="3000">
            <a:latin typeface="+mj-lt"/>
          </a:endParaRPr>
        </a:p>
      </dgm:t>
    </dgm:pt>
    <dgm:pt modelId="{B73465B2-0D16-4DCE-B5F9-76D2B1CAF815}" type="sibTrans" cxnId="{B1079491-3815-450A-8AA3-01171CB45A94}">
      <dgm:prSet/>
      <dgm:spPr/>
      <dgm:t>
        <a:bodyPr/>
        <a:lstStyle/>
        <a:p>
          <a:endParaRPr lang="en-US" sz="3000">
            <a:latin typeface="+mj-lt"/>
          </a:endParaRPr>
        </a:p>
      </dgm:t>
    </dgm:pt>
    <dgm:pt modelId="{789652A9-16DE-479F-9552-96821A8A211C}">
      <dgm:prSet custT="1"/>
      <dgm:spPr>
        <a:solidFill>
          <a:srgbClr val="3E9ECE"/>
        </a:solidFill>
      </dgm:spPr>
      <dgm:t>
        <a:bodyPr/>
        <a:lstStyle/>
        <a:p>
          <a:r>
            <a:rPr lang="en-US" sz="3000" dirty="0">
              <a:latin typeface="+mj-lt"/>
            </a:rPr>
            <a:t>Each CAUTI episode adds approximately $1,000–$4,700 in hospital costs </a:t>
          </a:r>
          <a:r>
            <a:rPr lang="en-US" sz="3000" dirty="0">
              <a:effectLst/>
              <a:latin typeface="+mj-lt"/>
              <a:ea typeface="Aptos" panose="020B0004020202020204" pitchFamily="34" charset="0"/>
              <a:cs typeface="Times New Roman" panose="02020603050405020304" pitchFamily="18" charset="0"/>
            </a:rPr>
            <a:t>(Wang et al., 2022)</a:t>
          </a:r>
          <a:endParaRPr lang="en-US" sz="3000" dirty="0">
            <a:latin typeface="+mj-lt"/>
          </a:endParaRPr>
        </a:p>
      </dgm:t>
    </dgm:pt>
    <dgm:pt modelId="{CAC80114-F3EB-4438-B3B1-E0E4E072FABA}" type="parTrans" cxnId="{2C90EB48-0B81-4AA2-A810-8769B57959EC}">
      <dgm:prSet/>
      <dgm:spPr/>
      <dgm:t>
        <a:bodyPr/>
        <a:lstStyle/>
        <a:p>
          <a:endParaRPr lang="en-US" sz="3000">
            <a:latin typeface="+mj-lt"/>
          </a:endParaRPr>
        </a:p>
      </dgm:t>
    </dgm:pt>
    <dgm:pt modelId="{64ADFD02-AE9C-467D-9D2B-816AB62B1688}" type="sibTrans" cxnId="{2C90EB48-0B81-4AA2-A810-8769B57959EC}">
      <dgm:prSet/>
      <dgm:spPr/>
      <dgm:t>
        <a:bodyPr/>
        <a:lstStyle/>
        <a:p>
          <a:endParaRPr lang="en-US" sz="3000">
            <a:latin typeface="+mj-lt"/>
          </a:endParaRPr>
        </a:p>
      </dgm:t>
    </dgm:pt>
    <dgm:pt modelId="{70D43904-A10C-4FAC-B437-E930A90FE7A6}">
      <dgm:prSet custT="1"/>
      <dgm:spPr>
        <a:solidFill>
          <a:srgbClr val="3E9ECE"/>
        </a:solidFill>
      </dgm:spPr>
      <dgm:t>
        <a:bodyPr/>
        <a:lstStyle/>
        <a:p>
          <a:r>
            <a:rPr lang="en-US" sz="3000" dirty="0">
              <a:latin typeface="+mj-lt"/>
            </a:rPr>
            <a:t>CMS no longer reimburses hospitals for CAUTI-related care </a:t>
          </a:r>
          <a:r>
            <a:rPr lang="en-US" sz="3000" dirty="0">
              <a:effectLst/>
              <a:latin typeface="+mj-lt"/>
              <a:ea typeface="Aptos" panose="020B0004020202020204" pitchFamily="34" charset="0"/>
              <a:cs typeface="Times New Roman" panose="02020603050405020304" pitchFamily="18" charset="0"/>
            </a:rPr>
            <a:t>(Wang et al., 2022)</a:t>
          </a:r>
          <a:endParaRPr lang="en-US" sz="3000" dirty="0">
            <a:latin typeface="+mj-lt"/>
          </a:endParaRPr>
        </a:p>
      </dgm:t>
    </dgm:pt>
    <dgm:pt modelId="{684C024D-FA9C-4E2A-9AB5-6210D33328BD}" type="parTrans" cxnId="{8E659626-24E9-4851-874C-52B05F49C869}">
      <dgm:prSet/>
      <dgm:spPr/>
      <dgm:t>
        <a:bodyPr/>
        <a:lstStyle/>
        <a:p>
          <a:endParaRPr lang="en-US" sz="3000">
            <a:latin typeface="+mj-lt"/>
          </a:endParaRPr>
        </a:p>
      </dgm:t>
    </dgm:pt>
    <dgm:pt modelId="{BB5EC39C-2A59-444F-A08D-B919276C71A7}" type="sibTrans" cxnId="{8E659626-24E9-4851-874C-52B05F49C869}">
      <dgm:prSet/>
      <dgm:spPr/>
      <dgm:t>
        <a:bodyPr/>
        <a:lstStyle/>
        <a:p>
          <a:endParaRPr lang="en-US" sz="3000">
            <a:latin typeface="+mj-lt"/>
          </a:endParaRPr>
        </a:p>
      </dgm:t>
    </dgm:pt>
    <dgm:pt modelId="{C34932B2-520F-47FC-A1E2-0B48941179C4}">
      <dgm:prSet custT="1"/>
      <dgm:spPr>
        <a:solidFill>
          <a:srgbClr val="3E9ECE"/>
        </a:solidFill>
      </dgm:spPr>
      <dgm:t>
        <a:bodyPr/>
        <a:lstStyle/>
        <a:p>
          <a:r>
            <a:rPr lang="en-US" sz="3000" dirty="0">
              <a:latin typeface="+mj-lt"/>
            </a:rPr>
            <a:t>Prolonged catheter use reduces patient mobility and quality of life </a:t>
          </a:r>
          <a:r>
            <a:rPr lang="en-US" sz="3000" dirty="0">
              <a:effectLst/>
              <a:latin typeface="+mj-lt"/>
              <a:ea typeface="Aptos" panose="020B0004020202020204" pitchFamily="34" charset="0"/>
              <a:cs typeface="Times New Roman" panose="02020603050405020304" pitchFamily="18" charset="0"/>
            </a:rPr>
            <a:t>(Wang et al., 2022)</a:t>
          </a:r>
          <a:endParaRPr lang="en-US" sz="3000" dirty="0">
            <a:latin typeface="+mj-lt"/>
          </a:endParaRPr>
        </a:p>
      </dgm:t>
    </dgm:pt>
    <dgm:pt modelId="{563F9DA1-C860-451A-9EFC-7E60C9F2D43A}" type="parTrans" cxnId="{3C46807E-034E-4621-B821-565B86DD8DE4}">
      <dgm:prSet/>
      <dgm:spPr/>
      <dgm:t>
        <a:bodyPr/>
        <a:lstStyle/>
        <a:p>
          <a:endParaRPr lang="en-US" sz="3000">
            <a:latin typeface="+mj-lt"/>
          </a:endParaRPr>
        </a:p>
      </dgm:t>
    </dgm:pt>
    <dgm:pt modelId="{017DC366-130A-49B2-8682-58FB2754D84C}" type="sibTrans" cxnId="{3C46807E-034E-4621-B821-565B86DD8DE4}">
      <dgm:prSet/>
      <dgm:spPr/>
      <dgm:t>
        <a:bodyPr/>
        <a:lstStyle/>
        <a:p>
          <a:endParaRPr lang="en-US" sz="3000">
            <a:latin typeface="+mj-lt"/>
          </a:endParaRPr>
        </a:p>
      </dgm:t>
    </dgm:pt>
    <dgm:pt modelId="{6943C7C6-1BB3-4197-AC7C-2E013DA1F484}" type="pres">
      <dgm:prSet presAssocID="{A91FFA56-BA7B-45CF-A8B4-A6521245374D}" presName="linear" presStyleCnt="0">
        <dgm:presLayoutVars>
          <dgm:animLvl val="lvl"/>
          <dgm:resizeHandles val="exact"/>
        </dgm:presLayoutVars>
      </dgm:prSet>
      <dgm:spPr/>
      <dgm:t>
        <a:bodyPr/>
        <a:lstStyle/>
        <a:p>
          <a:endParaRPr lang="en-GB"/>
        </a:p>
      </dgm:t>
    </dgm:pt>
    <dgm:pt modelId="{B9782E41-98DC-4A7C-B4F5-5B9EB7256048}" type="pres">
      <dgm:prSet presAssocID="{A72B4A9B-85F2-42E4-A758-0C8BEDE5B114}" presName="parentText" presStyleLbl="node1" presStyleIdx="0" presStyleCnt="4">
        <dgm:presLayoutVars>
          <dgm:chMax val="0"/>
          <dgm:bulletEnabled val="1"/>
        </dgm:presLayoutVars>
      </dgm:prSet>
      <dgm:spPr/>
      <dgm:t>
        <a:bodyPr/>
        <a:lstStyle/>
        <a:p>
          <a:endParaRPr lang="en-GB"/>
        </a:p>
      </dgm:t>
    </dgm:pt>
    <dgm:pt modelId="{0AC3FE95-584E-4396-86A5-21A4CF11DAA7}" type="pres">
      <dgm:prSet presAssocID="{B73465B2-0D16-4DCE-B5F9-76D2B1CAF815}" presName="spacer" presStyleCnt="0"/>
      <dgm:spPr/>
    </dgm:pt>
    <dgm:pt modelId="{A2788A7D-8CCC-4D8B-BF6E-8939BAED38A1}" type="pres">
      <dgm:prSet presAssocID="{789652A9-16DE-479F-9552-96821A8A211C}" presName="parentText" presStyleLbl="node1" presStyleIdx="1" presStyleCnt="4">
        <dgm:presLayoutVars>
          <dgm:chMax val="0"/>
          <dgm:bulletEnabled val="1"/>
        </dgm:presLayoutVars>
      </dgm:prSet>
      <dgm:spPr/>
      <dgm:t>
        <a:bodyPr/>
        <a:lstStyle/>
        <a:p>
          <a:endParaRPr lang="en-GB"/>
        </a:p>
      </dgm:t>
    </dgm:pt>
    <dgm:pt modelId="{4F1067E3-1551-49A2-B01E-0CC121E2C83D}" type="pres">
      <dgm:prSet presAssocID="{64ADFD02-AE9C-467D-9D2B-816AB62B1688}" presName="spacer" presStyleCnt="0"/>
      <dgm:spPr/>
    </dgm:pt>
    <dgm:pt modelId="{58BC9BF1-5289-4A30-8D49-3E41AD17685B}" type="pres">
      <dgm:prSet presAssocID="{70D43904-A10C-4FAC-B437-E930A90FE7A6}" presName="parentText" presStyleLbl="node1" presStyleIdx="2" presStyleCnt="4">
        <dgm:presLayoutVars>
          <dgm:chMax val="0"/>
          <dgm:bulletEnabled val="1"/>
        </dgm:presLayoutVars>
      </dgm:prSet>
      <dgm:spPr/>
      <dgm:t>
        <a:bodyPr/>
        <a:lstStyle/>
        <a:p>
          <a:endParaRPr lang="en-GB"/>
        </a:p>
      </dgm:t>
    </dgm:pt>
    <dgm:pt modelId="{7327EFDB-F79A-468D-8C2F-896CDE5933DB}" type="pres">
      <dgm:prSet presAssocID="{BB5EC39C-2A59-444F-A08D-B919276C71A7}" presName="spacer" presStyleCnt="0"/>
      <dgm:spPr/>
    </dgm:pt>
    <dgm:pt modelId="{69B7790C-8D19-4BB0-BED5-641448AFE269}" type="pres">
      <dgm:prSet presAssocID="{C34932B2-520F-47FC-A1E2-0B48941179C4}" presName="parentText" presStyleLbl="node1" presStyleIdx="3" presStyleCnt="4">
        <dgm:presLayoutVars>
          <dgm:chMax val="0"/>
          <dgm:bulletEnabled val="1"/>
        </dgm:presLayoutVars>
      </dgm:prSet>
      <dgm:spPr/>
      <dgm:t>
        <a:bodyPr/>
        <a:lstStyle/>
        <a:p>
          <a:endParaRPr lang="en-GB"/>
        </a:p>
      </dgm:t>
    </dgm:pt>
  </dgm:ptLst>
  <dgm:cxnLst>
    <dgm:cxn modelId="{9B0C4F67-6670-4855-AEE9-30F5CC1BFE9A}" type="presOf" srcId="{C34932B2-520F-47FC-A1E2-0B48941179C4}" destId="{69B7790C-8D19-4BB0-BED5-641448AFE269}" srcOrd="0" destOrd="0" presId="urn:microsoft.com/office/officeart/2005/8/layout/vList2"/>
    <dgm:cxn modelId="{B598536E-E44C-4FDD-A4E8-2C5449201B63}" type="presOf" srcId="{A72B4A9B-85F2-42E4-A758-0C8BEDE5B114}" destId="{B9782E41-98DC-4A7C-B4F5-5B9EB7256048}" srcOrd="0" destOrd="0" presId="urn:microsoft.com/office/officeart/2005/8/layout/vList2"/>
    <dgm:cxn modelId="{B1079491-3815-450A-8AA3-01171CB45A94}" srcId="{A91FFA56-BA7B-45CF-A8B4-A6521245374D}" destId="{A72B4A9B-85F2-42E4-A758-0C8BEDE5B114}" srcOrd="0" destOrd="0" parTransId="{091B58DF-A254-4845-92B8-0A35EE09563A}" sibTransId="{B73465B2-0D16-4DCE-B5F9-76D2B1CAF815}"/>
    <dgm:cxn modelId="{BACFB605-B151-4BA1-A930-CF185579B781}" type="presOf" srcId="{70D43904-A10C-4FAC-B437-E930A90FE7A6}" destId="{58BC9BF1-5289-4A30-8D49-3E41AD17685B}" srcOrd="0" destOrd="0" presId="urn:microsoft.com/office/officeart/2005/8/layout/vList2"/>
    <dgm:cxn modelId="{3C46807E-034E-4621-B821-565B86DD8DE4}" srcId="{A91FFA56-BA7B-45CF-A8B4-A6521245374D}" destId="{C34932B2-520F-47FC-A1E2-0B48941179C4}" srcOrd="3" destOrd="0" parTransId="{563F9DA1-C860-451A-9EFC-7E60C9F2D43A}" sibTransId="{017DC366-130A-49B2-8682-58FB2754D84C}"/>
    <dgm:cxn modelId="{950CDDEB-53B4-4B55-9D3B-C0250FF77AAD}" type="presOf" srcId="{789652A9-16DE-479F-9552-96821A8A211C}" destId="{A2788A7D-8CCC-4D8B-BF6E-8939BAED38A1}" srcOrd="0" destOrd="0" presId="urn:microsoft.com/office/officeart/2005/8/layout/vList2"/>
    <dgm:cxn modelId="{47933421-7BB6-49A4-9D40-1855CCBF682B}" type="presOf" srcId="{A91FFA56-BA7B-45CF-A8B4-A6521245374D}" destId="{6943C7C6-1BB3-4197-AC7C-2E013DA1F484}" srcOrd="0" destOrd="0" presId="urn:microsoft.com/office/officeart/2005/8/layout/vList2"/>
    <dgm:cxn modelId="{8E659626-24E9-4851-874C-52B05F49C869}" srcId="{A91FFA56-BA7B-45CF-A8B4-A6521245374D}" destId="{70D43904-A10C-4FAC-B437-E930A90FE7A6}" srcOrd="2" destOrd="0" parTransId="{684C024D-FA9C-4E2A-9AB5-6210D33328BD}" sibTransId="{BB5EC39C-2A59-444F-A08D-B919276C71A7}"/>
    <dgm:cxn modelId="{2C90EB48-0B81-4AA2-A810-8769B57959EC}" srcId="{A91FFA56-BA7B-45CF-A8B4-A6521245374D}" destId="{789652A9-16DE-479F-9552-96821A8A211C}" srcOrd="1" destOrd="0" parTransId="{CAC80114-F3EB-4438-B3B1-E0E4E072FABA}" sibTransId="{64ADFD02-AE9C-467D-9D2B-816AB62B1688}"/>
    <dgm:cxn modelId="{AFAC2A26-14D4-4D9F-B523-1A42404804C1}" type="presParOf" srcId="{6943C7C6-1BB3-4197-AC7C-2E013DA1F484}" destId="{B9782E41-98DC-4A7C-B4F5-5B9EB7256048}" srcOrd="0" destOrd="0" presId="urn:microsoft.com/office/officeart/2005/8/layout/vList2"/>
    <dgm:cxn modelId="{B7E5B4E1-D9F8-4922-ACC5-2DDFD120C88A}" type="presParOf" srcId="{6943C7C6-1BB3-4197-AC7C-2E013DA1F484}" destId="{0AC3FE95-584E-4396-86A5-21A4CF11DAA7}" srcOrd="1" destOrd="0" presId="urn:microsoft.com/office/officeart/2005/8/layout/vList2"/>
    <dgm:cxn modelId="{6485CCEF-C6BC-468B-A929-160A2AC0FBA9}" type="presParOf" srcId="{6943C7C6-1BB3-4197-AC7C-2E013DA1F484}" destId="{A2788A7D-8CCC-4D8B-BF6E-8939BAED38A1}" srcOrd="2" destOrd="0" presId="urn:microsoft.com/office/officeart/2005/8/layout/vList2"/>
    <dgm:cxn modelId="{0FE39627-6556-42BC-9804-0E579AE33E48}" type="presParOf" srcId="{6943C7C6-1BB3-4197-AC7C-2E013DA1F484}" destId="{4F1067E3-1551-49A2-B01E-0CC121E2C83D}" srcOrd="3" destOrd="0" presId="urn:microsoft.com/office/officeart/2005/8/layout/vList2"/>
    <dgm:cxn modelId="{13E854DC-2867-469D-9340-0671AA490ACA}" type="presParOf" srcId="{6943C7C6-1BB3-4197-AC7C-2E013DA1F484}" destId="{58BC9BF1-5289-4A30-8D49-3E41AD17685B}" srcOrd="4" destOrd="0" presId="urn:microsoft.com/office/officeart/2005/8/layout/vList2"/>
    <dgm:cxn modelId="{13246963-AB72-4D80-A035-C5F4A433565C}" type="presParOf" srcId="{6943C7C6-1BB3-4197-AC7C-2E013DA1F484}" destId="{7327EFDB-F79A-468D-8C2F-896CDE5933DB}" srcOrd="5" destOrd="0" presId="urn:microsoft.com/office/officeart/2005/8/layout/vList2"/>
    <dgm:cxn modelId="{3C8963C5-1D2B-49D2-A9AC-34C8092C10E7}" type="presParOf" srcId="{6943C7C6-1BB3-4197-AC7C-2E013DA1F484}" destId="{69B7790C-8D19-4BB0-BED5-641448AFE269}"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ACA964-020C-4D2D-9884-877FCA18EE3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FBE483A-B4A9-4955-AC84-0AE92F2A3BCA}">
      <dgm:prSet custT="1"/>
      <dgm:spPr/>
      <dgm:t>
        <a:bodyPr/>
        <a:lstStyle/>
        <a:p>
          <a:r>
            <a:rPr lang="en-US" sz="3000" dirty="0">
              <a:solidFill>
                <a:schemeClr val="accent1">
                  <a:lumMod val="50000"/>
                </a:schemeClr>
              </a:solidFill>
            </a:rPr>
            <a:t>No standardized daily catheter necessity review process in place</a:t>
          </a:r>
        </a:p>
      </dgm:t>
    </dgm:pt>
    <dgm:pt modelId="{C0EB56D5-0AF4-4B3D-8728-15F27C4E4F67}" type="parTrans" cxnId="{6C9E34C9-5D3A-4C04-AD4E-E8B63ACF796D}">
      <dgm:prSet/>
      <dgm:spPr/>
      <dgm:t>
        <a:bodyPr/>
        <a:lstStyle/>
        <a:p>
          <a:endParaRPr lang="en-US" sz="3000">
            <a:solidFill>
              <a:schemeClr val="accent1">
                <a:lumMod val="50000"/>
              </a:schemeClr>
            </a:solidFill>
          </a:endParaRPr>
        </a:p>
      </dgm:t>
    </dgm:pt>
    <dgm:pt modelId="{603AD71B-3824-4489-ACE4-F247D708AD00}" type="sibTrans" cxnId="{6C9E34C9-5D3A-4C04-AD4E-E8B63ACF796D}">
      <dgm:prSet/>
      <dgm:spPr/>
      <dgm:t>
        <a:bodyPr/>
        <a:lstStyle/>
        <a:p>
          <a:endParaRPr lang="en-US" sz="3000">
            <a:solidFill>
              <a:schemeClr val="accent1">
                <a:lumMod val="50000"/>
              </a:schemeClr>
            </a:solidFill>
          </a:endParaRPr>
        </a:p>
      </dgm:t>
    </dgm:pt>
    <dgm:pt modelId="{97653427-6A06-4E7B-AEEB-AEFD82DCB0A7}">
      <dgm:prSet custT="1"/>
      <dgm:spPr/>
      <dgm:t>
        <a:bodyPr/>
        <a:lstStyle/>
        <a:p>
          <a:r>
            <a:rPr lang="en-US" sz="3000" dirty="0">
              <a:solidFill>
                <a:schemeClr val="accent1">
                  <a:lumMod val="50000"/>
                </a:schemeClr>
              </a:solidFill>
            </a:rPr>
            <a:t>Catheter insertion bundles are available but inconsistently used</a:t>
          </a:r>
        </a:p>
      </dgm:t>
    </dgm:pt>
    <dgm:pt modelId="{DA24E19C-4207-49DF-9455-4ADB154D0C91}" type="parTrans" cxnId="{FDADE782-2A9C-4E26-9E96-8C99504E0734}">
      <dgm:prSet/>
      <dgm:spPr/>
      <dgm:t>
        <a:bodyPr/>
        <a:lstStyle/>
        <a:p>
          <a:endParaRPr lang="en-US" sz="3000">
            <a:solidFill>
              <a:schemeClr val="accent1">
                <a:lumMod val="50000"/>
              </a:schemeClr>
            </a:solidFill>
          </a:endParaRPr>
        </a:p>
      </dgm:t>
    </dgm:pt>
    <dgm:pt modelId="{E4DC87DF-0783-49F0-9305-DECAB0E24481}" type="sibTrans" cxnId="{FDADE782-2A9C-4E26-9E96-8C99504E0734}">
      <dgm:prSet/>
      <dgm:spPr/>
      <dgm:t>
        <a:bodyPr/>
        <a:lstStyle/>
        <a:p>
          <a:endParaRPr lang="en-US" sz="3000">
            <a:solidFill>
              <a:schemeClr val="accent1">
                <a:lumMod val="50000"/>
              </a:schemeClr>
            </a:solidFill>
          </a:endParaRPr>
        </a:p>
      </dgm:t>
    </dgm:pt>
    <dgm:pt modelId="{7D4ED94C-DDE1-4DA6-8863-653B11212FBB}">
      <dgm:prSet custT="1"/>
      <dgm:spPr/>
      <dgm:t>
        <a:bodyPr/>
        <a:lstStyle/>
        <a:p>
          <a:r>
            <a:rPr lang="en-US" sz="3000" dirty="0">
              <a:solidFill>
                <a:schemeClr val="accent1">
                  <a:lumMod val="50000"/>
                </a:schemeClr>
              </a:solidFill>
            </a:rPr>
            <a:t>Nursing documentation of catheter indication is incomplete in 60% of charts</a:t>
          </a:r>
        </a:p>
      </dgm:t>
    </dgm:pt>
    <dgm:pt modelId="{3966C3FF-525A-4C47-BFA0-7DB1FAEDDC25}" type="parTrans" cxnId="{C4AD543D-E25E-4BE8-A25A-65BCD6B3FD6F}">
      <dgm:prSet/>
      <dgm:spPr/>
      <dgm:t>
        <a:bodyPr/>
        <a:lstStyle/>
        <a:p>
          <a:endParaRPr lang="en-US" sz="3000">
            <a:solidFill>
              <a:schemeClr val="accent1">
                <a:lumMod val="50000"/>
              </a:schemeClr>
            </a:solidFill>
          </a:endParaRPr>
        </a:p>
      </dgm:t>
    </dgm:pt>
    <dgm:pt modelId="{A7B3DD95-4902-4883-B5AB-CD3D32ECD4B0}" type="sibTrans" cxnId="{C4AD543D-E25E-4BE8-A25A-65BCD6B3FD6F}">
      <dgm:prSet/>
      <dgm:spPr/>
      <dgm:t>
        <a:bodyPr/>
        <a:lstStyle/>
        <a:p>
          <a:endParaRPr lang="en-US" sz="3000">
            <a:solidFill>
              <a:schemeClr val="accent1">
                <a:lumMod val="50000"/>
              </a:schemeClr>
            </a:solidFill>
          </a:endParaRPr>
        </a:p>
      </dgm:t>
    </dgm:pt>
    <dgm:pt modelId="{D4870739-2FD6-4EA7-A4FC-E19E2A8C6DD4}">
      <dgm:prSet custT="1"/>
      <dgm:spPr/>
      <dgm:t>
        <a:bodyPr/>
        <a:lstStyle/>
        <a:p>
          <a:r>
            <a:rPr lang="en-US" sz="3000" dirty="0">
              <a:solidFill>
                <a:schemeClr val="accent1">
                  <a:lumMod val="50000"/>
                </a:schemeClr>
              </a:solidFill>
            </a:rPr>
            <a:t>No formal nurse-driven removal protocol currently exists</a:t>
          </a:r>
        </a:p>
      </dgm:t>
    </dgm:pt>
    <dgm:pt modelId="{92C9D5CE-8721-4FED-83FB-64ADBD054FFD}" type="parTrans" cxnId="{32ACAB7F-804D-4D58-A3A5-7A3CE7D39C5D}">
      <dgm:prSet/>
      <dgm:spPr/>
      <dgm:t>
        <a:bodyPr/>
        <a:lstStyle/>
        <a:p>
          <a:endParaRPr lang="en-US" sz="3000">
            <a:solidFill>
              <a:schemeClr val="accent1">
                <a:lumMod val="50000"/>
              </a:schemeClr>
            </a:solidFill>
          </a:endParaRPr>
        </a:p>
      </dgm:t>
    </dgm:pt>
    <dgm:pt modelId="{952EE143-2792-459C-9BE5-A9616BADDC56}" type="sibTrans" cxnId="{32ACAB7F-804D-4D58-A3A5-7A3CE7D39C5D}">
      <dgm:prSet/>
      <dgm:spPr/>
      <dgm:t>
        <a:bodyPr/>
        <a:lstStyle/>
        <a:p>
          <a:endParaRPr lang="en-US" sz="3000">
            <a:solidFill>
              <a:schemeClr val="accent1">
                <a:lumMod val="50000"/>
              </a:schemeClr>
            </a:solidFill>
          </a:endParaRPr>
        </a:p>
      </dgm:t>
    </dgm:pt>
    <dgm:pt modelId="{2F4E0CC0-53AE-4843-A930-DB02876DDABE}" type="pres">
      <dgm:prSet presAssocID="{D7ACA964-020C-4D2D-9884-877FCA18EE3B}" presName="linear" presStyleCnt="0">
        <dgm:presLayoutVars>
          <dgm:animLvl val="lvl"/>
          <dgm:resizeHandles val="exact"/>
        </dgm:presLayoutVars>
      </dgm:prSet>
      <dgm:spPr/>
      <dgm:t>
        <a:bodyPr/>
        <a:lstStyle/>
        <a:p>
          <a:endParaRPr lang="en-GB"/>
        </a:p>
      </dgm:t>
    </dgm:pt>
    <dgm:pt modelId="{F1D205F0-34A1-4436-A6AB-76FD732FE117}" type="pres">
      <dgm:prSet presAssocID="{5FBE483A-B4A9-4955-AC84-0AE92F2A3BCA}" presName="parentText" presStyleLbl="node1" presStyleIdx="0" presStyleCnt="4">
        <dgm:presLayoutVars>
          <dgm:chMax val="0"/>
          <dgm:bulletEnabled val="1"/>
        </dgm:presLayoutVars>
      </dgm:prSet>
      <dgm:spPr/>
      <dgm:t>
        <a:bodyPr/>
        <a:lstStyle/>
        <a:p>
          <a:endParaRPr lang="en-GB"/>
        </a:p>
      </dgm:t>
    </dgm:pt>
    <dgm:pt modelId="{EC1400B7-FF21-42C6-9F9B-9EE7EE7CECBB}" type="pres">
      <dgm:prSet presAssocID="{603AD71B-3824-4489-ACE4-F247D708AD00}" presName="spacer" presStyleCnt="0"/>
      <dgm:spPr/>
    </dgm:pt>
    <dgm:pt modelId="{76B32BFA-6BB3-4661-AC27-D7FE086D9B00}" type="pres">
      <dgm:prSet presAssocID="{97653427-6A06-4E7B-AEEB-AEFD82DCB0A7}" presName="parentText" presStyleLbl="node1" presStyleIdx="1" presStyleCnt="4">
        <dgm:presLayoutVars>
          <dgm:chMax val="0"/>
          <dgm:bulletEnabled val="1"/>
        </dgm:presLayoutVars>
      </dgm:prSet>
      <dgm:spPr/>
      <dgm:t>
        <a:bodyPr/>
        <a:lstStyle/>
        <a:p>
          <a:endParaRPr lang="en-GB"/>
        </a:p>
      </dgm:t>
    </dgm:pt>
    <dgm:pt modelId="{E904ED4A-B324-48D1-B19B-D27B2AC3DCF4}" type="pres">
      <dgm:prSet presAssocID="{E4DC87DF-0783-49F0-9305-DECAB0E24481}" presName="spacer" presStyleCnt="0"/>
      <dgm:spPr/>
    </dgm:pt>
    <dgm:pt modelId="{EE032D32-6BC5-4586-9CCA-7A83BE8B1166}" type="pres">
      <dgm:prSet presAssocID="{7D4ED94C-DDE1-4DA6-8863-653B11212FBB}" presName="parentText" presStyleLbl="node1" presStyleIdx="2" presStyleCnt="4">
        <dgm:presLayoutVars>
          <dgm:chMax val="0"/>
          <dgm:bulletEnabled val="1"/>
        </dgm:presLayoutVars>
      </dgm:prSet>
      <dgm:spPr/>
      <dgm:t>
        <a:bodyPr/>
        <a:lstStyle/>
        <a:p>
          <a:endParaRPr lang="en-GB"/>
        </a:p>
      </dgm:t>
    </dgm:pt>
    <dgm:pt modelId="{3D4AD7F5-C915-4F29-870D-7D5489B6B3C6}" type="pres">
      <dgm:prSet presAssocID="{A7B3DD95-4902-4883-B5AB-CD3D32ECD4B0}" presName="spacer" presStyleCnt="0"/>
      <dgm:spPr/>
    </dgm:pt>
    <dgm:pt modelId="{DA91E73E-867B-42C1-AE44-1EB9E81CFD4C}" type="pres">
      <dgm:prSet presAssocID="{D4870739-2FD6-4EA7-A4FC-E19E2A8C6DD4}" presName="parentText" presStyleLbl="node1" presStyleIdx="3" presStyleCnt="4">
        <dgm:presLayoutVars>
          <dgm:chMax val="0"/>
          <dgm:bulletEnabled val="1"/>
        </dgm:presLayoutVars>
      </dgm:prSet>
      <dgm:spPr/>
      <dgm:t>
        <a:bodyPr/>
        <a:lstStyle/>
        <a:p>
          <a:endParaRPr lang="en-GB"/>
        </a:p>
      </dgm:t>
    </dgm:pt>
  </dgm:ptLst>
  <dgm:cxnLst>
    <dgm:cxn modelId="{CD15A573-65E6-41FB-A9E6-239C919852B6}" type="presOf" srcId="{D7ACA964-020C-4D2D-9884-877FCA18EE3B}" destId="{2F4E0CC0-53AE-4843-A930-DB02876DDABE}" srcOrd="0" destOrd="0" presId="urn:microsoft.com/office/officeart/2005/8/layout/vList2"/>
    <dgm:cxn modelId="{7AE981B6-4AD6-47CF-A768-F951172372E2}" type="presOf" srcId="{7D4ED94C-DDE1-4DA6-8863-653B11212FBB}" destId="{EE032D32-6BC5-4586-9CCA-7A83BE8B1166}" srcOrd="0" destOrd="0" presId="urn:microsoft.com/office/officeart/2005/8/layout/vList2"/>
    <dgm:cxn modelId="{CC4FFE5D-E929-4784-80DE-878AB57E80FA}" type="presOf" srcId="{D4870739-2FD6-4EA7-A4FC-E19E2A8C6DD4}" destId="{DA91E73E-867B-42C1-AE44-1EB9E81CFD4C}" srcOrd="0" destOrd="0" presId="urn:microsoft.com/office/officeart/2005/8/layout/vList2"/>
    <dgm:cxn modelId="{FDADE782-2A9C-4E26-9E96-8C99504E0734}" srcId="{D7ACA964-020C-4D2D-9884-877FCA18EE3B}" destId="{97653427-6A06-4E7B-AEEB-AEFD82DCB0A7}" srcOrd="1" destOrd="0" parTransId="{DA24E19C-4207-49DF-9455-4ADB154D0C91}" sibTransId="{E4DC87DF-0783-49F0-9305-DECAB0E24481}"/>
    <dgm:cxn modelId="{0DE7C166-197A-4AE7-B677-FBD8D2C8F2EC}" type="presOf" srcId="{5FBE483A-B4A9-4955-AC84-0AE92F2A3BCA}" destId="{F1D205F0-34A1-4436-A6AB-76FD732FE117}" srcOrd="0" destOrd="0" presId="urn:microsoft.com/office/officeart/2005/8/layout/vList2"/>
    <dgm:cxn modelId="{6C9E34C9-5D3A-4C04-AD4E-E8B63ACF796D}" srcId="{D7ACA964-020C-4D2D-9884-877FCA18EE3B}" destId="{5FBE483A-B4A9-4955-AC84-0AE92F2A3BCA}" srcOrd="0" destOrd="0" parTransId="{C0EB56D5-0AF4-4B3D-8728-15F27C4E4F67}" sibTransId="{603AD71B-3824-4489-ACE4-F247D708AD00}"/>
    <dgm:cxn modelId="{32ACAB7F-804D-4D58-A3A5-7A3CE7D39C5D}" srcId="{D7ACA964-020C-4D2D-9884-877FCA18EE3B}" destId="{D4870739-2FD6-4EA7-A4FC-E19E2A8C6DD4}" srcOrd="3" destOrd="0" parTransId="{92C9D5CE-8721-4FED-83FB-64ADBD054FFD}" sibTransId="{952EE143-2792-459C-9BE5-A9616BADDC56}"/>
    <dgm:cxn modelId="{F3C7447F-D12C-4335-948D-745861942C54}" type="presOf" srcId="{97653427-6A06-4E7B-AEEB-AEFD82DCB0A7}" destId="{76B32BFA-6BB3-4661-AC27-D7FE086D9B00}" srcOrd="0" destOrd="0" presId="urn:microsoft.com/office/officeart/2005/8/layout/vList2"/>
    <dgm:cxn modelId="{C4AD543D-E25E-4BE8-A25A-65BCD6B3FD6F}" srcId="{D7ACA964-020C-4D2D-9884-877FCA18EE3B}" destId="{7D4ED94C-DDE1-4DA6-8863-653B11212FBB}" srcOrd="2" destOrd="0" parTransId="{3966C3FF-525A-4C47-BFA0-7DB1FAEDDC25}" sibTransId="{A7B3DD95-4902-4883-B5AB-CD3D32ECD4B0}"/>
    <dgm:cxn modelId="{657BAEE8-3343-4B5F-9038-88EA29F6CE9C}" type="presParOf" srcId="{2F4E0CC0-53AE-4843-A930-DB02876DDABE}" destId="{F1D205F0-34A1-4436-A6AB-76FD732FE117}" srcOrd="0" destOrd="0" presId="urn:microsoft.com/office/officeart/2005/8/layout/vList2"/>
    <dgm:cxn modelId="{19AD7EF4-D89A-4F02-928F-181F0DBAA83C}" type="presParOf" srcId="{2F4E0CC0-53AE-4843-A930-DB02876DDABE}" destId="{EC1400B7-FF21-42C6-9F9B-9EE7EE7CECBB}" srcOrd="1" destOrd="0" presId="urn:microsoft.com/office/officeart/2005/8/layout/vList2"/>
    <dgm:cxn modelId="{6BCFCF6B-FD09-4020-A9FC-C39CE9F95899}" type="presParOf" srcId="{2F4E0CC0-53AE-4843-A930-DB02876DDABE}" destId="{76B32BFA-6BB3-4661-AC27-D7FE086D9B00}" srcOrd="2" destOrd="0" presId="urn:microsoft.com/office/officeart/2005/8/layout/vList2"/>
    <dgm:cxn modelId="{09B67071-EAB2-432B-A76D-61B3ABD59AFF}" type="presParOf" srcId="{2F4E0CC0-53AE-4843-A930-DB02876DDABE}" destId="{E904ED4A-B324-48D1-B19B-D27B2AC3DCF4}" srcOrd="3" destOrd="0" presId="urn:microsoft.com/office/officeart/2005/8/layout/vList2"/>
    <dgm:cxn modelId="{6E571896-5CFF-4E4F-AB59-E802D8DA6DC0}" type="presParOf" srcId="{2F4E0CC0-53AE-4843-A930-DB02876DDABE}" destId="{EE032D32-6BC5-4586-9CCA-7A83BE8B1166}" srcOrd="4" destOrd="0" presId="urn:microsoft.com/office/officeart/2005/8/layout/vList2"/>
    <dgm:cxn modelId="{5C165445-A5DD-41BB-BEAB-C0F7BC106B95}" type="presParOf" srcId="{2F4E0CC0-53AE-4843-A930-DB02876DDABE}" destId="{3D4AD7F5-C915-4F29-870D-7D5489B6B3C6}" srcOrd="5" destOrd="0" presId="urn:microsoft.com/office/officeart/2005/8/layout/vList2"/>
    <dgm:cxn modelId="{B7D7C83A-3791-4698-B6E9-2E00BD4AFECF}" type="presParOf" srcId="{2F4E0CC0-53AE-4843-A930-DB02876DDABE}" destId="{DA91E73E-867B-42C1-AE44-1EB9E81CFD4C}"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FFB70-BA97-4E8C-A923-179A9F01DF42}"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9CB6D789-617B-4706-B9B3-574435BA30A7}">
      <dgm:prSet phldrT="[Text]"/>
      <dgm:spPr/>
      <dgm:t>
        <a:bodyPr/>
        <a:lstStyle/>
        <a:p>
          <a:pPr>
            <a:buSzPts val="1000"/>
            <a:buFont typeface="Symbol" panose="05050102010706020507" pitchFamily="18" charset="2"/>
            <a:buChar char=""/>
          </a:pPr>
          <a:r>
            <a:rPr lang="en-US" dirty="0">
              <a:effectLst/>
              <a:latin typeface="Aptos" panose="020B0004020202020204" pitchFamily="34" charset="0"/>
              <a:ea typeface="Aptos" panose="020B0004020202020204" pitchFamily="34" charset="0"/>
              <a:cs typeface="Times New Roman" panose="02020603050405020304" pitchFamily="18" charset="0"/>
            </a:rPr>
            <a:t>National CAUTI benchmark: ≤1.0 per 1,000 catheter days (NHSN, 2024)</a:t>
          </a:r>
          <a:endParaRPr lang="en-US" dirty="0"/>
        </a:p>
      </dgm:t>
    </dgm:pt>
    <dgm:pt modelId="{7AD1659A-FDF2-4244-834A-8367A2626D47}" type="parTrans" cxnId="{DAC6EDF0-23F1-4F9D-A757-04A9591C41BE}">
      <dgm:prSet/>
      <dgm:spPr/>
      <dgm:t>
        <a:bodyPr/>
        <a:lstStyle/>
        <a:p>
          <a:endParaRPr lang="en-US"/>
        </a:p>
      </dgm:t>
    </dgm:pt>
    <dgm:pt modelId="{A844EA75-EDB7-4B8C-830A-81ED4E99577C}" type="sibTrans" cxnId="{DAC6EDF0-23F1-4F9D-A757-04A9591C41BE}">
      <dgm:prSet/>
      <dgm:spPr/>
      <dgm:t>
        <a:bodyPr/>
        <a:lstStyle/>
        <a:p>
          <a:endParaRPr lang="en-US"/>
        </a:p>
      </dgm:t>
    </dgm:pt>
    <dgm:pt modelId="{C1004AB7-DB68-45D6-BCFD-3C781483BDF0}">
      <dgm:prSet phldrT="[Text]"/>
      <dgm:spPr/>
      <dgm:t>
        <a:bodyPr/>
        <a:lstStyle/>
        <a:p>
          <a:pPr>
            <a:buSzPts val="1000"/>
            <a:buFont typeface="Symbol" panose="05050102010706020507" pitchFamily="18" charset="2"/>
            <a:buChar char=""/>
          </a:pPr>
          <a:r>
            <a:rPr lang="en-US" dirty="0">
              <a:effectLst/>
              <a:latin typeface="Aptos" panose="020B0004020202020204" pitchFamily="34" charset="0"/>
              <a:ea typeface="Aptos" panose="020B0004020202020204" pitchFamily="34" charset="0"/>
              <a:cs typeface="Times New Roman" panose="02020603050405020304" pitchFamily="18" charset="0"/>
            </a:rPr>
            <a:t>Our unit rate: 2.8 per 1,000 catheter days — 180% above benchmark</a:t>
          </a:r>
          <a:endParaRPr lang="en-US" dirty="0"/>
        </a:p>
      </dgm:t>
    </dgm:pt>
    <dgm:pt modelId="{6CD129C8-22C6-4FF3-B37B-4F588672E6E6}" type="parTrans" cxnId="{2C856E6A-38FE-496E-A4E9-E13177771245}">
      <dgm:prSet/>
      <dgm:spPr/>
      <dgm:t>
        <a:bodyPr/>
        <a:lstStyle/>
        <a:p>
          <a:endParaRPr lang="en-US"/>
        </a:p>
      </dgm:t>
    </dgm:pt>
    <dgm:pt modelId="{15E74A1E-629E-41C7-A246-5C728C730FE5}" type="sibTrans" cxnId="{2C856E6A-38FE-496E-A4E9-E13177771245}">
      <dgm:prSet/>
      <dgm:spPr/>
      <dgm:t>
        <a:bodyPr/>
        <a:lstStyle/>
        <a:p>
          <a:endParaRPr lang="en-US"/>
        </a:p>
      </dgm:t>
    </dgm:pt>
    <dgm:pt modelId="{92526C46-7A27-48A5-8243-249E0B63249D}">
      <dgm:prSet phldrT="[Text]"/>
      <dgm:spPr/>
      <dgm:t>
        <a:bodyPr/>
        <a:lstStyle/>
        <a:p>
          <a:pPr>
            <a:buSzPts val="1000"/>
            <a:buFont typeface="Symbol" panose="05050102010706020507" pitchFamily="18" charset="2"/>
            <a:buChar char=""/>
          </a:pPr>
          <a:r>
            <a:rPr lang="en-US" dirty="0">
              <a:effectLst/>
              <a:latin typeface="Aptos" panose="020B0004020202020204" pitchFamily="34" charset="0"/>
              <a:ea typeface="Aptos" panose="020B0004020202020204" pitchFamily="34" charset="0"/>
              <a:cs typeface="Times New Roman" panose="02020603050405020304" pitchFamily="18" charset="0"/>
            </a:rPr>
            <a:t>Top-performing hospitals with nurse-driven protocols average 0.6 per 1,000 catheter days</a:t>
          </a:r>
          <a:endParaRPr lang="en-US" dirty="0"/>
        </a:p>
      </dgm:t>
    </dgm:pt>
    <dgm:pt modelId="{397EAAE1-1C61-464F-AD18-C3BB8BCAA487}" type="parTrans" cxnId="{D8D34095-5E17-4C10-8099-D8EFDDEB4EB0}">
      <dgm:prSet/>
      <dgm:spPr/>
      <dgm:t>
        <a:bodyPr/>
        <a:lstStyle/>
        <a:p>
          <a:endParaRPr lang="en-US"/>
        </a:p>
      </dgm:t>
    </dgm:pt>
    <dgm:pt modelId="{E3D653AC-5BC5-428A-BC7E-DB644779EF51}" type="sibTrans" cxnId="{D8D34095-5E17-4C10-8099-D8EFDDEB4EB0}">
      <dgm:prSet/>
      <dgm:spPr/>
      <dgm:t>
        <a:bodyPr/>
        <a:lstStyle/>
        <a:p>
          <a:endParaRPr lang="en-US"/>
        </a:p>
      </dgm:t>
    </dgm:pt>
    <dgm:pt modelId="{3BB3ABBB-0BD9-49CD-AF44-12A5449FA2CC}">
      <dgm:prSet phldrT="[Text]"/>
      <dgm:spPr/>
      <dgm:t>
        <a:bodyPr/>
        <a:lstStyle/>
        <a:p>
          <a:pPr>
            <a:buSzPts val="1000"/>
            <a:buFont typeface="Symbol" panose="05050102010706020507" pitchFamily="18" charset="2"/>
            <a:buChar char=""/>
          </a:pPr>
          <a:r>
            <a:rPr lang="en-US" dirty="0">
              <a:effectLst/>
              <a:latin typeface="Aptos" panose="020B0004020202020204" pitchFamily="34" charset="0"/>
              <a:ea typeface="Aptos" panose="020B0004020202020204" pitchFamily="34" charset="0"/>
              <a:cs typeface="Times New Roman" panose="02020603050405020304" pitchFamily="18" charset="0"/>
            </a:rPr>
            <a:t>Our 6-month post-implementation goal: ≤1.0 per 1,000 catheter days</a:t>
          </a:r>
          <a:endParaRPr lang="en-US" dirty="0"/>
        </a:p>
      </dgm:t>
    </dgm:pt>
    <dgm:pt modelId="{10D0F59A-A806-43B9-A4C2-29041577B07F}" type="parTrans" cxnId="{7CDFF7D8-E490-4A08-BE0A-46DF7C025C14}">
      <dgm:prSet/>
      <dgm:spPr/>
      <dgm:t>
        <a:bodyPr/>
        <a:lstStyle/>
        <a:p>
          <a:endParaRPr lang="en-US"/>
        </a:p>
      </dgm:t>
    </dgm:pt>
    <dgm:pt modelId="{6BEFA2DA-D1B0-416F-9AF2-DD28B0565735}" type="sibTrans" cxnId="{7CDFF7D8-E490-4A08-BE0A-46DF7C025C14}">
      <dgm:prSet/>
      <dgm:spPr/>
      <dgm:t>
        <a:bodyPr/>
        <a:lstStyle/>
        <a:p>
          <a:endParaRPr lang="en-US"/>
        </a:p>
      </dgm:t>
    </dgm:pt>
    <dgm:pt modelId="{27213478-D898-40C5-8525-9D66B4CCF0A4}" type="pres">
      <dgm:prSet presAssocID="{D65FFB70-BA97-4E8C-A923-179A9F01DF42}" presName="matrix" presStyleCnt="0">
        <dgm:presLayoutVars>
          <dgm:chMax val="1"/>
          <dgm:dir/>
          <dgm:resizeHandles val="exact"/>
        </dgm:presLayoutVars>
      </dgm:prSet>
      <dgm:spPr/>
      <dgm:t>
        <a:bodyPr/>
        <a:lstStyle/>
        <a:p>
          <a:endParaRPr lang="en-GB"/>
        </a:p>
      </dgm:t>
    </dgm:pt>
    <dgm:pt modelId="{AA96BD80-0275-4198-9409-C7F40456B4DB}" type="pres">
      <dgm:prSet presAssocID="{D65FFB70-BA97-4E8C-A923-179A9F01DF42}" presName="axisShape" presStyleLbl="bgShp" presStyleIdx="0" presStyleCnt="1"/>
      <dgm:spPr/>
    </dgm:pt>
    <dgm:pt modelId="{2FEB5ACD-5BF6-4293-9E9F-541E99D68B5B}" type="pres">
      <dgm:prSet presAssocID="{D65FFB70-BA97-4E8C-A923-179A9F01DF42}" presName="rect1" presStyleLbl="node1" presStyleIdx="0" presStyleCnt="4">
        <dgm:presLayoutVars>
          <dgm:chMax val="0"/>
          <dgm:chPref val="0"/>
          <dgm:bulletEnabled val="1"/>
        </dgm:presLayoutVars>
      </dgm:prSet>
      <dgm:spPr/>
      <dgm:t>
        <a:bodyPr/>
        <a:lstStyle/>
        <a:p>
          <a:endParaRPr lang="en-GB"/>
        </a:p>
      </dgm:t>
    </dgm:pt>
    <dgm:pt modelId="{5292F3AC-F240-45B9-BFD6-ECE56C430AB3}" type="pres">
      <dgm:prSet presAssocID="{D65FFB70-BA97-4E8C-A923-179A9F01DF42}" presName="rect2" presStyleLbl="node1" presStyleIdx="1" presStyleCnt="4">
        <dgm:presLayoutVars>
          <dgm:chMax val="0"/>
          <dgm:chPref val="0"/>
          <dgm:bulletEnabled val="1"/>
        </dgm:presLayoutVars>
      </dgm:prSet>
      <dgm:spPr/>
      <dgm:t>
        <a:bodyPr/>
        <a:lstStyle/>
        <a:p>
          <a:endParaRPr lang="en-GB"/>
        </a:p>
      </dgm:t>
    </dgm:pt>
    <dgm:pt modelId="{CBEBF415-8E11-479A-B8FE-440E7C3B2A9B}" type="pres">
      <dgm:prSet presAssocID="{D65FFB70-BA97-4E8C-A923-179A9F01DF42}" presName="rect3" presStyleLbl="node1" presStyleIdx="2" presStyleCnt="4">
        <dgm:presLayoutVars>
          <dgm:chMax val="0"/>
          <dgm:chPref val="0"/>
          <dgm:bulletEnabled val="1"/>
        </dgm:presLayoutVars>
      </dgm:prSet>
      <dgm:spPr/>
      <dgm:t>
        <a:bodyPr/>
        <a:lstStyle/>
        <a:p>
          <a:endParaRPr lang="en-GB"/>
        </a:p>
      </dgm:t>
    </dgm:pt>
    <dgm:pt modelId="{C1EB695E-855A-4953-ACBE-B07A80CDA639}" type="pres">
      <dgm:prSet presAssocID="{D65FFB70-BA97-4E8C-A923-179A9F01DF42}" presName="rect4" presStyleLbl="node1" presStyleIdx="3" presStyleCnt="4">
        <dgm:presLayoutVars>
          <dgm:chMax val="0"/>
          <dgm:chPref val="0"/>
          <dgm:bulletEnabled val="1"/>
        </dgm:presLayoutVars>
      </dgm:prSet>
      <dgm:spPr/>
      <dgm:t>
        <a:bodyPr/>
        <a:lstStyle/>
        <a:p>
          <a:endParaRPr lang="en-GB"/>
        </a:p>
      </dgm:t>
    </dgm:pt>
  </dgm:ptLst>
  <dgm:cxnLst>
    <dgm:cxn modelId="{652900D0-7437-42FC-A79B-7D5E4392A33E}" type="presOf" srcId="{3BB3ABBB-0BD9-49CD-AF44-12A5449FA2CC}" destId="{C1EB695E-855A-4953-ACBE-B07A80CDA639}" srcOrd="0" destOrd="0" presId="urn:microsoft.com/office/officeart/2005/8/layout/matrix2"/>
    <dgm:cxn modelId="{DAC6EDF0-23F1-4F9D-A757-04A9591C41BE}" srcId="{D65FFB70-BA97-4E8C-A923-179A9F01DF42}" destId="{9CB6D789-617B-4706-B9B3-574435BA30A7}" srcOrd="0" destOrd="0" parTransId="{7AD1659A-FDF2-4244-834A-8367A2626D47}" sibTransId="{A844EA75-EDB7-4B8C-830A-81ED4E99577C}"/>
    <dgm:cxn modelId="{3DD6AFD0-2CA9-4172-B019-A7ACF41438F6}" type="presOf" srcId="{92526C46-7A27-48A5-8243-249E0B63249D}" destId="{CBEBF415-8E11-479A-B8FE-440E7C3B2A9B}" srcOrd="0" destOrd="0" presId="urn:microsoft.com/office/officeart/2005/8/layout/matrix2"/>
    <dgm:cxn modelId="{7CDFF7D8-E490-4A08-BE0A-46DF7C025C14}" srcId="{D65FFB70-BA97-4E8C-A923-179A9F01DF42}" destId="{3BB3ABBB-0BD9-49CD-AF44-12A5449FA2CC}" srcOrd="3" destOrd="0" parTransId="{10D0F59A-A806-43B9-A4C2-29041577B07F}" sibTransId="{6BEFA2DA-D1B0-416F-9AF2-DD28B0565735}"/>
    <dgm:cxn modelId="{2C856E6A-38FE-496E-A4E9-E13177771245}" srcId="{D65FFB70-BA97-4E8C-A923-179A9F01DF42}" destId="{C1004AB7-DB68-45D6-BCFD-3C781483BDF0}" srcOrd="1" destOrd="0" parTransId="{6CD129C8-22C6-4FF3-B37B-4F588672E6E6}" sibTransId="{15E74A1E-629E-41C7-A246-5C728C730FE5}"/>
    <dgm:cxn modelId="{EF786FF8-162D-4EF4-94FD-25E26274E89B}" type="presOf" srcId="{D65FFB70-BA97-4E8C-A923-179A9F01DF42}" destId="{27213478-D898-40C5-8525-9D66B4CCF0A4}" srcOrd="0" destOrd="0" presId="urn:microsoft.com/office/officeart/2005/8/layout/matrix2"/>
    <dgm:cxn modelId="{F7A03963-9B8A-4174-8F45-D5F3D407B38D}" type="presOf" srcId="{9CB6D789-617B-4706-B9B3-574435BA30A7}" destId="{2FEB5ACD-5BF6-4293-9E9F-541E99D68B5B}" srcOrd="0" destOrd="0" presId="urn:microsoft.com/office/officeart/2005/8/layout/matrix2"/>
    <dgm:cxn modelId="{86D432F3-40B4-4A3C-838A-E14FA4D6A964}" type="presOf" srcId="{C1004AB7-DB68-45D6-BCFD-3C781483BDF0}" destId="{5292F3AC-F240-45B9-BFD6-ECE56C430AB3}" srcOrd="0" destOrd="0" presId="urn:microsoft.com/office/officeart/2005/8/layout/matrix2"/>
    <dgm:cxn modelId="{D8D34095-5E17-4C10-8099-D8EFDDEB4EB0}" srcId="{D65FFB70-BA97-4E8C-A923-179A9F01DF42}" destId="{92526C46-7A27-48A5-8243-249E0B63249D}" srcOrd="2" destOrd="0" parTransId="{397EAAE1-1C61-464F-AD18-C3BB8BCAA487}" sibTransId="{E3D653AC-5BC5-428A-BC7E-DB644779EF51}"/>
    <dgm:cxn modelId="{9443E266-26A5-473B-8C1C-07C092DC6433}" type="presParOf" srcId="{27213478-D898-40C5-8525-9D66B4CCF0A4}" destId="{AA96BD80-0275-4198-9409-C7F40456B4DB}" srcOrd="0" destOrd="0" presId="urn:microsoft.com/office/officeart/2005/8/layout/matrix2"/>
    <dgm:cxn modelId="{7B2AF930-AEA2-4F3F-9298-49163EB4408E}" type="presParOf" srcId="{27213478-D898-40C5-8525-9D66B4CCF0A4}" destId="{2FEB5ACD-5BF6-4293-9E9F-541E99D68B5B}" srcOrd="1" destOrd="0" presId="urn:microsoft.com/office/officeart/2005/8/layout/matrix2"/>
    <dgm:cxn modelId="{49D6F67B-4709-4238-83A7-A5E92250814C}" type="presParOf" srcId="{27213478-D898-40C5-8525-9D66B4CCF0A4}" destId="{5292F3AC-F240-45B9-BFD6-ECE56C430AB3}" srcOrd="2" destOrd="0" presId="urn:microsoft.com/office/officeart/2005/8/layout/matrix2"/>
    <dgm:cxn modelId="{1EFF78E8-9EB6-45D7-B216-3A91C4003634}" type="presParOf" srcId="{27213478-D898-40C5-8525-9D66B4CCF0A4}" destId="{CBEBF415-8E11-479A-B8FE-440E7C3B2A9B}" srcOrd="3" destOrd="0" presId="urn:microsoft.com/office/officeart/2005/8/layout/matrix2"/>
    <dgm:cxn modelId="{A8AC4A24-ED9A-4C7D-B6CC-4FBBD2FC2903}" type="presParOf" srcId="{27213478-D898-40C5-8525-9D66B4CCF0A4}" destId="{C1EB695E-855A-4953-ACBE-B07A80CDA639}"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CE67E7-D440-4C43-90D8-480AF0A77084}" type="doc">
      <dgm:prSet loTypeId="urn:microsoft.com/office/officeart/2005/8/layout/vList2" loCatId="list" qsTypeId="urn:microsoft.com/office/officeart/2005/8/quickstyle/simple1" qsCatId="simple" csTypeId="urn:microsoft.com/office/officeart/2005/8/colors/accent5_2" csCatId="accent5"/>
      <dgm:spPr/>
      <dgm:t>
        <a:bodyPr/>
        <a:lstStyle/>
        <a:p>
          <a:endParaRPr lang="en-US"/>
        </a:p>
      </dgm:t>
    </dgm:pt>
    <dgm:pt modelId="{33027C59-452F-40F4-8E10-349C8F7EC8E6}">
      <dgm:prSet custT="1"/>
      <dgm:spPr/>
      <dgm:t>
        <a:bodyPr/>
        <a:lstStyle/>
        <a:p>
          <a:r>
            <a:rPr lang="en-US" sz="2800" dirty="0"/>
            <a:t>Hospital goal: zero preventable CAUTIs by end of fiscal year 2025</a:t>
          </a:r>
        </a:p>
      </dgm:t>
    </dgm:pt>
    <dgm:pt modelId="{02378F8E-596A-4363-B62A-62F7720FE343}" type="parTrans" cxnId="{6979C7B0-F9FD-4F89-964A-22F6D6A80368}">
      <dgm:prSet/>
      <dgm:spPr/>
      <dgm:t>
        <a:bodyPr/>
        <a:lstStyle/>
        <a:p>
          <a:endParaRPr lang="en-US" sz="2800"/>
        </a:p>
      </dgm:t>
    </dgm:pt>
    <dgm:pt modelId="{CF331F17-DE3B-42AC-A3C7-51D0FAFAC74D}" type="sibTrans" cxnId="{6979C7B0-F9FD-4F89-964A-22F6D6A80368}">
      <dgm:prSet/>
      <dgm:spPr/>
      <dgm:t>
        <a:bodyPr/>
        <a:lstStyle/>
        <a:p>
          <a:endParaRPr lang="en-US" sz="2800"/>
        </a:p>
      </dgm:t>
    </dgm:pt>
    <dgm:pt modelId="{9315F439-E695-4FF8-869E-FF2575DD8B2B}">
      <dgm:prSet custT="1"/>
      <dgm:spPr/>
      <dgm:t>
        <a:bodyPr/>
        <a:lstStyle/>
        <a:p>
          <a:r>
            <a:rPr lang="en-US" sz="2800"/>
            <a:t>Current practice does not support goal attainment without structural change</a:t>
          </a:r>
        </a:p>
      </dgm:t>
    </dgm:pt>
    <dgm:pt modelId="{22832B0A-5A8E-469C-986F-5568E5B1BE9F}" type="parTrans" cxnId="{8F2F5480-A093-430C-8735-DCC6ED0B838E}">
      <dgm:prSet/>
      <dgm:spPr/>
      <dgm:t>
        <a:bodyPr/>
        <a:lstStyle/>
        <a:p>
          <a:endParaRPr lang="en-US" sz="2800"/>
        </a:p>
      </dgm:t>
    </dgm:pt>
    <dgm:pt modelId="{075D197B-A3A4-462F-9087-C0D8ABC82F29}" type="sibTrans" cxnId="{8F2F5480-A093-430C-8735-DCC6ED0B838E}">
      <dgm:prSet/>
      <dgm:spPr/>
      <dgm:t>
        <a:bodyPr/>
        <a:lstStyle/>
        <a:p>
          <a:endParaRPr lang="en-US" sz="2800"/>
        </a:p>
      </dgm:t>
    </dgm:pt>
    <dgm:pt modelId="{AD22B3BD-2280-43BE-A3AF-E8566F9D4BE6}">
      <dgm:prSet custT="1"/>
      <dgm:spPr/>
      <dgm:t>
        <a:bodyPr/>
        <a:lstStyle/>
        <a:p>
          <a:r>
            <a:rPr lang="en-US" sz="2800"/>
            <a:t>Catheter removal delays and documentation gaps directly undermine the hospital's goal</a:t>
          </a:r>
        </a:p>
      </dgm:t>
    </dgm:pt>
    <dgm:pt modelId="{36BFA442-DB1F-4A04-B96E-0088D25A9B5F}" type="parTrans" cxnId="{91B2B986-8FB2-47CB-834F-7ACB78035E8E}">
      <dgm:prSet/>
      <dgm:spPr/>
      <dgm:t>
        <a:bodyPr/>
        <a:lstStyle/>
        <a:p>
          <a:endParaRPr lang="en-US" sz="2800"/>
        </a:p>
      </dgm:t>
    </dgm:pt>
    <dgm:pt modelId="{F527AF03-9109-4C65-A15D-E1717D7484DC}" type="sibTrans" cxnId="{91B2B986-8FB2-47CB-834F-7ACB78035E8E}">
      <dgm:prSet/>
      <dgm:spPr/>
      <dgm:t>
        <a:bodyPr/>
        <a:lstStyle/>
        <a:p>
          <a:endParaRPr lang="en-US" sz="2800"/>
        </a:p>
      </dgm:t>
    </dgm:pt>
    <dgm:pt modelId="{53C0470C-C385-495A-8ABE-D30282A3B680}">
      <dgm:prSet custT="1"/>
      <dgm:spPr/>
      <dgm:t>
        <a:bodyPr/>
        <a:lstStyle/>
        <a:p>
          <a:r>
            <a:rPr lang="en-US" sz="2800"/>
            <a:t>Without intervention, current trajectory projects 24+ CAUTIs annually on this unit alone</a:t>
          </a:r>
        </a:p>
      </dgm:t>
    </dgm:pt>
    <dgm:pt modelId="{8B8C7F08-3F25-4807-B2B4-0615D525B1A0}" type="parTrans" cxnId="{49E49C40-34FC-4409-9327-277C308773B5}">
      <dgm:prSet/>
      <dgm:spPr/>
      <dgm:t>
        <a:bodyPr/>
        <a:lstStyle/>
        <a:p>
          <a:endParaRPr lang="en-US" sz="2800"/>
        </a:p>
      </dgm:t>
    </dgm:pt>
    <dgm:pt modelId="{5DB2CD8C-A9F1-4E8D-BD72-9E12A057B22D}" type="sibTrans" cxnId="{49E49C40-34FC-4409-9327-277C308773B5}">
      <dgm:prSet/>
      <dgm:spPr/>
      <dgm:t>
        <a:bodyPr/>
        <a:lstStyle/>
        <a:p>
          <a:endParaRPr lang="en-US" sz="2800"/>
        </a:p>
      </dgm:t>
    </dgm:pt>
    <dgm:pt modelId="{FF3993E5-F1A9-4293-8177-30F740C9396F}" type="pres">
      <dgm:prSet presAssocID="{DDCE67E7-D440-4C43-90D8-480AF0A77084}" presName="linear" presStyleCnt="0">
        <dgm:presLayoutVars>
          <dgm:animLvl val="lvl"/>
          <dgm:resizeHandles val="exact"/>
        </dgm:presLayoutVars>
      </dgm:prSet>
      <dgm:spPr/>
      <dgm:t>
        <a:bodyPr/>
        <a:lstStyle/>
        <a:p>
          <a:endParaRPr lang="en-GB"/>
        </a:p>
      </dgm:t>
    </dgm:pt>
    <dgm:pt modelId="{85A970B3-CF45-4780-AD9B-E12FBF8A2F44}" type="pres">
      <dgm:prSet presAssocID="{33027C59-452F-40F4-8E10-349C8F7EC8E6}" presName="parentText" presStyleLbl="node1" presStyleIdx="0" presStyleCnt="4">
        <dgm:presLayoutVars>
          <dgm:chMax val="0"/>
          <dgm:bulletEnabled val="1"/>
        </dgm:presLayoutVars>
      </dgm:prSet>
      <dgm:spPr/>
      <dgm:t>
        <a:bodyPr/>
        <a:lstStyle/>
        <a:p>
          <a:endParaRPr lang="en-GB"/>
        </a:p>
      </dgm:t>
    </dgm:pt>
    <dgm:pt modelId="{650E8BD8-4CA3-470E-B616-E75131458D15}" type="pres">
      <dgm:prSet presAssocID="{CF331F17-DE3B-42AC-A3C7-51D0FAFAC74D}" presName="spacer" presStyleCnt="0"/>
      <dgm:spPr/>
    </dgm:pt>
    <dgm:pt modelId="{A3B876D0-1A03-405C-85F6-5E754E76C0AB}" type="pres">
      <dgm:prSet presAssocID="{9315F439-E695-4FF8-869E-FF2575DD8B2B}" presName="parentText" presStyleLbl="node1" presStyleIdx="1" presStyleCnt="4">
        <dgm:presLayoutVars>
          <dgm:chMax val="0"/>
          <dgm:bulletEnabled val="1"/>
        </dgm:presLayoutVars>
      </dgm:prSet>
      <dgm:spPr/>
      <dgm:t>
        <a:bodyPr/>
        <a:lstStyle/>
        <a:p>
          <a:endParaRPr lang="en-GB"/>
        </a:p>
      </dgm:t>
    </dgm:pt>
    <dgm:pt modelId="{58381E52-8665-4812-BA81-3B49788111E2}" type="pres">
      <dgm:prSet presAssocID="{075D197B-A3A4-462F-9087-C0D8ABC82F29}" presName="spacer" presStyleCnt="0"/>
      <dgm:spPr/>
    </dgm:pt>
    <dgm:pt modelId="{E6B6B7A9-89A4-41F2-B64C-D18202CDF225}" type="pres">
      <dgm:prSet presAssocID="{AD22B3BD-2280-43BE-A3AF-E8566F9D4BE6}" presName="parentText" presStyleLbl="node1" presStyleIdx="2" presStyleCnt="4">
        <dgm:presLayoutVars>
          <dgm:chMax val="0"/>
          <dgm:bulletEnabled val="1"/>
        </dgm:presLayoutVars>
      </dgm:prSet>
      <dgm:spPr/>
      <dgm:t>
        <a:bodyPr/>
        <a:lstStyle/>
        <a:p>
          <a:endParaRPr lang="en-GB"/>
        </a:p>
      </dgm:t>
    </dgm:pt>
    <dgm:pt modelId="{DC3B6210-6B18-4EF2-864A-1E5262BBD6BA}" type="pres">
      <dgm:prSet presAssocID="{F527AF03-9109-4C65-A15D-E1717D7484DC}" presName="spacer" presStyleCnt="0"/>
      <dgm:spPr/>
    </dgm:pt>
    <dgm:pt modelId="{15AF11A3-5C33-4E6D-94BF-48A030A036B5}" type="pres">
      <dgm:prSet presAssocID="{53C0470C-C385-495A-8ABE-D30282A3B680}" presName="parentText" presStyleLbl="node1" presStyleIdx="3" presStyleCnt="4">
        <dgm:presLayoutVars>
          <dgm:chMax val="0"/>
          <dgm:bulletEnabled val="1"/>
        </dgm:presLayoutVars>
      </dgm:prSet>
      <dgm:spPr/>
      <dgm:t>
        <a:bodyPr/>
        <a:lstStyle/>
        <a:p>
          <a:endParaRPr lang="en-GB"/>
        </a:p>
      </dgm:t>
    </dgm:pt>
  </dgm:ptLst>
  <dgm:cxnLst>
    <dgm:cxn modelId="{8F2F5480-A093-430C-8735-DCC6ED0B838E}" srcId="{DDCE67E7-D440-4C43-90D8-480AF0A77084}" destId="{9315F439-E695-4FF8-869E-FF2575DD8B2B}" srcOrd="1" destOrd="0" parTransId="{22832B0A-5A8E-469C-986F-5568E5B1BE9F}" sibTransId="{075D197B-A3A4-462F-9087-C0D8ABC82F29}"/>
    <dgm:cxn modelId="{278B89E9-AD9C-4B5B-B3BB-8B1D5F554713}" type="presOf" srcId="{DDCE67E7-D440-4C43-90D8-480AF0A77084}" destId="{FF3993E5-F1A9-4293-8177-30F740C9396F}" srcOrd="0" destOrd="0" presId="urn:microsoft.com/office/officeart/2005/8/layout/vList2"/>
    <dgm:cxn modelId="{91B2B986-8FB2-47CB-834F-7ACB78035E8E}" srcId="{DDCE67E7-D440-4C43-90D8-480AF0A77084}" destId="{AD22B3BD-2280-43BE-A3AF-E8566F9D4BE6}" srcOrd="2" destOrd="0" parTransId="{36BFA442-DB1F-4A04-B96E-0088D25A9B5F}" sibTransId="{F527AF03-9109-4C65-A15D-E1717D7484DC}"/>
    <dgm:cxn modelId="{FE9CE5E9-EEBD-400A-BAC8-2C899A7E3DA0}" type="presOf" srcId="{33027C59-452F-40F4-8E10-349C8F7EC8E6}" destId="{85A970B3-CF45-4780-AD9B-E12FBF8A2F44}" srcOrd="0" destOrd="0" presId="urn:microsoft.com/office/officeart/2005/8/layout/vList2"/>
    <dgm:cxn modelId="{49E49C40-34FC-4409-9327-277C308773B5}" srcId="{DDCE67E7-D440-4C43-90D8-480AF0A77084}" destId="{53C0470C-C385-495A-8ABE-D30282A3B680}" srcOrd="3" destOrd="0" parTransId="{8B8C7F08-3F25-4807-B2B4-0615D525B1A0}" sibTransId="{5DB2CD8C-A9F1-4E8D-BD72-9E12A057B22D}"/>
    <dgm:cxn modelId="{9FF65937-40C7-4D62-9666-D5D4E3503925}" type="presOf" srcId="{AD22B3BD-2280-43BE-A3AF-E8566F9D4BE6}" destId="{E6B6B7A9-89A4-41F2-B64C-D18202CDF225}" srcOrd="0" destOrd="0" presId="urn:microsoft.com/office/officeart/2005/8/layout/vList2"/>
    <dgm:cxn modelId="{6979C7B0-F9FD-4F89-964A-22F6D6A80368}" srcId="{DDCE67E7-D440-4C43-90D8-480AF0A77084}" destId="{33027C59-452F-40F4-8E10-349C8F7EC8E6}" srcOrd="0" destOrd="0" parTransId="{02378F8E-596A-4363-B62A-62F7720FE343}" sibTransId="{CF331F17-DE3B-42AC-A3C7-51D0FAFAC74D}"/>
    <dgm:cxn modelId="{B076418B-6E37-4779-8BB7-AA94EF528FC1}" type="presOf" srcId="{53C0470C-C385-495A-8ABE-D30282A3B680}" destId="{15AF11A3-5C33-4E6D-94BF-48A030A036B5}" srcOrd="0" destOrd="0" presId="urn:microsoft.com/office/officeart/2005/8/layout/vList2"/>
    <dgm:cxn modelId="{89A283D1-8E78-4402-9CB6-F8E5B609CBBD}" type="presOf" srcId="{9315F439-E695-4FF8-869E-FF2575DD8B2B}" destId="{A3B876D0-1A03-405C-85F6-5E754E76C0AB}" srcOrd="0" destOrd="0" presId="urn:microsoft.com/office/officeart/2005/8/layout/vList2"/>
    <dgm:cxn modelId="{475B4A71-4ED9-4314-A3C2-1D8FC88CFA19}" type="presParOf" srcId="{FF3993E5-F1A9-4293-8177-30F740C9396F}" destId="{85A970B3-CF45-4780-AD9B-E12FBF8A2F44}" srcOrd="0" destOrd="0" presId="urn:microsoft.com/office/officeart/2005/8/layout/vList2"/>
    <dgm:cxn modelId="{EC9E3491-72F3-4D20-976A-A3A99EB85209}" type="presParOf" srcId="{FF3993E5-F1A9-4293-8177-30F740C9396F}" destId="{650E8BD8-4CA3-470E-B616-E75131458D15}" srcOrd="1" destOrd="0" presId="urn:microsoft.com/office/officeart/2005/8/layout/vList2"/>
    <dgm:cxn modelId="{39AF0F90-A366-4617-9DBF-99E62AD4806E}" type="presParOf" srcId="{FF3993E5-F1A9-4293-8177-30F740C9396F}" destId="{A3B876D0-1A03-405C-85F6-5E754E76C0AB}" srcOrd="2" destOrd="0" presId="urn:microsoft.com/office/officeart/2005/8/layout/vList2"/>
    <dgm:cxn modelId="{3D7D1D1D-2EC6-47E5-9575-1D136629F1A8}" type="presParOf" srcId="{FF3993E5-F1A9-4293-8177-30F740C9396F}" destId="{58381E52-8665-4812-BA81-3B49788111E2}" srcOrd="3" destOrd="0" presId="urn:microsoft.com/office/officeart/2005/8/layout/vList2"/>
    <dgm:cxn modelId="{CE0E36DA-02FC-472C-9DDB-6CE6EEC02C64}" type="presParOf" srcId="{FF3993E5-F1A9-4293-8177-30F740C9396F}" destId="{E6B6B7A9-89A4-41F2-B64C-D18202CDF225}" srcOrd="4" destOrd="0" presId="urn:microsoft.com/office/officeart/2005/8/layout/vList2"/>
    <dgm:cxn modelId="{4FCEE121-4BB8-464A-B407-E3B9839031FB}" type="presParOf" srcId="{FF3993E5-F1A9-4293-8177-30F740C9396F}" destId="{DC3B6210-6B18-4EF2-864A-1E5262BBD6BA}" srcOrd="5" destOrd="0" presId="urn:microsoft.com/office/officeart/2005/8/layout/vList2"/>
    <dgm:cxn modelId="{CAF3C828-7341-47D0-9E36-AFC6BD212BB5}" type="presParOf" srcId="{FF3993E5-F1A9-4293-8177-30F740C9396F}" destId="{15AF11A3-5C33-4E6D-94BF-48A030A036B5}"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9E235-0A14-4CE0-B5CC-A8C638E53D49}">
      <dsp:nvSpPr>
        <dsp:cNvPr id="0" name=""/>
        <dsp:cNvSpPr/>
      </dsp:nvSpPr>
      <dsp:spPr>
        <a:xfrm>
          <a:off x="0" y="36299"/>
          <a:ext cx="88392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CAUTI rate is 2.8 per 1,000 catheter days (unit average, last 6 months)</a:t>
          </a:r>
        </a:p>
      </dsp:txBody>
      <dsp:txXfrm>
        <a:off x="58257" y="94556"/>
        <a:ext cx="8722686" cy="1076886"/>
      </dsp:txXfrm>
    </dsp:sp>
    <dsp:sp modelId="{2BEB3F41-545A-4795-9D70-35F5BDE40C93}">
      <dsp:nvSpPr>
        <dsp:cNvPr id="0" name=""/>
        <dsp:cNvSpPr/>
      </dsp:nvSpPr>
      <dsp:spPr>
        <a:xfrm>
          <a:off x="0" y="1316099"/>
          <a:ext cx="88392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National benchmark target is ≤1.0 per 1,000 catheter days</a:t>
          </a:r>
        </a:p>
      </dsp:txBody>
      <dsp:txXfrm>
        <a:off x="58257" y="1374356"/>
        <a:ext cx="8722686" cy="1076886"/>
      </dsp:txXfrm>
    </dsp:sp>
    <dsp:sp modelId="{6B5BA2C3-951B-4E23-A697-CE6DC5066D8C}">
      <dsp:nvSpPr>
        <dsp:cNvPr id="0" name=""/>
        <dsp:cNvSpPr/>
      </dsp:nvSpPr>
      <dsp:spPr>
        <a:xfrm>
          <a:off x="0" y="2595899"/>
          <a:ext cx="88392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3 of 5 patients with CAUTIs required extended hospitalization</a:t>
          </a:r>
        </a:p>
      </dsp:txBody>
      <dsp:txXfrm>
        <a:off x="58257" y="2654156"/>
        <a:ext cx="8722686" cy="1076886"/>
      </dsp:txXfrm>
    </dsp:sp>
    <dsp:sp modelId="{098A6145-B832-4064-BE9B-261C52C9300A}">
      <dsp:nvSpPr>
        <dsp:cNvPr id="0" name=""/>
        <dsp:cNvSpPr/>
      </dsp:nvSpPr>
      <dsp:spPr>
        <a:xfrm>
          <a:off x="0" y="3875699"/>
          <a:ext cx="8839200" cy="1193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a:t>Staff inconsistently document catheter necessity daily</a:t>
          </a:r>
        </a:p>
      </dsp:txBody>
      <dsp:txXfrm>
        <a:off x="58257" y="3933956"/>
        <a:ext cx="8722686" cy="1076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82E41-98DC-4A7C-B4F5-5B9EB7256048}">
      <dsp:nvSpPr>
        <dsp:cNvPr id="0" name=""/>
        <dsp:cNvSpPr/>
      </dsp:nvSpPr>
      <dsp:spPr>
        <a:xfrm>
          <a:off x="0" y="47159"/>
          <a:ext cx="8839200" cy="1184040"/>
        </a:xfrm>
        <a:prstGeom prst="roundRect">
          <a:avLst/>
        </a:prstGeom>
        <a:solidFill>
          <a:srgbClr val="3E9E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latin typeface="+mj-lt"/>
            </a:rPr>
            <a:t>CAUTIs increase patient mortality risk by up to 35% </a:t>
          </a:r>
          <a:r>
            <a:rPr lang="en-US" sz="3000" kern="1200" dirty="0">
              <a:effectLst/>
              <a:latin typeface="+mj-lt"/>
              <a:ea typeface="Aptos" panose="020B0004020202020204" pitchFamily="34" charset="0"/>
              <a:cs typeface="Times New Roman" panose="02020603050405020304" pitchFamily="18" charset="0"/>
            </a:rPr>
            <a:t>(Wang et al., 2022)</a:t>
          </a:r>
          <a:endParaRPr lang="en-US" sz="3000" kern="1200" dirty="0">
            <a:latin typeface="+mj-lt"/>
          </a:endParaRPr>
        </a:p>
      </dsp:txBody>
      <dsp:txXfrm>
        <a:off x="57800" y="104959"/>
        <a:ext cx="8723600" cy="1068440"/>
      </dsp:txXfrm>
    </dsp:sp>
    <dsp:sp modelId="{A2788A7D-8CCC-4D8B-BF6E-8939BAED38A1}">
      <dsp:nvSpPr>
        <dsp:cNvPr id="0" name=""/>
        <dsp:cNvSpPr/>
      </dsp:nvSpPr>
      <dsp:spPr>
        <a:xfrm>
          <a:off x="0" y="1297439"/>
          <a:ext cx="8839200" cy="1184040"/>
        </a:xfrm>
        <a:prstGeom prst="roundRect">
          <a:avLst/>
        </a:prstGeom>
        <a:solidFill>
          <a:srgbClr val="3E9E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latin typeface="+mj-lt"/>
            </a:rPr>
            <a:t>Each CAUTI episode adds approximately $1,000–$4,700 in hospital costs </a:t>
          </a:r>
          <a:r>
            <a:rPr lang="en-US" sz="3000" kern="1200" dirty="0">
              <a:effectLst/>
              <a:latin typeface="+mj-lt"/>
              <a:ea typeface="Aptos" panose="020B0004020202020204" pitchFamily="34" charset="0"/>
              <a:cs typeface="Times New Roman" panose="02020603050405020304" pitchFamily="18" charset="0"/>
            </a:rPr>
            <a:t>(Wang et al., 2022)</a:t>
          </a:r>
          <a:endParaRPr lang="en-US" sz="3000" kern="1200" dirty="0">
            <a:latin typeface="+mj-lt"/>
          </a:endParaRPr>
        </a:p>
      </dsp:txBody>
      <dsp:txXfrm>
        <a:off x="57800" y="1355239"/>
        <a:ext cx="8723600" cy="1068440"/>
      </dsp:txXfrm>
    </dsp:sp>
    <dsp:sp modelId="{58BC9BF1-5289-4A30-8D49-3E41AD17685B}">
      <dsp:nvSpPr>
        <dsp:cNvPr id="0" name=""/>
        <dsp:cNvSpPr/>
      </dsp:nvSpPr>
      <dsp:spPr>
        <a:xfrm>
          <a:off x="0" y="2547719"/>
          <a:ext cx="8839200" cy="1184040"/>
        </a:xfrm>
        <a:prstGeom prst="roundRect">
          <a:avLst/>
        </a:prstGeom>
        <a:solidFill>
          <a:srgbClr val="3E9E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latin typeface="+mj-lt"/>
            </a:rPr>
            <a:t>CMS no longer reimburses hospitals for CAUTI-related care </a:t>
          </a:r>
          <a:r>
            <a:rPr lang="en-US" sz="3000" kern="1200" dirty="0">
              <a:effectLst/>
              <a:latin typeface="+mj-lt"/>
              <a:ea typeface="Aptos" panose="020B0004020202020204" pitchFamily="34" charset="0"/>
              <a:cs typeface="Times New Roman" panose="02020603050405020304" pitchFamily="18" charset="0"/>
            </a:rPr>
            <a:t>(Wang et al., 2022)</a:t>
          </a:r>
          <a:endParaRPr lang="en-US" sz="3000" kern="1200" dirty="0">
            <a:latin typeface="+mj-lt"/>
          </a:endParaRPr>
        </a:p>
      </dsp:txBody>
      <dsp:txXfrm>
        <a:off x="57800" y="2605519"/>
        <a:ext cx="8723600" cy="1068440"/>
      </dsp:txXfrm>
    </dsp:sp>
    <dsp:sp modelId="{69B7790C-8D19-4BB0-BED5-641448AFE269}">
      <dsp:nvSpPr>
        <dsp:cNvPr id="0" name=""/>
        <dsp:cNvSpPr/>
      </dsp:nvSpPr>
      <dsp:spPr>
        <a:xfrm>
          <a:off x="0" y="3797999"/>
          <a:ext cx="8839200" cy="1184040"/>
        </a:xfrm>
        <a:prstGeom prst="roundRect">
          <a:avLst/>
        </a:prstGeom>
        <a:solidFill>
          <a:srgbClr val="3E9E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latin typeface="+mj-lt"/>
            </a:rPr>
            <a:t>Prolonged catheter use reduces patient mobility and quality of life </a:t>
          </a:r>
          <a:r>
            <a:rPr lang="en-US" sz="3000" kern="1200" dirty="0">
              <a:effectLst/>
              <a:latin typeface="+mj-lt"/>
              <a:ea typeface="Aptos" panose="020B0004020202020204" pitchFamily="34" charset="0"/>
              <a:cs typeface="Times New Roman" panose="02020603050405020304" pitchFamily="18" charset="0"/>
            </a:rPr>
            <a:t>(Wang et al., 2022)</a:t>
          </a:r>
          <a:endParaRPr lang="en-US" sz="3000" kern="1200" dirty="0">
            <a:latin typeface="+mj-lt"/>
          </a:endParaRPr>
        </a:p>
      </dsp:txBody>
      <dsp:txXfrm>
        <a:off x="57800" y="3855799"/>
        <a:ext cx="8723600" cy="1068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205F0-34A1-4436-A6AB-76FD732FE117}">
      <dsp:nvSpPr>
        <dsp:cNvPr id="0" name=""/>
        <dsp:cNvSpPr/>
      </dsp:nvSpPr>
      <dsp:spPr>
        <a:xfrm>
          <a:off x="0" y="32459"/>
          <a:ext cx="9220200" cy="11980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accent1">
                  <a:lumMod val="50000"/>
                </a:schemeClr>
              </a:solidFill>
            </a:rPr>
            <a:t>No standardized daily catheter necessity review process in place</a:t>
          </a:r>
        </a:p>
      </dsp:txBody>
      <dsp:txXfrm>
        <a:off x="58485" y="90944"/>
        <a:ext cx="9103230" cy="1081110"/>
      </dsp:txXfrm>
    </dsp:sp>
    <dsp:sp modelId="{76B32BFA-6BB3-4661-AC27-D7FE086D9B00}">
      <dsp:nvSpPr>
        <dsp:cNvPr id="0" name=""/>
        <dsp:cNvSpPr/>
      </dsp:nvSpPr>
      <dsp:spPr>
        <a:xfrm>
          <a:off x="0" y="1414859"/>
          <a:ext cx="9220200" cy="11980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accent1">
                  <a:lumMod val="50000"/>
                </a:schemeClr>
              </a:solidFill>
            </a:rPr>
            <a:t>Catheter insertion bundles are available but inconsistently used</a:t>
          </a:r>
        </a:p>
      </dsp:txBody>
      <dsp:txXfrm>
        <a:off x="58485" y="1473344"/>
        <a:ext cx="9103230" cy="1081110"/>
      </dsp:txXfrm>
    </dsp:sp>
    <dsp:sp modelId="{EE032D32-6BC5-4586-9CCA-7A83BE8B1166}">
      <dsp:nvSpPr>
        <dsp:cNvPr id="0" name=""/>
        <dsp:cNvSpPr/>
      </dsp:nvSpPr>
      <dsp:spPr>
        <a:xfrm>
          <a:off x="0" y="2797260"/>
          <a:ext cx="9220200" cy="11980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accent1">
                  <a:lumMod val="50000"/>
                </a:schemeClr>
              </a:solidFill>
            </a:rPr>
            <a:t>Nursing documentation of catheter indication is incomplete in 60% of charts</a:t>
          </a:r>
        </a:p>
      </dsp:txBody>
      <dsp:txXfrm>
        <a:off x="58485" y="2855745"/>
        <a:ext cx="9103230" cy="1081110"/>
      </dsp:txXfrm>
    </dsp:sp>
    <dsp:sp modelId="{DA91E73E-867B-42C1-AE44-1EB9E81CFD4C}">
      <dsp:nvSpPr>
        <dsp:cNvPr id="0" name=""/>
        <dsp:cNvSpPr/>
      </dsp:nvSpPr>
      <dsp:spPr>
        <a:xfrm>
          <a:off x="0" y="4179660"/>
          <a:ext cx="9220200" cy="11980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accent1">
                  <a:lumMod val="50000"/>
                </a:schemeClr>
              </a:solidFill>
            </a:rPr>
            <a:t>No formal nurse-driven removal protocol currently exists</a:t>
          </a:r>
        </a:p>
      </dsp:txBody>
      <dsp:txXfrm>
        <a:off x="58485" y="4238145"/>
        <a:ext cx="9103230" cy="1081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6BD80-0275-4198-9409-C7F40456B4DB}">
      <dsp:nvSpPr>
        <dsp:cNvPr id="0" name=""/>
        <dsp:cNvSpPr/>
      </dsp:nvSpPr>
      <dsp:spPr>
        <a:xfrm>
          <a:off x="1523999" y="0"/>
          <a:ext cx="6705600" cy="67056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B5ACD-5BF6-4293-9E9F-541E99D68B5B}">
      <dsp:nvSpPr>
        <dsp:cNvPr id="0" name=""/>
        <dsp:cNvSpPr/>
      </dsp:nvSpPr>
      <dsp:spPr>
        <a:xfrm>
          <a:off x="1959864" y="435864"/>
          <a:ext cx="2682240" cy="268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SzPts val="1000"/>
            <a:buFont typeface="Symbol" panose="05050102010706020507" pitchFamily="18" charset="2"/>
            <a:buChar char=""/>
          </a:pPr>
          <a:r>
            <a:rPr lang="en-US" sz="2200" kern="1200" dirty="0">
              <a:effectLst/>
              <a:latin typeface="Aptos" panose="020B0004020202020204" pitchFamily="34" charset="0"/>
              <a:ea typeface="Aptos" panose="020B0004020202020204" pitchFamily="34" charset="0"/>
              <a:cs typeface="Times New Roman" panose="02020603050405020304" pitchFamily="18" charset="0"/>
            </a:rPr>
            <a:t>National CAUTI benchmark: ≤1.0 per 1,000 catheter days (NHSN, 2024)</a:t>
          </a:r>
          <a:endParaRPr lang="en-US" sz="2200" kern="1200" dirty="0"/>
        </a:p>
      </dsp:txBody>
      <dsp:txXfrm>
        <a:off x="2090800" y="566800"/>
        <a:ext cx="2420368" cy="2420368"/>
      </dsp:txXfrm>
    </dsp:sp>
    <dsp:sp modelId="{5292F3AC-F240-45B9-BFD6-ECE56C430AB3}">
      <dsp:nvSpPr>
        <dsp:cNvPr id="0" name=""/>
        <dsp:cNvSpPr/>
      </dsp:nvSpPr>
      <dsp:spPr>
        <a:xfrm>
          <a:off x="5111496" y="435864"/>
          <a:ext cx="2682240" cy="268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SzPts val="1000"/>
            <a:buFont typeface="Symbol" panose="05050102010706020507" pitchFamily="18" charset="2"/>
            <a:buChar char=""/>
          </a:pPr>
          <a:r>
            <a:rPr lang="en-US" sz="2200" kern="1200" dirty="0">
              <a:effectLst/>
              <a:latin typeface="Aptos" panose="020B0004020202020204" pitchFamily="34" charset="0"/>
              <a:ea typeface="Aptos" panose="020B0004020202020204" pitchFamily="34" charset="0"/>
              <a:cs typeface="Times New Roman" panose="02020603050405020304" pitchFamily="18" charset="0"/>
            </a:rPr>
            <a:t>Our unit rate: 2.8 per 1,000 catheter days — 180% above benchmark</a:t>
          </a:r>
          <a:endParaRPr lang="en-US" sz="2200" kern="1200" dirty="0"/>
        </a:p>
      </dsp:txBody>
      <dsp:txXfrm>
        <a:off x="5242432" y="566800"/>
        <a:ext cx="2420368" cy="2420368"/>
      </dsp:txXfrm>
    </dsp:sp>
    <dsp:sp modelId="{CBEBF415-8E11-479A-B8FE-440E7C3B2A9B}">
      <dsp:nvSpPr>
        <dsp:cNvPr id="0" name=""/>
        <dsp:cNvSpPr/>
      </dsp:nvSpPr>
      <dsp:spPr>
        <a:xfrm>
          <a:off x="1959864" y="3587496"/>
          <a:ext cx="2682240" cy="268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SzPts val="1000"/>
            <a:buFont typeface="Symbol" panose="05050102010706020507" pitchFamily="18" charset="2"/>
            <a:buChar char=""/>
          </a:pPr>
          <a:r>
            <a:rPr lang="en-US" sz="2200" kern="1200" dirty="0">
              <a:effectLst/>
              <a:latin typeface="Aptos" panose="020B0004020202020204" pitchFamily="34" charset="0"/>
              <a:ea typeface="Aptos" panose="020B0004020202020204" pitchFamily="34" charset="0"/>
              <a:cs typeface="Times New Roman" panose="02020603050405020304" pitchFamily="18" charset="0"/>
            </a:rPr>
            <a:t>Top-performing hospitals with nurse-driven protocols average 0.6 per 1,000 catheter days</a:t>
          </a:r>
          <a:endParaRPr lang="en-US" sz="2200" kern="1200" dirty="0"/>
        </a:p>
      </dsp:txBody>
      <dsp:txXfrm>
        <a:off x="2090800" y="3718432"/>
        <a:ext cx="2420368" cy="2420368"/>
      </dsp:txXfrm>
    </dsp:sp>
    <dsp:sp modelId="{C1EB695E-855A-4953-ACBE-B07A80CDA639}">
      <dsp:nvSpPr>
        <dsp:cNvPr id="0" name=""/>
        <dsp:cNvSpPr/>
      </dsp:nvSpPr>
      <dsp:spPr>
        <a:xfrm>
          <a:off x="5111496" y="3587496"/>
          <a:ext cx="2682240" cy="268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SzPts val="1000"/>
            <a:buFont typeface="Symbol" panose="05050102010706020507" pitchFamily="18" charset="2"/>
            <a:buChar char=""/>
          </a:pPr>
          <a:r>
            <a:rPr lang="en-US" sz="2200" kern="1200" dirty="0">
              <a:effectLst/>
              <a:latin typeface="Aptos" panose="020B0004020202020204" pitchFamily="34" charset="0"/>
              <a:ea typeface="Aptos" panose="020B0004020202020204" pitchFamily="34" charset="0"/>
              <a:cs typeface="Times New Roman" panose="02020603050405020304" pitchFamily="18" charset="0"/>
            </a:rPr>
            <a:t>Our 6-month post-implementation goal: ≤1.0 per 1,000 catheter days</a:t>
          </a:r>
          <a:endParaRPr lang="en-US" sz="2200" kern="1200" dirty="0"/>
        </a:p>
      </dsp:txBody>
      <dsp:txXfrm>
        <a:off x="5242432" y="3718432"/>
        <a:ext cx="2420368" cy="2420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970B3-CF45-4780-AD9B-E12FBF8A2F44}">
      <dsp:nvSpPr>
        <dsp:cNvPr id="0" name=""/>
        <dsp:cNvSpPr/>
      </dsp:nvSpPr>
      <dsp:spPr>
        <a:xfrm>
          <a:off x="0" y="33059"/>
          <a:ext cx="8763000" cy="110331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Hospital goal: zero preventable CAUTIs by end of fiscal year 2025</a:t>
          </a:r>
        </a:p>
      </dsp:txBody>
      <dsp:txXfrm>
        <a:off x="53859" y="86918"/>
        <a:ext cx="8655282" cy="995592"/>
      </dsp:txXfrm>
    </dsp:sp>
    <dsp:sp modelId="{A3B876D0-1A03-405C-85F6-5E754E76C0AB}">
      <dsp:nvSpPr>
        <dsp:cNvPr id="0" name=""/>
        <dsp:cNvSpPr/>
      </dsp:nvSpPr>
      <dsp:spPr>
        <a:xfrm>
          <a:off x="0" y="1268849"/>
          <a:ext cx="8763000" cy="110331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Current practice does not support goal attainment without structural change</a:t>
          </a:r>
        </a:p>
      </dsp:txBody>
      <dsp:txXfrm>
        <a:off x="53859" y="1322708"/>
        <a:ext cx="8655282" cy="995592"/>
      </dsp:txXfrm>
    </dsp:sp>
    <dsp:sp modelId="{E6B6B7A9-89A4-41F2-B64C-D18202CDF225}">
      <dsp:nvSpPr>
        <dsp:cNvPr id="0" name=""/>
        <dsp:cNvSpPr/>
      </dsp:nvSpPr>
      <dsp:spPr>
        <a:xfrm>
          <a:off x="0" y="2504639"/>
          <a:ext cx="8763000" cy="110331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Catheter removal delays and documentation gaps directly undermine the hospital's goal</a:t>
          </a:r>
        </a:p>
      </dsp:txBody>
      <dsp:txXfrm>
        <a:off x="53859" y="2558498"/>
        <a:ext cx="8655282" cy="995592"/>
      </dsp:txXfrm>
    </dsp:sp>
    <dsp:sp modelId="{15AF11A3-5C33-4E6D-94BF-48A030A036B5}">
      <dsp:nvSpPr>
        <dsp:cNvPr id="0" name=""/>
        <dsp:cNvSpPr/>
      </dsp:nvSpPr>
      <dsp:spPr>
        <a:xfrm>
          <a:off x="0" y="3740430"/>
          <a:ext cx="8763000" cy="110331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Without intervention, current trajectory projects 24+ CAUTIs annually on this unit alone</a:t>
          </a:r>
        </a:p>
      </dsp:txBody>
      <dsp:txXfrm>
        <a:off x="53859" y="3794289"/>
        <a:ext cx="8655282" cy="9955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8CE38-8D5E-4948-BDDD-CDBE83E5BB45}"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FF7A4-CDC0-4E6E-A6F3-74DD7F01A5C1}" type="slidenum">
              <a:rPr lang="en-US" smtClean="0"/>
              <a:t>‹#›</a:t>
            </a:fld>
            <a:endParaRPr lang="en-US"/>
          </a:p>
        </p:txBody>
      </p:sp>
    </p:spTree>
    <p:extLst>
      <p:ext uri="{BB962C8B-B14F-4D97-AF65-F5344CB8AC3E}">
        <p14:creationId xmlns:p14="http://schemas.microsoft.com/office/powerpoint/2010/main" val="386341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AFF7A4-CDC0-4E6E-A6F3-74DD7F01A5C1}" type="slidenum">
              <a:rPr lang="en-US" smtClean="0"/>
              <a:t>1</a:t>
            </a:fld>
            <a:endParaRPr lang="en-US"/>
          </a:p>
        </p:txBody>
      </p:sp>
    </p:spTree>
    <p:extLst>
      <p:ext uri="{BB962C8B-B14F-4D97-AF65-F5344CB8AC3E}">
        <p14:creationId xmlns:p14="http://schemas.microsoft.com/office/powerpoint/2010/main" val="149647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suggested intervention is an evidence-based nurse-led CAUTI prevention bundle based on evidence-based guidelines, such as HICPAC (Healthcare Infection Control Practices Advisory Committee) recommendations. The bundle comprises three core procedures: a structured daily catheter need assessment with a standard checklist, nurse-initiated removal criteria that enable nurses to take away catheters when clinical indications cease, and a reinforced routine maintenance protocol. Preimplantation will be conducted with a four-week staff education program. The rate of CAUTI will be measured monthly over six months after implementation to measure the effectiveness and implement refinements. Such a gradual process will guarantee employee preparedness and evidence-based analysis.</a:t>
            </a:r>
          </a:p>
        </p:txBody>
      </p:sp>
      <p:sp>
        <p:nvSpPr>
          <p:cNvPr id="4" name="Slide Number Placeholder 3"/>
          <p:cNvSpPr>
            <a:spLocks noGrp="1"/>
          </p:cNvSpPr>
          <p:nvPr>
            <p:ph type="sldNum" sz="quarter" idx="5"/>
          </p:nvPr>
        </p:nvSpPr>
        <p:spPr/>
        <p:txBody>
          <a:bodyPr/>
          <a:lstStyle/>
          <a:p>
            <a:fld id="{8DAFF7A4-CDC0-4E6E-A6F3-74DD7F01A5C1}" type="slidenum">
              <a:rPr lang="en-US" smtClean="0"/>
              <a:t>10</a:t>
            </a:fld>
            <a:endParaRPr lang="en-US"/>
          </a:p>
        </p:txBody>
      </p:sp>
    </p:spTree>
    <p:extLst>
      <p:ext uri="{BB962C8B-B14F-4D97-AF65-F5344CB8AC3E}">
        <p14:creationId xmlns:p14="http://schemas.microsoft.com/office/powerpoint/2010/main" val="126547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Nurse-driven CAUTI prevention bundles are evidence-based. Wang et al. (2022) showed that CAUTI reductions up to 50 percent were achieved through nurse-led removal protocols in medical-surgical units. Single-day reassessment checklists have continually demonstrated a decrease in avoidable catheter days in various hospitals. Research also establishes that bundle compliance rates that are higher than 80% are closely linked to the long-term, lasting reductions </a:t>
            </a:r>
            <a:r>
              <a:rPr lang="en-US" sz="1800" kern="100">
                <a:effectLst/>
                <a:latin typeface="Aptos" panose="020B0004020202020204" pitchFamily="34" charset="0"/>
                <a:ea typeface="Aptos" panose="020B0004020202020204" pitchFamily="34" charset="0"/>
                <a:cs typeface="Times New Roman" panose="02020603050405020304" pitchFamily="18" charset="0"/>
              </a:rPr>
              <a:t>in CAUTI (CDC, 2025).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More importantly, the aspect of staff education is the strongest predicting factor of bundle adherence. The results confirm that our proposed intervention is evidence-based and viable to be implemented in our unit with adequate preparation.</a:t>
            </a:r>
          </a:p>
        </p:txBody>
      </p:sp>
      <p:sp>
        <p:nvSpPr>
          <p:cNvPr id="4" name="Slide Number Placeholder 3"/>
          <p:cNvSpPr>
            <a:spLocks noGrp="1"/>
          </p:cNvSpPr>
          <p:nvPr>
            <p:ph type="sldNum" sz="quarter" idx="5"/>
          </p:nvPr>
        </p:nvSpPr>
        <p:spPr/>
        <p:txBody>
          <a:bodyPr/>
          <a:lstStyle/>
          <a:p>
            <a:fld id="{8DAFF7A4-CDC0-4E6E-A6F3-74DD7F01A5C1}" type="slidenum">
              <a:rPr lang="en-US" smtClean="0"/>
              <a:t>11</a:t>
            </a:fld>
            <a:endParaRPr lang="en-US"/>
          </a:p>
        </p:txBody>
      </p:sp>
    </p:spTree>
    <p:extLst>
      <p:ext uri="{BB962C8B-B14F-4D97-AF65-F5344CB8AC3E}">
        <p14:creationId xmlns:p14="http://schemas.microsoft.com/office/powerpoint/2010/main" val="69426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Acknowledging patient autonomy is fundamental in safe urinary catheter use, and patients should be knowledgeable about their catheter, both when it is inserted and when it is removed if possible. Such explanations should include the reason, risks (discomfort, infection) and alternatives. For example, a surgical admission may initially agree to catheter insertion but later report discomfort or seek removal: including the patient in the reassessment process ensures patient trust and adherence to management decisions. However, nurses need to navigate between protocol-based guidelines for catheter removal and clinical decision-making. For example, though a catheter may be removed on day one post-surgery according to a checklist, a patient with residual urinary retention or unstable vital signs may require longer catheterization; adhering to the protocol here could be dangerous. Elderly patients or those with cognitive deficits need special attention such as including family or surrogates, simple and clear communication, among other precautions. Anecdotally, agitation in such patients may result in catheter removal, with the risk of trauma or infection. Lastly, removal too soon should be avoided to prevent complications such as urinary retention, bladder distention or re-catheterization (which ironically raises the risk for infection). Thus, safe practice follows blending evidence-based guidelines with patient-centred, ethically-driven clinical reasoning.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AFF7A4-CDC0-4E6E-A6F3-74DD7F01A5C1}" type="slidenum">
              <a:rPr lang="en-US" smtClean="0"/>
              <a:t>12</a:t>
            </a:fld>
            <a:endParaRPr lang="en-US"/>
          </a:p>
        </p:txBody>
      </p:sp>
    </p:spTree>
    <p:extLst>
      <p:ext uri="{BB962C8B-B14F-4D97-AF65-F5344CB8AC3E}">
        <p14:creationId xmlns:p14="http://schemas.microsoft.com/office/powerpoint/2010/main" val="179041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Ethical issues should be properly considered prior to the adoption of a nurse-led elimination process. The scope of independent nursing practice is spelled out in each state nurse practice act; in most states, the removal of catheters without a physician directive is within the nursing scope of practice only when there is a properly authorized, standing order that references it . The nurse-driven protocol and standing order should be reviewed by the legal and compliance team of our institution and be approved for implementation afterward. Unfinished catheter records as we have them now (60 percent of our charts) pose enormous personal and operational liability. Catheter removal also presents any threat, out of which events, like urinary retention, must be well recorded and handled as per the protocol to ensure that the patient and the nursing staff are safe.</a:t>
            </a:r>
          </a:p>
        </p:txBody>
      </p:sp>
      <p:sp>
        <p:nvSpPr>
          <p:cNvPr id="4" name="Slide Number Placeholder 3"/>
          <p:cNvSpPr>
            <a:spLocks noGrp="1"/>
          </p:cNvSpPr>
          <p:nvPr>
            <p:ph type="sldNum" sz="quarter" idx="5"/>
          </p:nvPr>
        </p:nvSpPr>
        <p:spPr/>
        <p:txBody>
          <a:bodyPr/>
          <a:lstStyle/>
          <a:p>
            <a:fld id="{8DAFF7A4-CDC0-4E6E-A6F3-74DD7F01A5C1}" type="slidenum">
              <a:rPr lang="en-US" smtClean="0"/>
              <a:t>13</a:t>
            </a:fld>
            <a:endParaRPr lang="en-US"/>
          </a:p>
        </p:txBody>
      </p:sp>
    </p:spTree>
    <p:extLst>
      <p:ext uri="{BB962C8B-B14F-4D97-AF65-F5344CB8AC3E}">
        <p14:creationId xmlns:p14="http://schemas.microsoft.com/office/powerpoint/2010/main" val="25071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various regulatory frameworks that this EBP project intersects. Accredited hospitals must have an active infection prevention program, and CAUTI rates are one of the indicators that are monitored by the Joint Commission (Ling et al., 2023). CMS Conditions of Participation mandate that healthcare-associated infections, such as CAUTIs, are reported using the CDC National Healthcare Safety Network (NHSN). The rates of our unit are compared to the National Database of Nursing Quality Indicators (NDNQI), and the existing rates can be publicly compared. Personal protective equipment must also be included in our education program since they are regulated under OSHA regulations during catheter care. Institutional accreditation, reimbursement, and public accountability are based on regulatory compliance.</a:t>
            </a:r>
          </a:p>
        </p:txBody>
      </p:sp>
      <p:sp>
        <p:nvSpPr>
          <p:cNvPr id="4" name="Slide Number Placeholder 3"/>
          <p:cNvSpPr>
            <a:spLocks noGrp="1"/>
          </p:cNvSpPr>
          <p:nvPr>
            <p:ph type="sldNum" sz="quarter" idx="5"/>
          </p:nvPr>
        </p:nvSpPr>
        <p:spPr/>
        <p:txBody>
          <a:bodyPr/>
          <a:lstStyle/>
          <a:p>
            <a:fld id="{8DAFF7A4-CDC0-4E6E-A6F3-74DD7F01A5C1}" type="slidenum">
              <a:rPr lang="en-US" smtClean="0"/>
              <a:t>14</a:t>
            </a:fld>
            <a:endParaRPr lang="en-US"/>
          </a:p>
        </p:txBody>
      </p:sp>
    </p:spTree>
    <p:extLst>
      <p:ext uri="{BB962C8B-B14F-4D97-AF65-F5344CB8AC3E}">
        <p14:creationId xmlns:p14="http://schemas.microsoft.com/office/powerpoint/2010/main" val="60671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CAUTI prevention was chosen by our team as it is not only a patient safety issue in the immediate term, but is a high-impact opportunity suitable for measurable change. On-unit nurses were able to directly see patients who were suffering, having a long stay, and were anxious about unnecessary catheter insertion (Kelly et al., 2024). This problem is best suited to an EBP project due to the availability of clear unit-level baseline data, such as documentation compliance rate, dwell times, and infection rate. Also, the wealth of literature that backs up CAUTI prevention bundles run by nurses makes us more confident that the intervention would lead to tangible outcomes. This issue would resonate with our values as nurse leaders: to avoid harm, to impact patient outcomes, and to push quality based on evidence.</a:t>
            </a:r>
          </a:p>
        </p:txBody>
      </p:sp>
      <p:sp>
        <p:nvSpPr>
          <p:cNvPr id="4" name="Slide Number Placeholder 3"/>
          <p:cNvSpPr>
            <a:spLocks noGrp="1"/>
          </p:cNvSpPr>
          <p:nvPr>
            <p:ph type="sldNum" sz="quarter" idx="5"/>
          </p:nvPr>
        </p:nvSpPr>
        <p:spPr/>
        <p:txBody>
          <a:bodyPr/>
          <a:lstStyle/>
          <a:p>
            <a:fld id="{8DAFF7A4-CDC0-4E6E-A6F3-74DD7F01A5C1}" type="slidenum">
              <a:rPr lang="en-US" smtClean="0"/>
              <a:t>15</a:t>
            </a:fld>
            <a:endParaRPr lang="en-US"/>
          </a:p>
        </p:txBody>
      </p:sp>
    </p:spTree>
    <p:extLst>
      <p:ext uri="{BB962C8B-B14F-4D97-AF65-F5344CB8AC3E}">
        <p14:creationId xmlns:p14="http://schemas.microsoft.com/office/powerpoint/2010/main" val="168592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Qualitative data was critical and presented interview information among the unit nurse manager, two charge nurses, and five bedside nurses. The nurse manager listed the lack of a standardized protocol as the main structural impact on an individual's steady CAUTI prevention. Bedside nurses reported the high-census shift as a significant issue to daily reassessment achievement based on time pressure. Delay in getting physician orders to remove catheters, even when the clinical need was evidently surpassed, was cited by the charge nurses. In spite of these obstacles, there was high motivation among staff to apply a nurse-based protocol, given sufficient training and administrative backup. This qualitative data will guide us in the design as well as the change management plan of our intervention.</a:t>
            </a:r>
          </a:p>
        </p:txBody>
      </p:sp>
      <p:sp>
        <p:nvSpPr>
          <p:cNvPr id="4" name="Slide Number Placeholder 3"/>
          <p:cNvSpPr>
            <a:spLocks noGrp="1"/>
          </p:cNvSpPr>
          <p:nvPr>
            <p:ph type="sldNum" sz="quarter" idx="5"/>
          </p:nvPr>
        </p:nvSpPr>
        <p:spPr/>
        <p:txBody>
          <a:bodyPr/>
          <a:lstStyle/>
          <a:p>
            <a:fld id="{8DAFF7A4-CDC0-4E6E-A6F3-74DD7F01A5C1}" type="slidenum">
              <a:rPr lang="en-US" smtClean="0"/>
              <a:t>16</a:t>
            </a:fld>
            <a:endParaRPr lang="en-US"/>
          </a:p>
        </p:txBody>
      </p:sp>
    </p:spTree>
    <p:extLst>
      <p:ext uri="{BB962C8B-B14F-4D97-AF65-F5344CB8AC3E}">
        <p14:creationId xmlns:p14="http://schemas.microsoft.com/office/powerpoint/2010/main" val="985854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provided quantitative data based on the facility data on the Q1 2025 QI report and a specific patient satisfaction survey is strong evidence in support of the intervention (CDC, 2025). Six CAUTIs resulted in an estimated cost of 28,200, which was not reimbursed by CMS. A survey of patient satisfaction conducted on 25 patients who had just received a catheter insertion showed that 68% of patients who had suffered some catheter-related discomfort during their stay at the hospital listed this as a significant issue, which directly affected the experience scores. A catheter compliance audit obtained a result of 45 percent compliance with the catheter bundles in a satisfaction audit. Along with the 6.2-day average dwell time, these numbers provided a quantitative argument in support of an organized intervention and the sense of urgency that can be expressed in our problem statement.</a:t>
            </a:r>
          </a:p>
        </p:txBody>
      </p:sp>
      <p:sp>
        <p:nvSpPr>
          <p:cNvPr id="4" name="Slide Number Placeholder 3"/>
          <p:cNvSpPr>
            <a:spLocks noGrp="1"/>
          </p:cNvSpPr>
          <p:nvPr>
            <p:ph type="sldNum" sz="quarter" idx="5"/>
          </p:nvPr>
        </p:nvSpPr>
        <p:spPr/>
        <p:txBody>
          <a:bodyPr/>
          <a:lstStyle/>
          <a:p>
            <a:fld id="{8DAFF7A4-CDC0-4E6E-A6F3-74DD7F01A5C1}" type="slidenum">
              <a:rPr lang="en-US" smtClean="0"/>
              <a:t>17</a:t>
            </a:fld>
            <a:endParaRPr lang="en-US"/>
          </a:p>
        </p:txBody>
      </p:sp>
    </p:spTree>
    <p:extLst>
      <p:ext uri="{BB962C8B-B14F-4D97-AF65-F5344CB8AC3E}">
        <p14:creationId xmlns:p14="http://schemas.microsoft.com/office/powerpoint/2010/main" val="1012774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Comparing the CAUTI rate in our unit to the national standards shows that our performance is below the national average. The NHSN 2024 standard of a medical-surgical unit is 1.0 or less CAUTI/ 1000 catheter days. This standard is 180% below our rate of 2.8 in our unit. Analysis of published results of institutions that have adopted nurse-led CAUTI prevention bundles indicates that the best performers have rates as low as 0.6 per 1,000 catheter days. On this basis, our expectation is a 64 percent decrease in CAUTI rate that will bring us to a bottom of 1.0 or less per 1,000 catheter days that will serve as our six-month post-implementation target. It is a clinically meaningful and evidence-based goal that is ambitious.</a:t>
            </a:r>
          </a:p>
          <a:p>
            <a:endParaRPr lang="en-US" dirty="0"/>
          </a:p>
        </p:txBody>
      </p:sp>
      <p:sp>
        <p:nvSpPr>
          <p:cNvPr id="4" name="Slide Number Placeholder 3"/>
          <p:cNvSpPr>
            <a:spLocks noGrp="1"/>
          </p:cNvSpPr>
          <p:nvPr>
            <p:ph type="sldNum" sz="quarter" idx="5"/>
          </p:nvPr>
        </p:nvSpPr>
        <p:spPr/>
        <p:txBody>
          <a:bodyPr/>
          <a:lstStyle/>
          <a:p>
            <a:fld id="{8DAFF7A4-CDC0-4E6E-A6F3-74DD7F01A5C1}" type="slidenum">
              <a:rPr lang="en-US" smtClean="0"/>
              <a:t>18</a:t>
            </a:fld>
            <a:endParaRPr lang="en-US"/>
          </a:p>
        </p:txBody>
      </p:sp>
    </p:spTree>
    <p:extLst>
      <p:ext uri="{BB962C8B-B14F-4D97-AF65-F5344CB8AC3E}">
        <p14:creationId xmlns:p14="http://schemas.microsoft.com/office/powerpoint/2010/main" val="226876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quality objective mentioned by our hospital is equal to zero preventable CAUTIs by the end of fiscal year 2025 - a NHSN-congruent measure that is painted in the annual plan of patient safety (CDC, 2025). The practices that our unit is currently employed in working with do not favor reaching this goal. The lack of a nurse-centered protocol and the timing delays that occur during the removal of catheters are attributed to structural impediments to zero-CAUTI results due to the occasional nature of chronic documentation. Continuing with our Q1 rate projection, we can state that the unit may experience 24 or more CAUTI by the end of the year, as it is projected without the intervention- this is way more than the hospital would allow. In this assessment, it is confirmed that one has to make improvements in a more gradual manner; rather, a formal and evidence-based practice change should be made to fulfill commitments of the institution.</a:t>
            </a:r>
          </a:p>
        </p:txBody>
      </p:sp>
      <p:sp>
        <p:nvSpPr>
          <p:cNvPr id="4" name="Slide Number Placeholder 3"/>
          <p:cNvSpPr>
            <a:spLocks noGrp="1"/>
          </p:cNvSpPr>
          <p:nvPr>
            <p:ph type="sldNum" sz="quarter" idx="5"/>
          </p:nvPr>
        </p:nvSpPr>
        <p:spPr/>
        <p:txBody>
          <a:bodyPr/>
          <a:lstStyle/>
          <a:p>
            <a:fld id="{8DAFF7A4-CDC0-4E6E-A6F3-74DD7F01A5C1}" type="slidenum">
              <a:rPr lang="en-US" smtClean="0"/>
              <a:t>19</a:t>
            </a:fld>
            <a:endParaRPr lang="en-US"/>
          </a:p>
        </p:txBody>
      </p:sp>
    </p:spTree>
    <p:extLst>
      <p:ext uri="{BB962C8B-B14F-4D97-AF65-F5344CB8AC3E}">
        <p14:creationId xmlns:p14="http://schemas.microsoft.com/office/powerpoint/2010/main" val="4108859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presentation has been divided into six sections. We start by defining the clinical issue of high rates of CAUTIs in our medical-surgical unit and outlining the reasons why the issue needs immediate intervention. Then, we consider qualitative and quantitative data, such as QI reports, patient satisfaction surveys, and benchmarking evidence, which fall within the scope of the problem. Then we consider the ethical, legal, and regulatory issues that can influence the way we should treat this practice change. Based on this, we introduce our formally constructed EBP question and the bundle intervention that we propose, which is driven by nurses. The implementation and evaluation plan provides us with the step-by-step implementation and the success metrics. Our call to action is a strong way to finish, which highlights the importance of all nurses eradicating unnecessary patient harm.</a:t>
            </a:r>
          </a:p>
        </p:txBody>
      </p:sp>
      <p:sp>
        <p:nvSpPr>
          <p:cNvPr id="4" name="Slide Number Placeholder 3"/>
          <p:cNvSpPr>
            <a:spLocks noGrp="1"/>
          </p:cNvSpPr>
          <p:nvPr>
            <p:ph type="sldNum" sz="quarter" idx="5"/>
          </p:nvPr>
        </p:nvSpPr>
        <p:spPr/>
        <p:txBody>
          <a:bodyPr/>
          <a:lstStyle/>
          <a:p>
            <a:fld id="{8DAFF7A4-CDC0-4E6E-A6F3-74DD7F01A5C1}" type="slidenum">
              <a:rPr lang="en-US" smtClean="0"/>
              <a:t>2</a:t>
            </a:fld>
            <a:endParaRPr lang="en-US"/>
          </a:p>
        </p:txBody>
      </p:sp>
    </p:spTree>
    <p:extLst>
      <p:ext uri="{BB962C8B-B14F-4D97-AF65-F5344CB8AC3E}">
        <p14:creationId xmlns:p14="http://schemas.microsoft.com/office/powerpoint/2010/main" val="1306536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implementation plan includes a four-phase six-month implementation plan. In the first two weeks, the EBP team will work on the development of the nurse-led catheter removal protocol alongside the physician champions, and they will gain official consent from the administration and the hospital policy committee. The third and fourth weeks will be devoted to staff training, where simulation scenarios and demonstration of their use through returns are used to guarantee competency. Week 5 will be go-live with the implementation of the daily catheter necessity checklist in the nursing documentation and the nurse-driven removal standing order. Since week six, data audits at the monthly level, consisting of monitoring CAUTI rates, compliance with bundles, and dwell times, will be tracked, and the results will be made transparent to the staff and unit leadership to ensure continued involvement.</a:t>
            </a:r>
          </a:p>
        </p:txBody>
      </p:sp>
      <p:sp>
        <p:nvSpPr>
          <p:cNvPr id="4" name="Slide Number Placeholder 3"/>
          <p:cNvSpPr>
            <a:spLocks noGrp="1"/>
          </p:cNvSpPr>
          <p:nvPr>
            <p:ph type="sldNum" sz="quarter" idx="5"/>
          </p:nvPr>
        </p:nvSpPr>
        <p:spPr/>
        <p:txBody>
          <a:bodyPr/>
          <a:lstStyle/>
          <a:p>
            <a:fld id="{8DAFF7A4-CDC0-4E6E-A6F3-74DD7F01A5C1}" type="slidenum">
              <a:rPr lang="en-US" smtClean="0"/>
              <a:t>20</a:t>
            </a:fld>
            <a:endParaRPr lang="en-US"/>
          </a:p>
        </p:txBody>
      </p:sp>
    </p:spTree>
    <p:extLst>
      <p:ext uri="{BB962C8B-B14F-4D97-AF65-F5344CB8AC3E}">
        <p14:creationId xmlns:p14="http://schemas.microsoft.com/office/powerpoint/2010/main" val="3473842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assessment is incorporated into the project at its inception to promote accountability and allow for corrections to the courses based on data. The primary outcome measure, the CAUTI rate per 1,000 catheter days, will be monthly monitored based on the NHSN data and will be compared to our baseline and the national standard. The secondary outcomes are the mean catheter time and the rate of those patients with a full daily reassessment record. Self-reported protocol adherence, levels of confidence, and ongoing barriers will be assessed in a three and six-month staff survey. All results will be presented at the unit shared governance council and reported formally to the hospital quality and patient safety committee quarterly to make visible the leadership and help it.</a:t>
            </a:r>
          </a:p>
        </p:txBody>
      </p:sp>
      <p:sp>
        <p:nvSpPr>
          <p:cNvPr id="4" name="Slide Number Placeholder 3"/>
          <p:cNvSpPr>
            <a:spLocks noGrp="1"/>
          </p:cNvSpPr>
          <p:nvPr>
            <p:ph type="sldNum" sz="quarter" idx="5"/>
          </p:nvPr>
        </p:nvSpPr>
        <p:spPr/>
        <p:txBody>
          <a:bodyPr/>
          <a:lstStyle/>
          <a:p>
            <a:fld id="{8DAFF7A4-CDC0-4E6E-A6F3-74DD7F01A5C1}" type="slidenum">
              <a:rPr lang="en-US" smtClean="0"/>
              <a:t>21</a:t>
            </a:fld>
            <a:endParaRPr lang="en-US"/>
          </a:p>
        </p:txBody>
      </p:sp>
    </p:spTree>
    <p:extLst>
      <p:ext uri="{BB962C8B-B14F-4D97-AF65-F5344CB8AC3E}">
        <p14:creationId xmlns:p14="http://schemas.microsoft.com/office/powerpoint/2010/main" val="1344426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initiative reflects our effort as a team in ensuring that we can do away with avoidable harm to patients. Our CAUTI rate is almost three times higher than the national average, and the evidence is strong to show that infections could be prevented by up to 50 percent by introducing nurse-led prevention bundles. The moral imperative to safeguard our patients, the legal imperative of protocol-generated care, and the regulatory imperative of TJC and CMS all intersect to render this change of practice not just right, but a mandate. This change is both our responsibility and the clinical authority we, as nursing leaders, have. Each and every daily catheter evaluation done, each and every timely removal activated, each and every bundle action undertaken is directly a patient advocacy and professional excellence act.</a:t>
            </a:r>
          </a:p>
        </p:txBody>
      </p:sp>
      <p:sp>
        <p:nvSpPr>
          <p:cNvPr id="4" name="Slide Number Placeholder 3"/>
          <p:cNvSpPr>
            <a:spLocks noGrp="1"/>
          </p:cNvSpPr>
          <p:nvPr>
            <p:ph type="sldNum" sz="quarter" idx="5"/>
          </p:nvPr>
        </p:nvSpPr>
        <p:spPr/>
        <p:txBody>
          <a:bodyPr/>
          <a:lstStyle/>
          <a:p>
            <a:fld id="{8DAFF7A4-CDC0-4E6E-A6F3-74DD7F01A5C1}" type="slidenum">
              <a:rPr lang="en-US" smtClean="0"/>
              <a:t>22</a:t>
            </a:fld>
            <a:endParaRPr lang="en-US"/>
          </a:p>
        </p:txBody>
      </p:sp>
    </p:spTree>
    <p:extLst>
      <p:ext uri="{BB962C8B-B14F-4D97-AF65-F5344CB8AC3E}">
        <p14:creationId xmlns:p14="http://schemas.microsoft.com/office/powerpoint/2010/main" val="2290478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medical-surgical unit has been getting the CAUTI rate of 2.8 per 1000 days on the catheter, more than the national average of 1.0 per 1000 days. In the team huddles and chart audit, we found out that three out of five CAUTI patients had extended hospitalization that took 3-5 extra days. There is also inconsistency among nursing staff in recording the need to have the catheter daily, implying the absence of definite clinical reasons as to why the catheters are retained (Gupta et al., 2023). This information indicates that there is a severe safety gap in patients that has to be approached urgently by implementing an evidence-based practice project in a structured way.</a:t>
            </a:r>
          </a:p>
        </p:txBody>
      </p:sp>
      <p:sp>
        <p:nvSpPr>
          <p:cNvPr id="4" name="Slide Number Placeholder 3"/>
          <p:cNvSpPr>
            <a:spLocks noGrp="1"/>
          </p:cNvSpPr>
          <p:nvPr>
            <p:ph type="sldNum" sz="quarter" idx="5"/>
          </p:nvPr>
        </p:nvSpPr>
        <p:spPr/>
        <p:txBody>
          <a:bodyPr/>
          <a:lstStyle/>
          <a:p>
            <a:fld id="{8DAFF7A4-CDC0-4E6E-A6F3-74DD7F01A5C1}" type="slidenum">
              <a:rPr lang="en-US" smtClean="0"/>
              <a:t>3</a:t>
            </a:fld>
            <a:endParaRPr lang="en-US"/>
          </a:p>
        </p:txBody>
      </p:sp>
    </p:spTree>
    <p:extLst>
      <p:ext uri="{BB962C8B-B14F-4D97-AF65-F5344CB8AC3E}">
        <p14:creationId xmlns:p14="http://schemas.microsoft.com/office/powerpoint/2010/main" val="212929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CAUTIs are some of the preventable healthcare-associated infections, but they have serious consequences. The studies prove that mortality rates are under a serious threat when bloodstream infections are caused by untreated CAUTIs (Wang et al., 2022). Each episode costs thousands more in terms of money, and since 2008, the Centers for Medicare and Medicaid Services (CMS) has refused to provide reimbursement to hospital-acquired CAUTIs. In addition to expense, patients report pain and stiffness, anxiety, and extended use of urinary catheters. It is moral and a financial priority to solve this issue. The lack of action continues to cause harm that can be prevented and institutional financial liability.</a:t>
            </a:r>
          </a:p>
          <a:p>
            <a:pPr marL="0" marR="0">
              <a:lnSpc>
                <a:spcPct val="115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DAFF7A4-CDC0-4E6E-A6F3-74DD7F01A5C1}" type="slidenum">
              <a:rPr lang="en-US" smtClean="0"/>
              <a:t>4</a:t>
            </a:fld>
            <a:endParaRPr lang="en-US"/>
          </a:p>
        </p:txBody>
      </p:sp>
    </p:spTree>
    <p:extLst>
      <p:ext uri="{BB962C8B-B14F-4D97-AF65-F5344CB8AC3E}">
        <p14:creationId xmlns:p14="http://schemas.microsoft.com/office/powerpoint/2010/main" val="391523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case study analysis on 40 patient records indicated that 60% of them did not fully document catheter indication, which is one of the prerequisites of safe catheter management. Although there are catheter insertion bundles at the unit, compliance is uneven, shift to shift, and among nurses. No formal nurse-driven catheter removal protocol exists whereby the nurse has to wait until a physician order comes when it is evident that the clinical need has passed. This knowledge gap in the workflow slows down the prompt elimination and exposes a greater risk of infection. Lack of standardized processes leads to variability in the provision of the care process that compromises patient safety and reduces the ability to maintain quality improvement.</a:t>
            </a:r>
          </a:p>
        </p:txBody>
      </p:sp>
      <p:sp>
        <p:nvSpPr>
          <p:cNvPr id="4" name="Slide Number Placeholder 3"/>
          <p:cNvSpPr>
            <a:spLocks noGrp="1"/>
          </p:cNvSpPr>
          <p:nvPr>
            <p:ph type="sldNum" sz="quarter" idx="5"/>
          </p:nvPr>
        </p:nvSpPr>
        <p:spPr/>
        <p:txBody>
          <a:bodyPr/>
          <a:lstStyle/>
          <a:p>
            <a:fld id="{8DAFF7A4-CDC0-4E6E-A6F3-74DD7F01A5C1}" type="slidenum">
              <a:rPr lang="en-US" smtClean="0"/>
              <a:t>5</a:t>
            </a:fld>
            <a:endParaRPr lang="en-US"/>
          </a:p>
        </p:txBody>
      </p:sp>
    </p:spTree>
    <p:extLst>
      <p:ext uri="{BB962C8B-B14F-4D97-AF65-F5344CB8AC3E}">
        <p14:creationId xmlns:p14="http://schemas.microsoft.com/office/powerpoint/2010/main" val="144168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hard facts recorded in Q1 2025 indicate that there are six confirmed CAUTIs in our unit, which qualifies as the Consciousness of quality, as per the hospital policy. The mean dwelling time of 6.2 days on the catheter is far more than the four days recommended as an evidence-based guideline. A focus chart review revealed that 70 percent of catheterized patients did not receive daily documentation of the continued need for the catheter. Moreover, physical comfort scores with regard to patient satisfaction dropped by 12% than it was last year. These numerical results form an irrefutable basis for a structured evidence-based practice intervention that needs to be identified as an urgent intervention for CAUTI prevention.</a:t>
            </a:r>
          </a:p>
          <a:p>
            <a:endParaRPr lang="en-US" dirty="0"/>
          </a:p>
        </p:txBody>
      </p:sp>
      <p:sp>
        <p:nvSpPr>
          <p:cNvPr id="4" name="Slide Number Placeholder 3"/>
          <p:cNvSpPr>
            <a:spLocks noGrp="1"/>
          </p:cNvSpPr>
          <p:nvPr>
            <p:ph type="sldNum" sz="quarter" idx="5"/>
          </p:nvPr>
        </p:nvSpPr>
        <p:spPr/>
        <p:txBody>
          <a:bodyPr/>
          <a:lstStyle/>
          <a:p>
            <a:fld id="{8DAFF7A4-CDC0-4E6E-A6F3-74DD7F01A5C1}" type="slidenum">
              <a:rPr lang="en-US" smtClean="0"/>
              <a:t>6</a:t>
            </a:fld>
            <a:endParaRPr lang="en-US"/>
          </a:p>
        </p:txBody>
      </p:sp>
    </p:spTree>
    <p:extLst>
      <p:ext uri="{BB962C8B-B14F-4D97-AF65-F5344CB8AC3E}">
        <p14:creationId xmlns:p14="http://schemas.microsoft.com/office/powerpoint/2010/main" val="346348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Catheter-associated urinary tract infection (CAUTI) rates for patients with indwelling urinary catheters in medical-surgical settings often surpass established safety guidelines, and can be attributed to modifiable factors in the care process. A key factor is placing no formal protocol for daily assessment of catheter necessity in place, which leads to prolonged catheter use. For instance, a patient admitted with acute urinary retention may not have their catheter removed for days after they begin passing urine spontaneously because there is no established process or reminder to do so. And until a nurse-driven protocol prompts removal, they wait for an order, which delays the removal and increases risk of infection. Anecdotal evidence shows how change of shift, heavy patient caseloads or responsibility becomes blurred, making catheter removal less likely and contributing to "catheter inertia". Research indicates the longer the catheter is in place, the higher the risk of infection. Adopting an evidence-based catheter care bundle, such as checklists for daily reassessment of necessity; automatic stop orders; aseptic catheter insertion; and allowing nurses to remove catheters according to specific criteria, has significantly decreased CAUTI rates. Facilities implementing such bundles can report significant reductions in infection rates, hospital duration and improved patient outcomes, highlighting the need for catheter control through protocol implementation.</a:t>
            </a:r>
            <a:endParaRPr lang="en-US" dirty="0"/>
          </a:p>
        </p:txBody>
      </p:sp>
      <p:sp>
        <p:nvSpPr>
          <p:cNvPr id="4" name="Slide Number Placeholder 3"/>
          <p:cNvSpPr>
            <a:spLocks noGrp="1"/>
          </p:cNvSpPr>
          <p:nvPr>
            <p:ph type="sldNum" sz="quarter" idx="5"/>
          </p:nvPr>
        </p:nvSpPr>
        <p:spPr/>
        <p:txBody>
          <a:bodyPr/>
          <a:lstStyle/>
          <a:p>
            <a:fld id="{8DAFF7A4-CDC0-4E6E-A6F3-74DD7F01A5C1}" type="slidenum">
              <a:rPr lang="en-US" smtClean="0"/>
              <a:t>7</a:t>
            </a:fld>
            <a:endParaRPr lang="en-US"/>
          </a:p>
        </p:txBody>
      </p:sp>
    </p:spTree>
    <p:extLst>
      <p:ext uri="{BB962C8B-B14F-4D97-AF65-F5344CB8AC3E}">
        <p14:creationId xmlns:p14="http://schemas.microsoft.com/office/powerpoint/2010/main" val="103909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Based on the framework of Johns Hopkins EBP Question Development Tool, our team chose an EBP question of intervention type. It is a suitable format by virtue of our having enough baseline data available and clinical savvy to suggest a particular, targeted intervention, instead of a general overview of an unknown field. The current standard of practice on the unit will be compared to our intervention — a nurse-driven CAUTI prevention bundle. The main outcome of interest would be determined as a significant decrease in the CAUTI rate per 1,000 catheter days, which would lead our unit to the national goal of 1.0 or fewer infections per 1,000 catheter days.</a:t>
            </a:r>
          </a:p>
        </p:txBody>
      </p:sp>
      <p:sp>
        <p:nvSpPr>
          <p:cNvPr id="4" name="Slide Number Placeholder 3"/>
          <p:cNvSpPr>
            <a:spLocks noGrp="1"/>
          </p:cNvSpPr>
          <p:nvPr>
            <p:ph type="sldNum" sz="quarter" idx="5"/>
          </p:nvPr>
        </p:nvSpPr>
        <p:spPr/>
        <p:txBody>
          <a:bodyPr/>
          <a:lstStyle/>
          <a:p>
            <a:fld id="{8DAFF7A4-CDC0-4E6E-A6F3-74DD7F01A5C1}" type="slidenum">
              <a:rPr lang="en-US" smtClean="0"/>
              <a:t>8</a:t>
            </a:fld>
            <a:endParaRPr lang="en-US"/>
          </a:p>
        </p:txBody>
      </p:sp>
    </p:spTree>
    <p:extLst>
      <p:ext uri="{BB962C8B-B14F-4D97-AF65-F5344CB8AC3E}">
        <p14:creationId xmlns:p14="http://schemas.microsoft.com/office/powerpoint/2010/main" val="337655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team created the following EBP question in the Johns Hopkins EBP question template: "In adult nonacute medical-surgical patients with indwelling urinary catheters, how does a nurse-led CAUTI prevention bundle versus standard care affect CAUTI rates per 1,000 catheter days based on evidence? This is a narrow, quantifiable, and practical question. It defines our population unambiguously, the intervention and comparator, and provides a measurable outcome. This framework will be used to direct our literature search process, the appraisal of evidence, and finally, the design and assessment of our practice change initiative.</a:t>
            </a:r>
          </a:p>
        </p:txBody>
      </p:sp>
      <p:sp>
        <p:nvSpPr>
          <p:cNvPr id="4" name="Slide Number Placeholder 3"/>
          <p:cNvSpPr>
            <a:spLocks noGrp="1"/>
          </p:cNvSpPr>
          <p:nvPr>
            <p:ph type="sldNum" sz="quarter" idx="5"/>
          </p:nvPr>
        </p:nvSpPr>
        <p:spPr/>
        <p:txBody>
          <a:bodyPr/>
          <a:lstStyle/>
          <a:p>
            <a:fld id="{8DAFF7A4-CDC0-4E6E-A6F3-74DD7F01A5C1}" type="slidenum">
              <a:rPr lang="en-US" smtClean="0"/>
              <a:t>9</a:t>
            </a:fld>
            <a:endParaRPr lang="en-US"/>
          </a:p>
        </p:txBody>
      </p:sp>
    </p:spTree>
    <p:extLst>
      <p:ext uri="{BB962C8B-B14F-4D97-AF65-F5344CB8AC3E}">
        <p14:creationId xmlns:p14="http://schemas.microsoft.com/office/powerpoint/2010/main" val="38244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7.jpe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5.jpe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9.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7.jpeg"/><Relationship Id="rId7" Type="http://schemas.openxmlformats.org/officeDocument/2006/relationships/diagramData" Target="../diagrams/data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jpeg"/><Relationship Id="rId11" Type="http://schemas.microsoft.com/office/2007/relationships/diagramDrawing" Target="../diagrams/drawing4.xml"/><Relationship Id="rId5" Type="http://schemas.openxmlformats.org/officeDocument/2006/relationships/image" Target="../media/image9.svg"/><Relationship Id="rId10" Type="http://schemas.openxmlformats.org/officeDocument/2006/relationships/diagramColors" Target="../diagrams/colors4.xml"/><Relationship Id="rId4" Type="http://schemas.openxmlformats.org/officeDocument/2006/relationships/image" Target="../media/image6.png"/><Relationship Id="rId9"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7.jpeg"/><Relationship Id="rId7" Type="http://schemas.openxmlformats.org/officeDocument/2006/relationships/diagramData" Target="../diagrams/data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jpeg"/><Relationship Id="rId11" Type="http://schemas.microsoft.com/office/2007/relationships/diagramDrawing" Target="../diagrams/drawing5.xml"/><Relationship Id="rId5" Type="http://schemas.openxmlformats.org/officeDocument/2006/relationships/image" Target="../media/image9.svg"/><Relationship Id="rId10" Type="http://schemas.openxmlformats.org/officeDocument/2006/relationships/diagramColors" Target="../diagrams/colors5.xml"/><Relationship Id="rId4" Type="http://schemas.openxmlformats.org/officeDocument/2006/relationships/image" Target="../media/image6.png"/><Relationship Id="rId9"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jpe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8.jpe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7.jpeg"/><Relationship Id="rId7" Type="http://schemas.openxmlformats.org/officeDocument/2006/relationships/diagramData" Target="../diagrams/data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11" Type="http://schemas.microsoft.com/office/2007/relationships/diagramDrawing" Target="../diagrams/drawing2.xml"/><Relationship Id="rId5" Type="http://schemas.openxmlformats.org/officeDocument/2006/relationships/image" Target="../media/image6.png"/><Relationship Id="rId10" Type="http://schemas.openxmlformats.org/officeDocument/2006/relationships/diagramColors" Target="../diagrams/colors2.xml"/><Relationship Id="rId4" Type="http://schemas.openxmlformats.org/officeDocument/2006/relationships/image" Target="../media/image9.jpeg"/><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7.jpeg"/><Relationship Id="rId7" Type="http://schemas.openxmlformats.org/officeDocument/2006/relationships/diagramData" Target="../diagrams/data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11" Type="http://schemas.microsoft.com/office/2007/relationships/diagramDrawing" Target="../diagrams/drawing3.xml"/><Relationship Id="rId5" Type="http://schemas.openxmlformats.org/officeDocument/2006/relationships/image" Target="../media/image6.png"/><Relationship Id="rId10" Type="http://schemas.openxmlformats.org/officeDocument/2006/relationships/diagramColors" Target="../diagrams/colors3.xml"/><Relationship Id="rId4" Type="http://schemas.openxmlformats.org/officeDocument/2006/relationships/image" Target="../media/image10.jpeg"/><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flipH="1">
            <a:off x="8001000"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2714410" y="2065733"/>
            <a:ext cx="12859181" cy="6155535"/>
            <a:chOff x="0" y="0"/>
            <a:chExt cx="3386780" cy="1621211"/>
          </a:xfrm>
        </p:grpSpPr>
        <p:sp>
          <p:nvSpPr>
            <p:cNvPr id="5" name="Freeform 5"/>
            <p:cNvSpPr/>
            <p:nvPr/>
          </p:nvSpPr>
          <p:spPr>
            <a:xfrm>
              <a:off x="0" y="0"/>
              <a:ext cx="3386780" cy="1621211"/>
            </a:xfrm>
            <a:custGeom>
              <a:avLst/>
              <a:gdLst/>
              <a:ahLst/>
              <a:cxnLst/>
              <a:rect l="l" t="t" r="r" b="b"/>
              <a:pathLst>
                <a:path w="3386780" h="1621211">
                  <a:moveTo>
                    <a:pt x="19868" y="0"/>
                  </a:moveTo>
                  <a:lnTo>
                    <a:pt x="3366912" y="0"/>
                  </a:lnTo>
                  <a:cubicBezTo>
                    <a:pt x="3377885" y="0"/>
                    <a:pt x="3386780" y="8895"/>
                    <a:pt x="3386780" y="19868"/>
                  </a:cubicBezTo>
                  <a:lnTo>
                    <a:pt x="3386780" y="1601343"/>
                  </a:lnTo>
                  <a:cubicBezTo>
                    <a:pt x="3386780" y="1612316"/>
                    <a:pt x="3377885" y="1621211"/>
                    <a:pt x="3366912" y="1621211"/>
                  </a:cubicBezTo>
                  <a:lnTo>
                    <a:pt x="19868" y="1621211"/>
                  </a:lnTo>
                  <a:cubicBezTo>
                    <a:pt x="8895" y="1621211"/>
                    <a:pt x="0" y="1612316"/>
                    <a:pt x="0" y="1601343"/>
                  </a:cubicBezTo>
                  <a:lnTo>
                    <a:pt x="0" y="19868"/>
                  </a:lnTo>
                  <a:cubicBezTo>
                    <a:pt x="0" y="8895"/>
                    <a:pt x="8895" y="0"/>
                    <a:pt x="19868" y="0"/>
                  </a:cubicBezTo>
                  <a:close/>
                </a:path>
              </a:pathLst>
            </a:custGeom>
            <a:solidFill>
              <a:srgbClr val="09788B">
                <a:alpha val="73725"/>
              </a:srgbClr>
            </a:solidFill>
            <a:ln w="76200" cap="rnd">
              <a:solidFill>
                <a:srgbClr val="00DFB6">
                  <a:alpha val="73725"/>
                </a:srgbClr>
              </a:solidFill>
              <a:prstDash val="solid"/>
              <a:round/>
            </a:ln>
          </p:spPr>
        </p:sp>
        <p:sp>
          <p:nvSpPr>
            <p:cNvPr id="6" name="TextBox 6"/>
            <p:cNvSpPr txBox="1"/>
            <p:nvPr/>
          </p:nvSpPr>
          <p:spPr>
            <a:xfrm>
              <a:off x="0" y="-38100"/>
              <a:ext cx="3386780" cy="1659311"/>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4016296" y="830419"/>
            <a:ext cx="918807" cy="848644"/>
          </a:xfrm>
          <a:custGeom>
            <a:avLst/>
            <a:gdLst/>
            <a:ahLst/>
            <a:cxnLst/>
            <a:rect l="l" t="t" r="r" b="b"/>
            <a:pathLst>
              <a:path w="918807" h="848644">
                <a:moveTo>
                  <a:pt x="0" y="0"/>
                </a:moveTo>
                <a:lnTo>
                  <a:pt x="918808" y="0"/>
                </a:lnTo>
                <a:lnTo>
                  <a:pt x="918808" y="848644"/>
                </a:lnTo>
                <a:lnTo>
                  <a:pt x="0" y="8486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2913875" y="8833978"/>
            <a:ext cx="878042" cy="810992"/>
          </a:xfrm>
          <a:custGeom>
            <a:avLst/>
            <a:gdLst/>
            <a:ahLst/>
            <a:cxnLst/>
            <a:rect l="l" t="t" r="r" b="b"/>
            <a:pathLst>
              <a:path w="878042" h="810992">
                <a:moveTo>
                  <a:pt x="0" y="0"/>
                </a:moveTo>
                <a:lnTo>
                  <a:pt x="878042" y="0"/>
                </a:lnTo>
                <a:lnTo>
                  <a:pt x="878042" y="810992"/>
                </a:lnTo>
                <a:lnTo>
                  <a:pt x="0" y="8109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336199" y="8833978"/>
            <a:ext cx="918807" cy="848644"/>
          </a:xfrm>
          <a:custGeom>
            <a:avLst/>
            <a:gdLst/>
            <a:ahLst/>
            <a:cxnLst/>
            <a:rect l="l" t="t" r="r" b="b"/>
            <a:pathLst>
              <a:path w="918807" h="848644">
                <a:moveTo>
                  <a:pt x="0" y="0"/>
                </a:moveTo>
                <a:lnTo>
                  <a:pt x="918807" y="0"/>
                </a:lnTo>
                <a:lnTo>
                  <a:pt x="918807" y="848644"/>
                </a:lnTo>
                <a:lnTo>
                  <a:pt x="0" y="8486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5843701" y="1028700"/>
            <a:ext cx="878042" cy="810992"/>
          </a:xfrm>
          <a:custGeom>
            <a:avLst/>
            <a:gdLst/>
            <a:ahLst/>
            <a:cxnLst/>
            <a:rect l="l" t="t" r="r" b="b"/>
            <a:pathLst>
              <a:path w="878042" h="810992">
                <a:moveTo>
                  <a:pt x="0" y="0"/>
                </a:moveTo>
                <a:lnTo>
                  <a:pt x="878042" y="0"/>
                </a:lnTo>
                <a:lnTo>
                  <a:pt x="878042" y="810992"/>
                </a:lnTo>
                <a:lnTo>
                  <a:pt x="0" y="8109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1" name="Group 11"/>
          <p:cNvGrpSpPr/>
          <p:nvPr/>
        </p:nvGrpSpPr>
        <p:grpSpPr>
          <a:xfrm>
            <a:off x="2379929" y="2854483"/>
            <a:ext cx="668962" cy="625912"/>
            <a:chOff x="0" y="0"/>
            <a:chExt cx="176188" cy="164849"/>
          </a:xfrm>
        </p:grpSpPr>
        <p:sp>
          <p:nvSpPr>
            <p:cNvPr id="12" name="Freeform 12"/>
            <p:cNvSpPr/>
            <p:nvPr/>
          </p:nvSpPr>
          <p:spPr>
            <a:xfrm>
              <a:off x="0" y="0"/>
              <a:ext cx="176188" cy="164849"/>
            </a:xfrm>
            <a:custGeom>
              <a:avLst/>
              <a:gdLst/>
              <a:ahLst/>
              <a:cxnLst/>
              <a:rect l="l" t="t" r="r" b="b"/>
              <a:pathLst>
                <a:path w="176188" h="164849">
                  <a:moveTo>
                    <a:pt x="82425" y="0"/>
                  </a:moveTo>
                  <a:lnTo>
                    <a:pt x="93763" y="0"/>
                  </a:lnTo>
                  <a:cubicBezTo>
                    <a:pt x="139285" y="0"/>
                    <a:pt x="176188" y="36903"/>
                    <a:pt x="176188" y="82425"/>
                  </a:cubicBezTo>
                  <a:lnTo>
                    <a:pt x="176188" y="82425"/>
                  </a:lnTo>
                  <a:cubicBezTo>
                    <a:pt x="176188" y="127947"/>
                    <a:pt x="139285" y="164849"/>
                    <a:pt x="93763" y="164849"/>
                  </a:cubicBezTo>
                  <a:lnTo>
                    <a:pt x="82425" y="164849"/>
                  </a:lnTo>
                  <a:cubicBezTo>
                    <a:pt x="36903" y="164849"/>
                    <a:pt x="0" y="127947"/>
                    <a:pt x="0" y="82425"/>
                  </a:cubicBezTo>
                  <a:lnTo>
                    <a:pt x="0" y="82425"/>
                  </a:lnTo>
                  <a:cubicBezTo>
                    <a:pt x="0" y="36903"/>
                    <a:pt x="36903" y="0"/>
                    <a:pt x="82425" y="0"/>
                  </a:cubicBezTo>
                  <a:close/>
                </a:path>
              </a:pathLst>
            </a:custGeom>
            <a:solidFill>
              <a:srgbClr val="1A2768"/>
            </a:solidFill>
          </p:spPr>
        </p:sp>
        <p:sp>
          <p:nvSpPr>
            <p:cNvPr id="13" name="TextBox 13"/>
            <p:cNvSpPr txBox="1"/>
            <p:nvPr/>
          </p:nvSpPr>
          <p:spPr>
            <a:xfrm>
              <a:off x="0" y="76200"/>
              <a:ext cx="176188" cy="88649"/>
            </a:xfrm>
            <a:prstGeom prst="rect">
              <a:avLst/>
            </a:prstGeom>
          </p:spPr>
          <p:txBody>
            <a:bodyPr lIns="50800" tIns="50800" rIns="50800" bIns="50800" rtlCol="0" anchor="ctr"/>
            <a:lstStyle/>
            <a:p>
              <a:pPr algn="ctr">
                <a:lnSpc>
                  <a:spcPts val="1737"/>
                </a:lnSpc>
              </a:pPr>
              <a:endParaRPr/>
            </a:p>
          </p:txBody>
        </p:sp>
      </p:grpSp>
      <p:sp>
        <p:nvSpPr>
          <p:cNvPr id="14" name="TextBox 14"/>
          <p:cNvSpPr txBox="1"/>
          <p:nvPr/>
        </p:nvSpPr>
        <p:spPr>
          <a:xfrm>
            <a:off x="4016296" y="2938840"/>
            <a:ext cx="10239248" cy="2769989"/>
          </a:xfrm>
          <a:prstGeom prst="rect">
            <a:avLst/>
          </a:prstGeom>
        </p:spPr>
        <p:txBody>
          <a:bodyPr lIns="0" tIns="0" rIns="0" bIns="0" rtlCol="0" anchor="t">
            <a:spAutoFit/>
          </a:bodyPr>
          <a:lstStyle/>
          <a:p>
            <a:pPr algn="ctr"/>
            <a:r>
              <a:rPr lang="en-US" sz="6000" b="1" dirty="0">
                <a:solidFill>
                  <a:srgbClr val="FFFFFF"/>
                </a:solidFill>
                <a:latin typeface="+mj-lt"/>
                <a:ea typeface="Canva Sans Bold"/>
                <a:cs typeface="Canva Sans Bold"/>
                <a:sym typeface="Canva Sans Bold"/>
              </a:rPr>
              <a:t>Summative Assessment: Clinical Judgement Define the Problem Presentation</a:t>
            </a:r>
          </a:p>
        </p:txBody>
      </p:sp>
      <p:sp>
        <p:nvSpPr>
          <p:cNvPr id="16" name="TextBox 16"/>
          <p:cNvSpPr txBox="1"/>
          <p:nvPr/>
        </p:nvSpPr>
        <p:spPr>
          <a:xfrm>
            <a:off x="3276600" y="6743700"/>
            <a:ext cx="2951836" cy="923330"/>
          </a:xfrm>
          <a:prstGeom prst="rect">
            <a:avLst/>
          </a:prstGeom>
        </p:spPr>
        <p:txBody>
          <a:bodyPr lIns="0" tIns="0" rIns="0" bIns="0" rtlCol="0" anchor="t">
            <a:spAutoFit/>
          </a:bodyPr>
          <a:lstStyle/>
          <a:p>
            <a:pPr algn="l"/>
            <a:r>
              <a:rPr lang="en-US" sz="6000" b="1" dirty="0" err="1">
                <a:solidFill>
                  <a:srgbClr val="FFFFFF"/>
                </a:solidFill>
                <a:latin typeface="+mj-lt"/>
                <a:ea typeface="Gotham Bold"/>
                <a:cs typeface="Gotham Bold"/>
                <a:sym typeface="Gotham Bold"/>
              </a:rPr>
              <a:t>Veron</a:t>
            </a:r>
            <a:endParaRPr lang="en-US" sz="6000" b="1" dirty="0">
              <a:solidFill>
                <a:srgbClr val="FFFFFF"/>
              </a:solidFill>
              <a:latin typeface="+mj-lt"/>
              <a:ea typeface="Gotham Bold"/>
              <a:cs typeface="Gotham Bold"/>
              <a:sym typeface="Gotham Bold"/>
            </a:endParaRPr>
          </a:p>
        </p:txBody>
      </p:sp>
      <p:sp>
        <p:nvSpPr>
          <p:cNvPr id="17" name="TextBox 17"/>
          <p:cNvSpPr txBox="1"/>
          <p:nvPr/>
        </p:nvSpPr>
        <p:spPr>
          <a:xfrm>
            <a:off x="3124200" y="5905500"/>
            <a:ext cx="3581400" cy="692497"/>
          </a:xfrm>
          <a:prstGeom prst="rect">
            <a:avLst/>
          </a:prstGeom>
        </p:spPr>
        <p:txBody>
          <a:bodyPr wrap="square" lIns="0" tIns="0" rIns="0" bIns="0" rtlCol="0" anchor="t">
            <a:spAutoFit/>
          </a:bodyPr>
          <a:lstStyle/>
          <a:p>
            <a:pPr algn="l"/>
            <a:r>
              <a:rPr lang="en-US" sz="4500" b="1" dirty="0">
                <a:solidFill>
                  <a:srgbClr val="FFFFFF"/>
                </a:solidFill>
                <a:latin typeface="+mj-lt"/>
                <a:ea typeface="Gotham Bold"/>
                <a:cs typeface="Gotham Bold"/>
                <a:sym typeface="Gotham Bold"/>
              </a:rPr>
              <a:t>Presented By :</a:t>
            </a:r>
          </a:p>
        </p:txBody>
      </p:sp>
      <p:grpSp>
        <p:nvGrpSpPr>
          <p:cNvPr id="19" name="Group 19"/>
          <p:cNvGrpSpPr/>
          <p:nvPr/>
        </p:nvGrpSpPr>
        <p:grpSpPr>
          <a:xfrm>
            <a:off x="1273245" y="3480396"/>
            <a:ext cx="981762" cy="601408"/>
            <a:chOff x="0" y="0"/>
            <a:chExt cx="258571" cy="158395"/>
          </a:xfrm>
        </p:grpSpPr>
        <p:sp>
          <p:nvSpPr>
            <p:cNvPr id="20" name="Freeform 20"/>
            <p:cNvSpPr/>
            <p:nvPr/>
          </p:nvSpPr>
          <p:spPr>
            <a:xfrm>
              <a:off x="0" y="0"/>
              <a:ext cx="258571" cy="158395"/>
            </a:xfrm>
            <a:custGeom>
              <a:avLst/>
              <a:gdLst/>
              <a:ahLst/>
              <a:cxnLst/>
              <a:rect l="l" t="t" r="r" b="b"/>
              <a:pathLst>
                <a:path w="258571" h="158395">
                  <a:moveTo>
                    <a:pt x="79198" y="0"/>
                  </a:moveTo>
                  <a:lnTo>
                    <a:pt x="179373" y="0"/>
                  </a:lnTo>
                  <a:cubicBezTo>
                    <a:pt x="200378" y="0"/>
                    <a:pt x="220522" y="8344"/>
                    <a:pt x="235374" y="23196"/>
                  </a:cubicBezTo>
                  <a:cubicBezTo>
                    <a:pt x="250227" y="38049"/>
                    <a:pt x="258571" y="58193"/>
                    <a:pt x="258571" y="79198"/>
                  </a:cubicBezTo>
                  <a:lnTo>
                    <a:pt x="258571" y="79198"/>
                  </a:lnTo>
                  <a:cubicBezTo>
                    <a:pt x="258571" y="122937"/>
                    <a:pt x="223113" y="158395"/>
                    <a:pt x="179373" y="158395"/>
                  </a:cubicBezTo>
                  <a:lnTo>
                    <a:pt x="79198" y="158395"/>
                  </a:lnTo>
                  <a:cubicBezTo>
                    <a:pt x="35458" y="158395"/>
                    <a:pt x="0" y="122937"/>
                    <a:pt x="0" y="79198"/>
                  </a:cubicBezTo>
                  <a:lnTo>
                    <a:pt x="0" y="79198"/>
                  </a:lnTo>
                  <a:cubicBezTo>
                    <a:pt x="0" y="35458"/>
                    <a:pt x="35458" y="0"/>
                    <a:pt x="79198" y="0"/>
                  </a:cubicBezTo>
                  <a:close/>
                </a:path>
              </a:pathLst>
            </a:custGeom>
            <a:solidFill>
              <a:srgbClr val="1A2768"/>
            </a:solidFill>
          </p:spPr>
        </p:sp>
        <p:sp>
          <p:nvSpPr>
            <p:cNvPr id="21" name="TextBox 21"/>
            <p:cNvSpPr txBox="1"/>
            <p:nvPr/>
          </p:nvSpPr>
          <p:spPr>
            <a:xfrm>
              <a:off x="0" y="76200"/>
              <a:ext cx="258571" cy="82195"/>
            </a:xfrm>
            <a:prstGeom prst="rect">
              <a:avLst/>
            </a:prstGeom>
          </p:spPr>
          <p:txBody>
            <a:bodyPr lIns="50800" tIns="50800" rIns="50800" bIns="50800" rtlCol="0" anchor="ctr"/>
            <a:lstStyle/>
            <a:p>
              <a:pPr algn="ctr">
                <a:lnSpc>
                  <a:spcPts val="1737"/>
                </a:lnSpc>
              </a:pPr>
              <a:endParaRPr/>
            </a:p>
          </p:txBody>
        </p:sp>
      </p:grpSp>
      <p:grpSp>
        <p:nvGrpSpPr>
          <p:cNvPr id="22" name="Group 22"/>
          <p:cNvGrpSpPr/>
          <p:nvPr/>
        </p:nvGrpSpPr>
        <p:grpSpPr>
          <a:xfrm>
            <a:off x="15174738" y="5407920"/>
            <a:ext cx="668962" cy="625912"/>
            <a:chOff x="0" y="0"/>
            <a:chExt cx="176188" cy="164849"/>
          </a:xfrm>
        </p:grpSpPr>
        <p:sp>
          <p:nvSpPr>
            <p:cNvPr id="23" name="Freeform 23"/>
            <p:cNvSpPr/>
            <p:nvPr/>
          </p:nvSpPr>
          <p:spPr>
            <a:xfrm>
              <a:off x="0" y="0"/>
              <a:ext cx="176188" cy="164849"/>
            </a:xfrm>
            <a:custGeom>
              <a:avLst/>
              <a:gdLst/>
              <a:ahLst/>
              <a:cxnLst/>
              <a:rect l="l" t="t" r="r" b="b"/>
              <a:pathLst>
                <a:path w="176188" h="164849">
                  <a:moveTo>
                    <a:pt x="82425" y="0"/>
                  </a:moveTo>
                  <a:lnTo>
                    <a:pt x="93763" y="0"/>
                  </a:lnTo>
                  <a:cubicBezTo>
                    <a:pt x="139285" y="0"/>
                    <a:pt x="176188" y="36903"/>
                    <a:pt x="176188" y="82425"/>
                  </a:cubicBezTo>
                  <a:lnTo>
                    <a:pt x="176188" y="82425"/>
                  </a:lnTo>
                  <a:cubicBezTo>
                    <a:pt x="176188" y="127947"/>
                    <a:pt x="139285" y="164849"/>
                    <a:pt x="93763" y="164849"/>
                  </a:cubicBezTo>
                  <a:lnTo>
                    <a:pt x="82425" y="164849"/>
                  </a:lnTo>
                  <a:cubicBezTo>
                    <a:pt x="36903" y="164849"/>
                    <a:pt x="0" y="127947"/>
                    <a:pt x="0" y="82425"/>
                  </a:cubicBezTo>
                  <a:lnTo>
                    <a:pt x="0" y="82425"/>
                  </a:lnTo>
                  <a:cubicBezTo>
                    <a:pt x="0" y="36903"/>
                    <a:pt x="36903" y="0"/>
                    <a:pt x="82425" y="0"/>
                  </a:cubicBezTo>
                  <a:close/>
                </a:path>
              </a:pathLst>
            </a:custGeom>
            <a:solidFill>
              <a:srgbClr val="1A2768"/>
            </a:solidFill>
          </p:spPr>
        </p:sp>
        <p:sp>
          <p:nvSpPr>
            <p:cNvPr id="24" name="TextBox 24"/>
            <p:cNvSpPr txBox="1"/>
            <p:nvPr/>
          </p:nvSpPr>
          <p:spPr>
            <a:xfrm>
              <a:off x="0" y="76200"/>
              <a:ext cx="176188" cy="88649"/>
            </a:xfrm>
            <a:prstGeom prst="rect">
              <a:avLst/>
            </a:prstGeom>
          </p:spPr>
          <p:txBody>
            <a:bodyPr lIns="50800" tIns="50800" rIns="50800" bIns="50800" rtlCol="0" anchor="ctr"/>
            <a:lstStyle/>
            <a:p>
              <a:pPr algn="ctr">
                <a:lnSpc>
                  <a:spcPts val="1737"/>
                </a:lnSpc>
              </a:pPr>
              <a:endParaRPr/>
            </a:p>
          </p:txBody>
        </p:sp>
      </p:grpSp>
      <p:grpSp>
        <p:nvGrpSpPr>
          <p:cNvPr id="25" name="Group 25"/>
          <p:cNvGrpSpPr/>
          <p:nvPr/>
        </p:nvGrpSpPr>
        <p:grpSpPr>
          <a:xfrm>
            <a:off x="16036154" y="6030982"/>
            <a:ext cx="1223146" cy="601408"/>
            <a:chOff x="0" y="0"/>
            <a:chExt cx="322145" cy="158395"/>
          </a:xfrm>
        </p:grpSpPr>
        <p:sp>
          <p:nvSpPr>
            <p:cNvPr id="26" name="Freeform 26"/>
            <p:cNvSpPr/>
            <p:nvPr/>
          </p:nvSpPr>
          <p:spPr>
            <a:xfrm>
              <a:off x="0" y="0"/>
              <a:ext cx="322145" cy="158395"/>
            </a:xfrm>
            <a:custGeom>
              <a:avLst/>
              <a:gdLst/>
              <a:ahLst/>
              <a:cxnLst/>
              <a:rect l="l" t="t" r="r" b="b"/>
              <a:pathLst>
                <a:path w="322145" h="158395">
                  <a:moveTo>
                    <a:pt x="79198" y="0"/>
                  </a:moveTo>
                  <a:lnTo>
                    <a:pt x="242948" y="0"/>
                  </a:lnTo>
                  <a:cubicBezTo>
                    <a:pt x="286687" y="0"/>
                    <a:pt x="322145" y="35458"/>
                    <a:pt x="322145" y="79198"/>
                  </a:cubicBezTo>
                  <a:lnTo>
                    <a:pt x="322145" y="79198"/>
                  </a:lnTo>
                  <a:cubicBezTo>
                    <a:pt x="322145" y="100202"/>
                    <a:pt x="313801" y="120346"/>
                    <a:pt x="298949" y="135199"/>
                  </a:cubicBezTo>
                  <a:cubicBezTo>
                    <a:pt x="284096" y="150051"/>
                    <a:pt x="263952" y="158395"/>
                    <a:pt x="242948" y="158395"/>
                  </a:cubicBezTo>
                  <a:lnTo>
                    <a:pt x="79198" y="158395"/>
                  </a:lnTo>
                  <a:cubicBezTo>
                    <a:pt x="35458" y="158395"/>
                    <a:pt x="0" y="122937"/>
                    <a:pt x="0" y="79198"/>
                  </a:cubicBezTo>
                  <a:lnTo>
                    <a:pt x="0" y="79198"/>
                  </a:lnTo>
                  <a:cubicBezTo>
                    <a:pt x="0" y="35458"/>
                    <a:pt x="35458" y="0"/>
                    <a:pt x="79198" y="0"/>
                  </a:cubicBezTo>
                  <a:close/>
                </a:path>
              </a:pathLst>
            </a:custGeom>
            <a:solidFill>
              <a:srgbClr val="1A2768"/>
            </a:solidFill>
          </p:spPr>
        </p:sp>
        <p:sp>
          <p:nvSpPr>
            <p:cNvPr id="27" name="TextBox 27"/>
            <p:cNvSpPr txBox="1"/>
            <p:nvPr/>
          </p:nvSpPr>
          <p:spPr>
            <a:xfrm>
              <a:off x="0" y="76200"/>
              <a:ext cx="322145" cy="82195"/>
            </a:xfrm>
            <a:prstGeom prst="rect">
              <a:avLst/>
            </a:prstGeom>
          </p:spPr>
          <p:txBody>
            <a:bodyPr lIns="50800" tIns="50800" rIns="50800" bIns="50800" rtlCol="0" anchor="ctr"/>
            <a:lstStyle/>
            <a:p>
              <a:pPr algn="ctr">
                <a:lnSpc>
                  <a:spcPts val="1737"/>
                </a:lnSpc>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DAB7">
                <a:alpha val="24000"/>
              </a:srgbClr>
            </a:gs>
            <a:gs pos="100000">
              <a:srgbClr val="087C8D">
                <a:alpha val="37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847814" y="0"/>
            <a:ext cx="7960367" cy="10287000"/>
            <a:chOff x="0" y="0"/>
            <a:chExt cx="2096558" cy="2709333"/>
          </a:xfrm>
        </p:grpSpPr>
        <p:sp>
          <p:nvSpPr>
            <p:cNvPr id="3" name="Freeform 3"/>
            <p:cNvSpPr/>
            <p:nvPr/>
          </p:nvSpPr>
          <p:spPr>
            <a:xfrm>
              <a:off x="0" y="0"/>
              <a:ext cx="2096558" cy="2709333"/>
            </a:xfrm>
            <a:custGeom>
              <a:avLst/>
              <a:gdLst/>
              <a:ahLst/>
              <a:cxnLst/>
              <a:rect l="l" t="t" r="r" b="b"/>
              <a:pathLst>
                <a:path w="2096558" h="2709333">
                  <a:moveTo>
                    <a:pt x="27232" y="0"/>
                  </a:moveTo>
                  <a:lnTo>
                    <a:pt x="2069326" y="0"/>
                  </a:lnTo>
                  <a:cubicBezTo>
                    <a:pt x="2084366" y="0"/>
                    <a:pt x="2096558" y="12192"/>
                    <a:pt x="2096558" y="27232"/>
                  </a:cubicBezTo>
                  <a:lnTo>
                    <a:pt x="2096558" y="2682102"/>
                  </a:lnTo>
                  <a:cubicBezTo>
                    <a:pt x="2096558" y="2689324"/>
                    <a:pt x="2093689" y="2696250"/>
                    <a:pt x="2088582" y="2701357"/>
                  </a:cubicBezTo>
                  <a:cubicBezTo>
                    <a:pt x="2083475" y="2706464"/>
                    <a:pt x="2076548" y="2709333"/>
                    <a:pt x="2069326" y="2709333"/>
                  </a:cubicBezTo>
                  <a:lnTo>
                    <a:pt x="27232" y="2709333"/>
                  </a:lnTo>
                  <a:cubicBezTo>
                    <a:pt x="12192" y="2709333"/>
                    <a:pt x="0" y="2697141"/>
                    <a:pt x="0" y="2682102"/>
                  </a:cubicBezTo>
                  <a:lnTo>
                    <a:pt x="0" y="27232"/>
                  </a:lnTo>
                  <a:cubicBezTo>
                    <a:pt x="0" y="12192"/>
                    <a:pt x="12192" y="0"/>
                    <a:pt x="27232" y="0"/>
                  </a:cubicBezTo>
                  <a:close/>
                </a:path>
              </a:pathLst>
            </a:custGeom>
            <a:gradFill rotWithShape="1">
              <a:gsLst>
                <a:gs pos="0">
                  <a:srgbClr val="11DAB7">
                    <a:alpha val="100000"/>
                  </a:srgbClr>
                </a:gs>
                <a:gs pos="100000">
                  <a:srgbClr val="087C8D">
                    <a:alpha val="100000"/>
                  </a:srgbClr>
                </a:gs>
              </a:gsLst>
              <a:lin ang="0"/>
            </a:gradFill>
          </p:spPr>
        </p:sp>
        <p:sp>
          <p:nvSpPr>
            <p:cNvPr id="4" name="TextBox 4"/>
            <p:cNvSpPr txBox="1"/>
            <p:nvPr/>
          </p:nvSpPr>
          <p:spPr>
            <a:xfrm>
              <a:off x="0" y="76200"/>
              <a:ext cx="2096558" cy="2633133"/>
            </a:xfrm>
            <a:prstGeom prst="rect">
              <a:avLst/>
            </a:prstGeom>
          </p:spPr>
          <p:txBody>
            <a:bodyPr lIns="50800" tIns="50800" rIns="50800" bIns="50800" rtlCol="0" anchor="ctr"/>
            <a:lstStyle/>
            <a:p>
              <a:pPr algn="ctr">
                <a:lnSpc>
                  <a:spcPts val="1737"/>
                </a:lnSpc>
              </a:pPr>
              <a:endParaRPr/>
            </a:p>
          </p:txBody>
        </p:sp>
      </p:grpSp>
      <p:sp>
        <p:nvSpPr>
          <p:cNvPr id="5" name="Freeform 5"/>
          <p:cNvSpPr/>
          <p:nvPr/>
        </p:nvSpPr>
        <p:spPr>
          <a:xfrm>
            <a:off x="292157" y="9258300"/>
            <a:ext cx="736543" cy="736543"/>
          </a:xfrm>
          <a:custGeom>
            <a:avLst/>
            <a:gdLst/>
            <a:ahLst/>
            <a:cxnLst/>
            <a:rect l="l" t="t" r="r" b="b"/>
            <a:pathLst>
              <a:path w="736543" h="736543">
                <a:moveTo>
                  <a:pt x="0" y="0"/>
                </a:moveTo>
                <a:lnTo>
                  <a:pt x="736543" y="0"/>
                </a:lnTo>
                <a:lnTo>
                  <a:pt x="736543" y="736543"/>
                </a:lnTo>
                <a:lnTo>
                  <a:pt x="0" y="7365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9341841" y="852437"/>
            <a:ext cx="704930" cy="704930"/>
          </a:xfrm>
          <a:custGeom>
            <a:avLst/>
            <a:gdLst/>
            <a:ahLst/>
            <a:cxnLst/>
            <a:rect l="l" t="t" r="r" b="b"/>
            <a:pathLst>
              <a:path w="704930" h="704930">
                <a:moveTo>
                  <a:pt x="0" y="0"/>
                </a:moveTo>
                <a:lnTo>
                  <a:pt x="704929" y="0"/>
                </a:lnTo>
                <a:lnTo>
                  <a:pt x="704929" y="704930"/>
                </a:lnTo>
                <a:lnTo>
                  <a:pt x="0" y="704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9694306" y="2005042"/>
            <a:ext cx="6919730" cy="3209634"/>
            <a:chOff x="0" y="0"/>
            <a:chExt cx="1822480" cy="845336"/>
          </a:xfrm>
        </p:grpSpPr>
        <p:sp>
          <p:nvSpPr>
            <p:cNvPr id="8" name="Freeform 8"/>
            <p:cNvSpPr/>
            <p:nvPr/>
          </p:nvSpPr>
          <p:spPr>
            <a:xfrm>
              <a:off x="0" y="0"/>
              <a:ext cx="1822480" cy="845336"/>
            </a:xfrm>
            <a:custGeom>
              <a:avLst/>
              <a:gdLst/>
              <a:ahLst/>
              <a:cxnLst/>
              <a:rect l="l" t="t" r="r" b="b"/>
              <a:pathLst>
                <a:path w="1822480" h="845336">
                  <a:moveTo>
                    <a:pt x="41396" y="0"/>
                  </a:moveTo>
                  <a:lnTo>
                    <a:pt x="1781084" y="0"/>
                  </a:lnTo>
                  <a:cubicBezTo>
                    <a:pt x="1803947" y="0"/>
                    <a:pt x="1822480" y="18534"/>
                    <a:pt x="1822480" y="41396"/>
                  </a:cubicBezTo>
                  <a:lnTo>
                    <a:pt x="1822480" y="803939"/>
                  </a:lnTo>
                  <a:cubicBezTo>
                    <a:pt x="1822480" y="826802"/>
                    <a:pt x="1803947" y="845336"/>
                    <a:pt x="1781084" y="845336"/>
                  </a:cubicBezTo>
                  <a:lnTo>
                    <a:pt x="41396" y="845336"/>
                  </a:lnTo>
                  <a:cubicBezTo>
                    <a:pt x="18534" y="845336"/>
                    <a:pt x="0" y="826802"/>
                    <a:pt x="0" y="803939"/>
                  </a:cubicBezTo>
                  <a:lnTo>
                    <a:pt x="0" y="41396"/>
                  </a:lnTo>
                  <a:cubicBezTo>
                    <a:pt x="0" y="18534"/>
                    <a:pt x="18534" y="0"/>
                    <a:pt x="41396" y="0"/>
                  </a:cubicBezTo>
                  <a:close/>
                </a:path>
              </a:pathLst>
            </a:custGeom>
            <a:solidFill>
              <a:srgbClr val="FFFFFF">
                <a:alpha val="86667"/>
              </a:srgbClr>
            </a:solidFill>
          </p:spPr>
        </p:sp>
        <p:sp>
          <p:nvSpPr>
            <p:cNvPr id="9" name="TextBox 9"/>
            <p:cNvSpPr txBox="1"/>
            <p:nvPr/>
          </p:nvSpPr>
          <p:spPr>
            <a:xfrm>
              <a:off x="0" y="76200"/>
              <a:ext cx="1822480" cy="769136"/>
            </a:xfrm>
            <a:prstGeom prst="rect">
              <a:avLst/>
            </a:prstGeom>
          </p:spPr>
          <p:txBody>
            <a:bodyPr lIns="50800" tIns="50800" rIns="50800" bIns="50800" rtlCol="0" anchor="ctr"/>
            <a:lstStyle/>
            <a:p>
              <a:pPr algn="ctr">
                <a:lnSpc>
                  <a:spcPts val="1737"/>
                </a:lnSpc>
              </a:pPr>
              <a:endParaRPr/>
            </a:p>
          </p:txBody>
        </p:sp>
      </p:grpSp>
      <p:grpSp>
        <p:nvGrpSpPr>
          <p:cNvPr id="10" name="Group 10"/>
          <p:cNvGrpSpPr/>
          <p:nvPr/>
        </p:nvGrpSpPr>
        <p:grpSpPr>
          <a:xfrm>
            <a:off x="762000" y="3695701"/>
            <a:ext cx="8382000" cy="5562600"/>
            <a:chOff x="0" y="0"/>
            <a:chExt cx="2137363" cy="1339407"/>
          </a:xfrm>
        </p:grpSpPr>
        <p:sp>
          <p:nvSpPr>
            <p:cNvPr id="11" name="Freeform 11"/>
            <p:cNvSpPr/>
            <p:nvPr/>
          </p:nvSpPr>
          <p:spPr>
            <a:xfrm>
              <a:off x="0" y="0"/>
              <a:ext cx="2137363" cy="1339407"/>
            </a:xfrm>
            <a:custGeom>
              <a:avLst/>
              <a:gdLst/>
              <a:ahLst/>
              <a:cxnLst/>
              <a:rect l="l" t="t" r="r" b="b"/>
              <a:pathLst>
                <a:path w="2137363" h="1339407">
                  <a:moveTo>
                    <a:pt x="35298" y="0"/>
                  </a:moveTo>
                  <a:lnTo>
                    <a:pt x="2102065" y="0"/>
                  </a:lnTo>
                  <a:cubicBezTo>
                    <a:pt x="2111427" y="0"/>
                    <a:pt x="2120405" y="3719"/>
                    <a:pt x="2127024" y="10338"/>
                  </a:cubicBezTo>
                  <a:cubicBezTo>
                    <a:pt x="2133644" y="16958"/>
                    <a:pt x="2137363" y="25936"/>
                    <a:pt x="2137363" y="35298"/>
                  </a:cubicBezTo>
                  <a:lnTo>
                    <a:pt x="2137363" y="1304109"/>
                  </a:lnTo>
                  <a:cubicBezTo>
                    <a:pt x="2137363" y="1313471"/>
                    <a:pt x="2133644" y="1322449"/>
                    <a:pt x="2127024" y="1329068"/>
                  </a:cubicBezTo>
                  <a:cubicBezTo>
                    <a:pt x="2120405" y="1335688"/>
                    <a:pt x="2111427" y="1339407"/>
                    <a:pt x="2102065" y="1339407"/>
                  </a:cubicBezTo>
                  <a:lnTo>
                    <a:pt x="35298" y="1339407"/>
                  </a:lnTo>
                  <a:cubicBezTo>
                    <a:pt x="25936" y="1339407"/>
                    <a:pt x="16958" y="1335688"/>
                    <a:pt x="10338" y="1329068"/>
                  </a:cubicBezTo>
                  <a:cubicBezTo>
                    <a:pt x="3719" y="1322449"/>
                    <a:pt x="0" y="1313471"/>
                    <a:pt x="0" y="1304109"/>
                  </a:cubicBezTo>
                  <a:lnTo>
                    <a:pt x="0" y="35298"/>
                  </a:lnTo>
                  <a:cubicBezTo>
                    <a:pt x="0" y="25936"/>
                    <a:pt x="3719" y="16958"/>
                    <a:pt x="10338" y="10338"/>
                  </a:cubicBezTo>
                  <a:cubicBezTo>
                    <a:pt x="16958" y="3719"/>
                    <a:pt x="25936" y="0"/>
                    <a:pt x="35298" y="0"/>
                  </a:cubicBezTo>
                  <a:close/>
                </a:path>
              </a:pathLst>
            </a:custGeom>
            <a:solidFill>
              <a:srgbClr val="EBF0F9">
                <a:alpha val="45882"/>
              </a:srgbClr>
            </a:solidFill>
            <a:ln w="38100" cap="rnd">
              <a:solidFill>
                <a:srgbClr val="000000">
                  <a:alpha val="45882"/>
                </a:srgbClr>
              </a:solidFill>
              <a:prstDash val="solid"/>
              <a:round/>
            </a:ln>
          </p:spPr>
        </p:sp>
        <p:sp>
          <p:nvSpPr>
            <p:cNvPr id="12" name="TextBox 12"/>
            <p:cNvSpPr txBox="1"/>
            <p:nvPr/>
          </p:nvSpPr>
          <p:spPr>
            <a:xfrm>
              <a:off x="0" y="76200"/>
              <a:ext cx="2137363" cy="1263207"/>
            </a:xfrm>
            <a:prstGeom prst="rect">
              <a:avLst/>
            </a:prstGeom>
          </p:spPr>
          <p:txBody>
            <a:bodyPr lIns="50800" tIns="50800" rIns="50800" bIns="50800" rtlCol="0" anchor="ctr"/>
            <a:lstStyle/>
            <a:p>
              <a:pPr algn="ctr">
                <a:lnSpc>
                  <a:spcPts val="1737"/>
                </a:lnSpc>
              </a:pPr>
              <a:endParaRPr/>
            </a:p>
          </p:txBody>
        </p:sp>
      </p:grpSp>
      <p:grpSp>
        <p:nvGrpSpPr>
          <p:cNvPr id="13" name="Group 13"/>
          <p:cNvGrpSpPr/>
          <p:nvPr/>
        </p:nvGrpSpPr>
        <p:grpSpPr>
          <a:xfrm>
            <a:off x="9694306" y="5665066"/>
            <a:ext cx="6919730" cy="3209634"/>
            <a:chOff x="0" y="0"/>
            <a:chExt cx="1822480" cy="845336"/>
          </a:xfrm>
        </p:grpSpPr>
        <p:sp>
          <p:nvSpPr>
            <p:cNvPr id="14" name="Freeform 14"/>
            <p:cNvSpPr/>
            <p:nvPr/>
          </p:nvSpPr>
          <p:spPr>
            <a:xfrm>
              <a:off x="0" y="0"/>
              <a:ext cx="1822480" cy="845336"/>
            </a:xfrm>
            <a:custGeom>
              <a:avLst/>
              <a:gdLst/>
              <a:ahLst/>
              <a:cxnLst/>
              <a:rect l="l" t="t" r="r" b="b"/>
              <a:pathLst>
                <a:path w="1822480" h="845336">
                  <a:moveTo>
                    <a:pt x="41396" y="0"/>
                  </a:moveTo>
                  <a:lnTo>
                    <a:pt x="1781084" y="0"/>
                  </a:lnTo>
                  <a:cubicBezTo>
                    <a:pt x="1803947" y="0"/>
                    <a:pt x="1822480" y="18534"/>
                    <a:pt x="1822480" y="41396"/>
                  </a:cubicBezTo>
                  <a:lnTo>
                    <a:pt x="1822480" y="803939"/>
                  </a:lnTo>
                  <a:cubicBezTo>
                    <a:pt x="1822480" y="826802"/>
                    <a:pt x="1803947" y="845336"/>
                    <a:pt x="1781084" y="845336"/>
                  </a:cubicBezTo>
                  <a:lnTo>
                    <a:pt x="41396" y="845336"/>
                  </a:lnTo>
                  <a:cubicBezTo>
                    <a:pt x="18534" y="845336"/>
                    <a:pt x="0" y="826802"/>
                    <a:pt x="0" y="803939"/>
                  </a:cubicBezTo>
                  <a:lnTo>
                    <a:pt x="0" y="41396"/>
                  </a:lnTo>
                  <a:cubicBezTo>
                    <a:pt x="0" y="18534"/>
                    <a:pt x="18534" y="0"/>
                    <a:pt x="41396" y="0"/>
                  </a:cubicBezTo>
                  <a:close/>
                </a:path>
              </a:pathLst>
            </a:custGeom>
            <a:solidFill>
              <a:srgbClr val="FFFFFF">
                <a:alpha val="86667"/>
              </a:srgbClr>
            </a:solidFill>
          </p:spPr>
        </p:sp>
        <p:sp>
          <p:nvSpPr>
            <p:cNvPr id="15" name="TextBox 15"/>
            <p:cNvSpPr txBox="1"/>
            <p:nvPr/>
          </p:nvSpPr>
          <p:spPr>
            <a:xfrm>
              <a:off x="0" y="76200"/>
              <a:ext cx="1822480" cy="769136"/>
            </a:xfrm>
            <a:prstGeom prst="rect">
              <a:avLst/>
            </a:prstGeom>
          </p:spPr>
          <p:txBody>
            <a:bodyPr lIns="50800" tIns="50800" rIns="50800" bIns="50800" rtlCol="0" anchor="ctr"/>
            <a:lstStyle/>
            <a:p>
              <a:pPr algn="ctr">
                <a:lnSpc>
                  <a:spcPts val="1737"/>
                </a:lnSpc>
              </a:pPr>
              <a:endParaRPr/>
            </a:p>
          </p:txBody>
        </p:sp>
      </p:grpSp>
      <p:grpSp>
        <p:nvGrpSpPr>
          <p:cNvPr id="16" name="Group 16"/>
          <p:cNvGrpSpPr/>
          <p:nvPr/>
        </p:nvGrpSpPr>
        <p:grpSpPr>
          <a:xfrm>
            <a:off x="9982094" y="5892008"/>
            <a:ext cx="6344153" cy="2704940"/>
            <a:chOff x="0" y="0"/>
            <a:chExt cx="2352812" cy="1003163"/>
          </a:xfrm>
        </p:grpSpPr>
        <p:sp>
          <p:nvSpPr>
            <p:cNvPr id="17" name="Freeform 17"/>
            <p:cNvSpPr/>
            <p:nvPr/>
          </p:nvSpPr>
          <p:spPr>
            <a:xfrm flipH="1">
              <a:off x="0" y="0"/>
              <a:ext cx="2352812" cy="1003163"/>
            </a:xfrm>
            <a:custGeom>
              <a:avLst/>
              <a:gdLst/>
              <a:ahLst/>
              <a:cxnLst/>
              <a:rect l="l" t="t" r="r" b="b"/>
              <a:pathLst>
                <a:path w="2352812" h="1003163">
                  <a:moveTo>
                    <a:pt x="2334507" y="0"/>
                  </a:moveTo>
                  <a:lnTo>
                    <a:pt x="18305" y="0"/>
                  </a:lnTo>
                  <a:cubicBezTo>
                    <a:pt x="8195" y="0"/>
                    <a:pt x="0" y="8195"/>
                    <a:pt x="0" y="18305"/>
                  </a:cubicBezTo>
                  <a:lnTo>
                    <a:pt x="0" y="984858"/>
                  </a:lnTo>
                  <a:cubicBezTo>
                    <a:pt x="0" y="989712"/>
                    <a:pt x="1929" y="994368"/>
                    <a:pt x="5361" y="997801"/>
                  </a:cubicBezTo>
                  <a:cubicBezTo>
                    <a:pt x="8794" y="1001234"/>
                    <a:pt x="13450" y="1003163"/>
                    <a:pt x="18305" y="1003163"/>
                  </a:cubicBezTo>
                  <a:lnTo>
                    <a:pt x="2334507" y="1003163"/>
                  </a:lnTo>
                  <a:cubicBezTo>
                    <a:pt x="2339362" y="1003163"/>
                    <a:pt x="2344018" y="1001234"/>
                    <a:pt x="2347451" y="997801"/>
                  </a:cubicBezTo>
                  <a:cubicBezTo>
                    <a:pt x="2350883" y="994368"/>
                    <a:pt x="2352812" y="989712"/>
                    <a:pt x="2352812" y="984858"/>
                  </a:cubicBezTo>
                  <a:lnTo>
                    <a:pt x="2352812" y="18305"/>
                  </a:lnTo>
                  <a:cubicBezTo>
                    <a:pt x="2352812" y="13450"/>
                    <a:pt x="2350883" y="8794"/>
                    <a:pt x="2347451" y="5361"/>
                  </a:cubicBezTo>
                  <a:cubicBezTo>
                    <a:pt x="2344018" y="1929"/>
                    <a:pt x="2339362" y="0"/>
                    <a:pt x="2334507" y="0"/>
                  </a:cubicBezTo>
                  <a:close/>
                </a:path>
              </a:pathLst>
            </a:custGeom>
            <a:blipFill>
              <a:blip r:embed="rId5"/>
              <a:stretch>
                <a:fillRect t="-28130" b="-28130"/>
              </a:stretch>
            </a:blipFill>
          </p:spPr>
        </p:sp>
      </p:grpSp>
      <p:grpSp>
        <p:nvGrpSpPr>
          <p:cNvPr id="18" name="Group 18"/>
          <p:cNvGrpSpPr/>
          <p:nvPr/>
        </p:nvGrpSpPr>
        <p:grpSpPr>
          <a:xfrm>
            <a:off x="9982094" y="2231984"/>
            <a:ext cx="6344153" cy="2704940"/>
            <a:chOff x="0" y="0"/>
            <a:chExt cx="2352812" cy="1003163"/>
          </a:xfrm>
        </p:grpSpPr>
        <p:sp>
          <p:nvSpPr>
            <p:cNvPr id="19" name="Freeform 19"/>
            <p:cNvSpPr/>
            <p:nvPr/>
          </p:nvSpPr>
          <p:spPr>
            <a:xfrm>
              <a:off x="0" y="0"/>
              <a:ext cx="2352812" cy="1003163"/>
            </a:xfrm>
            <a:custGeom>
              <a:avLst/>
              <a:gdLst/>
              <a:ahLst/>
              <a:cxnLst/>
              <a:rect l="l" t="t" r="r" b="b"/>
              <a:pathLst>
                <a:path w="2352812" h="1003163">
                  <a:moveTo>
                    <a:pt x="18305" y="0"/>
                  </a:moveTo>
                  <a:lnTo>
                    <a:pt x="2334507" y="0"/>
                  </a:lnTo>
                  <a:cubicBezTo>
                    <a:pt x="2344617" y="0"/>
                    <a:pt x="2352812" y="8195"/>
                    <a:pt x="2352812" y="18305"/>
                  </a:cubicBezTo>
                  <a:lnTo>
                    <a:pt x="2352812" y="984858"/>
                  </a:lnTo>
                  <a:cubicBezTo>
                    <a:pt x="2352812" y="989712"/>
                    <a:pt x="2350883" y="994368"/>
                    <a:pt x="2347451" y="997801"/>
                  </a:cubicBezTo>
                  <a:cubicBezTo>
                    <a:pt x="2344018" y="1001234"/>
                    <a:pt x="2339362" y="1003163"/>
                    <a:pt x="2334507" y="1003163"/>
                  </a:cubicBezTo>
                  <a:lnTo>
                    <a:pt x="18305" y="1003163"/>
                  </a:lnTo>
                  <a:cubicBezTo>
                    <a:pt x="13450" y="1003163"/>
                    <a:pt x="8794" y="1001234"/>
                    <a:pt x="5361" y="997801"/>
                  </a:cubicBezTo>
                  <a:cubicBezTo>
                    <a:pt x="1929" y="994368"/>
                    <a:pt x="0" y="989712"/>
                    <a:pt x="0" y="984858"/>
                  </a:cubicBezTo>
                  <a:lnTo>
                    <a:pt x="0" y="18305"/>
                  </a:lnTo>
                  <a:cubicBezTo>
                    <a:pt x="0" y="13450"/>
                    <a:pt x="1929" y="8794"/>
                    <a:pt x="5361" y="5361"/>
                  </a:cubicBezTo>
                  <a:cubicBezTo>
                    <a:pt x="8794" y="1929"/>
                    <a:pt x="13450" y="0"/>
                    <a:pt x="18305" y="0"/>
                  </a:cubicBezTo>
                  <a:close/>
                </a:path>
              </a:pathLst>
            </a:custGeom>
            <a:blipFill>
              <a:blip r:embed="rId6"/>
              <a:stretch>
                <a:fillRect t="-27984" b="-27984"/>
              </a:stretch>
            </a:blipFill>
          </p:spPr>
        </p:sp>
      </p:grpSp>
      <p:sp>
        <p:nvSpPr>
          <p:cNvPr id="23" name="TextBox 23"/>
          <p:cNvSpPr txBox="1"/>
          <p:nvPr/>
        </p:nvSpPr>
        <p:spPr>
          <a:xfrm>
            <a:off x="1219200" y="4076700"/>
            <a:ext cx="7620000" cy="4527714"/>
          </a:xfrm>
          <a:prstGeom prst="rect">
            <a:avLst/>
          </a:prstGeom>
        </p:spPr>
        <p:txBody>
          <a:bodyPr wrap="square"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Implement a nurse-driven CAUTI prevention bundle on the med-surg unit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Bundle includes: daily necessity review, early removal criteria, and hygiene protocol</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Education rollout planned for all med-surg nursing staff over 4 weeks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Outcomes monitored monthly for 6 months post-implementation</a:t>
            </a:r>
            <a:endParaRPr lang="en-US" sz="3000" dirty="0">
              <a:solidFill>
                <a:schemeClr val="accent1">
                  <a:lumMod val="50000"/>
                </a:schemeClr>
              </a:solidFill>
            </a:endParaRPr>
          </a:p>
        </p:txBody>
      </p:sp>
      <p:sp>
        <p:nvSpPr>
          <p:cNvPr id="25" name="TextBox 25"/>
          <p:cNvSpPr txBox="1"/>
          <p:nvPr/>
        </p:nvSpPr>
        <p:spPr>
          <a:xfrm>
            <a:off x="1143000" y="1028700"/>
            <a:ext cx="6492661" cy="2154436"/>
          </a:xfrm>
          <a:prstGeom prst="rect">
            <a:avLst/>
          </a:prstGeom>
        </p:spPr>
        <p:txBody>
          <a:bodyPr lIns="0" tIns="0" rIns="0" bIns="0" rtlCol="0" anchor="t">
            <a:spAutoFit/>
          </a:bodyPr>
          <a:lstStyle/>
          <a:p>
            <a:r>
              <a:rPr lang="en-US" sz="7000" b="1" kern="100" dirty="0">
                <a:effectLst/>
                <a:latin typeface="+mj-lt"/>
                <a:ea typeface="Aptos" panose="020B0004020202020204" pitchFamily="34" charset="0"/>
                <a:cs typeface="Times New Roman" panose="02020603050405020304" pitchFamily="18" charset="0"/>
              </a:rPr>
              <a:t>Outline of the EBP Proposal</a:t>
            </a:r>
            <a:endParaRPr lang="en-US" sz="7000" b="1" dirty="0">
              <a:solidFill>
                <a:srgbClr val="365B6D"/>
              </a:solidFill>
              <a:latin typeface="+mj-lt"/>
              <a:ea typeface="Signika Bold"/>
              <a:cs typeface="Signika Bold"/>
              <a:sym typeface="Signika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DAB7">
                <a:alpha val="24000"/>
              </a:srgbClr>
            </a:gs>
            <a:gs pos="100000">
              <a:srgbClr val="087C8D">
                <a:alpha val="37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847814" y="0"/>
            <a:ext cx="7960367" cy="10287000"/>
            <a:chOff x="0" y="0"/>
            <a:chExt cx="2096558" cy="2709333"/>
          </a:xfrm>
        </p:grpSpPr>
        <p:sp>
          <p:nvSpPr>
            <p:cNvPr id="3" name="Freeform 3"/>
            <p:cNvSpPr/>
            <p:nvPr/>
          </p:nvSpPr>
          <p:spPr>
            <a:xfrm>
              <a:off x="0" y="0"/>
              <a:ext cx="2096558" cy="2709333"/>
            </a:xfrm>
            <a:custGeom>
              <a:avLst/>
              <a:gdLst/>
              <a:ahLst/>
              <a:cxnLst/>
              <a:rect l="l" t="t" r="r" b="b"/>
              <a:pathLst>
                <a:path w="2096558" h="2709333">
                  <a:moveTo>
                    <a:pt x="27232" y="0"/>
                  </a:moveTo>
                  <a:lnTo>
                    <a:pt x="2069326" y="0"/>
                  </a:lnTo>
                  <a:cubicBezTo>
                    <a:pt x="2084366" y="0"/>
                    <a:pt x="2096558" y="12192"/>
                    <a:pt x="2096558" y="27232"/>
                  </a:cubicBezTo>
                  <a:lnTo>
                    <a:pt x="2096558" y="2682102"/>
                  </a:lnTo>
                  <a:cubicBezTo>
                    <a:pt x="2096558" y="2689324"/>
                    <a:pt x="2093689" y="2696250"/>
                    <a:pt x="2088582" y="2701357"/>
                  </a:cubicBezTo>
                  <a:cubicBezTo>
                    <a:pt x="2083475" y="2706464"/>
                    <a:pt x="2076548" y="2709333"/>
                    <a:pt x="2069326" y="2709333"/>
                  </a:cubicBezTo>
                  <a:lnTo>
                    <a:pt x="27232" y="2709333"/>
                  </a:lnTo>
                  <a:cubicBezTo>
                    <a:pt x="12192" y="2709333"/>
                    <a:pt x="0" y="2697141"/>
                    <a:pt x="0" y="2682102"/>
                  </a:cubicBezTo>
                  <a:lnTo>
                    <a:pt x="0" y="27232"/>
                  </a:lnTo>
                  <a:cubicBezTo>
                    <a:pt x="0" y="12192"/>
                    <a:pt x="12192" y="0"/>
                    <a:pt x="27232" y="0"/>
                  </a:cubicBezTo>
                  <a:close/>
                </a:path>
              </a:pathLst>
            </a:custGeom>
            <a:gradFill rotWithShape="1">
              <a:gsLst>
                <a:gs pos="0">
                  <a:srgbClr val="11DAB7">
                    <a:alpha val="100000"/>
                  </a:srgbClr>
                </a:gs>
                <a:gs pos="100000">
                  <a:srgbClr val="087C8D">
                    <a:alpha val="100000"/>
                  </a:srgbClr>
                </a:gs>
              </a:gsLst>
              <a:lin ang="0"/>
            </a:gradFill>
          </p:spPr>
        </p:sp>
        <p:sp>
          <p:nvSpPr>
            <p:cNvPr id="4" name="TextBox 4"/>
            <p:cNvSpPr txBox="1"/>
            <p:nvPr/>
          </p:nvSpPr>
          <p:spPr>
            <a:xfrm>
              <a:off x="0" y="76200"/>
              <a:ext cx="2096558" cy="2633133"/>
            </a:xfrm>
            <a:prstGeom prst="rect">
              <a:avLst/>
            </a:prstGeom>
          </p:spPr>
          <p:txBody>
            <a:bodyPr lIns="50800" tIns="50800" rIns="50800" bIns="50800" rtlCol="0" anchor="ctr"/>
            <a:lstStyle/>
            <a:p>
              <a:pPr algn="ctr">
                <a:lnSpc>
                  <a:spcPts val="1737"/>
                </a:lnSpc>
              </a:pPr>
              <a:endParaRPr/>
            </a:p>
          </p:txBody>
        </p:sp>
      </p:grpSp>
      <p:sp>
        <p:nvSpPr>
          <p:cNvPr id="5" name="Freeform 5"/>
          <p:cNvSpPr/>
          <p:nvPr/>
        </p:nvSpPr>
        <p:spPr>
          <a:xfrm>
            <a:off x="292157" y="9258300"/>
            <a:ext cx="736543" cy="736543"/>
          </a:xfrm>
          <a:custGeom>
            <a:avLst/>
            <a:gdLst/>
            <a:ahLst/>
            <a:cxnLst/>
            <a:rect l="l" t="t" r="r" b="b"/>
            <a:pathLst>
              <a:path w="736543" h="736543">
                <a:moveTo>
                  <a:pt x="0" y="0"/>
                </a:moveTo>
                <a:lnTo>
                  <a:pt x="736543" y="0"/>
                </a:lnTo>
                <a:lnTo>
                  <a:pt x="736543" y="736543"/>
                </a:lnTo>
                <a:lnTo>
                  <a:pt x="0" y="7365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9341841" y="852437"/>
            <a:ext cx="704930" cy="704930"/>
          </a:xfrm>
          <a:custGeom>
            <a:avLst/>
            <a:gdLst/>
            <a:ahLst/>
            <a:cxnLst/>
            <a:rect l="l" t="t" r="r" b="b"/>
            <a:pathLst>
              <a:path w="704930" h="704930">
                <a:moveTo>
                  <a:pt x="0" y="0"/>
                </a:moveTo>
                <a:lnTo>
                  <a:pt x="704929" y="0"/>
                </a:lnTo>
                <a:lnTo>
                  <a:pt x="704929" y="704930"/>
                </a:lnTo>
                <a:lnTo>
                  <a:pt x="0" y="704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9694306" y="2005042"/>
            <a:ext cx="6919730" cy="3209634"/>
            <a:chOff x="0" y="0"/>
            <a:chExt cx="1822480" cy="845336"/>
          </a:xfrm>
        </p:grpSpPr>
        <p:sp>
          <p:nvSpPr>
            <p:cNvPr id="8" name="Freeform 8"/>
            <p:cNvSpPr/>
            <p:nvPr/>
          </p:nvSpPr>
          <p:spPr>
            <a:xfrm>
              <a:off x="0" y="0"/>
              <a:ext cx="1822480" cy="845336"/>
            </a:xfrm>
            <a:custGeom>
              <a:avLst/>
              <a:gdLst/>
              <a:ahLst/>
              <a:cxnLst/>
              <a:rect l="l" t="t" r="r" b="b"/>
              <a:pathLst>
                <a:path w="1822480" h="845336">
                  <a:moveTo>
                    <a:pt x="41396" y="0"/>
                  </a:moveTo>
                  <a:lnTo>
                    <a:pt x="1781084" y="0"/>
                  </a:lnTo>
                  <a:cubicBezTo>
                    <a:pt x="1803947" y="0"/>
                    <a:pt x="1822480" y="18534"/>
                    <a:pt x="1822480" y="41396"/>
                  </a:cubicBezTo>
                  <a:lnTo>
                    <a:pt x="1822480" y="803939"/>
                  </a:lnTo>
                  <a:cubicBezTo>
                    <a:pt x="1822480" y="826802"/>
                    <a:pt x="1803947" y="845336"/>
                    <a:pt x="1781084" y="845336"/>
                  </a:cubicBezTo>
                  <a:lnTo>
                    <a:pt x="41396" y="845336"/>
                  </a:lnTo>
                  <a:cubicBezTo>
                    <a:pt x="18534" y="845336"/>
                    <a:pt x="0" y="826802"/>
                    <a:pt x="0" y="803939"/>
                  </a:cubicBezTo>
                  <a:lnTo>
                    <a:pt x="0" y="41396"/>
                  </a:lnTo>
                  <a:cubicBezTo>
                    <a:pt x="0" y="18534"/>
                    <a:pt x="18534" y="0"/>
                    <a:pt x="41396" y="0"/>
                  </a:cubicBezTo>
                  <a:close/>
                </a:path>
              </a:pathLst>
            </a:custGeom>
            <a:solidFill>
              <a:srgbClr val="FFFFFF">
                <a:alpha val="86667"/>
              </a:srgbClr>
            </a:solidFill>
          </p:spPr>
        </p:sp>
        <p:sp>
          <p:nvSpPr>
            <p:cNvPr id="9" name="TextBox 9"/>
            <p:cNvSpPr txBox="1"/>
            <p:nvPr/>
          </p:nvSpPr>
          <p:spPr>
            <a:xfrm>
              <a:off x="0" y="76200"/>
              <a:ext cx="1822480" cy="769136"/>
            </a:xfrm>
            <a:prstGeom prst="rect">
              <a:avLst/>
            </a:prstGeom>
          </p:spPr>
          <p:txBody>
            <a:bodyPr lIns="50800" tIns="50800" rIns="50800" bIns="50800" rtlCol="0" anchor="ctr"/>
            <a:lstStyle/>
            <a:p>
              <a:pPr algn="ctr">
                <a:lnSpc>
                  <a:spcPts val="1737"/>
                </a:lnSpc>
              </a:pPr>
              <a:endParaRPr/>
            </a:p>
          </p:txBody>
        </p:sp>
      </p:grpSp>
      <p:grpSp>
        <p:nvGrpSpPr>
          <p:cNvPr id="10" name="Group 10"/>
          <p:cNvGrpSpPr/>
          <p:nvPr/>
        </p:nvGrpSpPr>
        <p:grpSpPr>
          <a:xfrm>
            <a:off x="1028700" y="4172741"/>
            <a:ext cx="8267700" cy="5695159"/>
            <a:chOff x="0" y="0"/>
            <a:chExt cx="2137363" cy="1339407"/>
          </a:xfrm>
        </p:grpSpPr>
        <p:sp>
          <p:nvSpPr>
            <p:cNvPr id="11" name="Freeform 11"/>
            <p:cNvSpPr/>
            <p:nvPr/>
          </p:nvSpPr>
          <p:spPr>
            <a:xfrm>
              <a:off x="0" y="0"/>
              <a:ext cx="2137363" cy="1339407"/>
            </a:xfrm>
            <a:custGeom>
              <a:avLst/>
              <a:gdLst/>
              <a:ahLst/>
              <a:cxnLst/>
              <a:rect l="l" t="t" r="r" b="b"/>
              <a:pathLst>
                <a:path w="2137363" h="1339407">
                  <a:moveTo>
                    <a:pt x="35298" y="0"/>
                  </a:moveTo>
                  <a:lnTo>
                    <a:pt x="2102065" y="0"/>
                  </a:lnTo>
                  <a:cubicBezTo>
                    <a:pt x="2111427" y="0"/>
                    <a:pt x="2120405" y="3719"/>
                    <a:pt x="2127024" y="10338"/>
                  </a:cubicBezTo>
                  <a:cubicBezTo>
                    <a:pt x="2133644" y="16958"/>
                    <a:pt x="2137363" y="25936"/>
                    <a:pt x="2137363" y="35298"/>
                  </a:cubicBezTo>
                  <a:lnTo>
                    <a:pt x="2137363" y="1304109"/>
                  </a:lnTo>
                  <a:cubicBezTo>
                    <a:pt x="2137363" y="1313471"/>
                    <a:pt x="2133644" y="1322449"/>
                    <a:pt x="2127024" y="1329068"/>
                  </a:cubicBezTo>
                  <a:cubicBezTo>
                    <a:pt x="2120405" y="1335688"/>
                    <a:pt x="2111427" y="1339407"/>
                    <a:pt x="2102065" y="1339407"/>
                  </a:cubicBezTo>
                  <a:lnTo>
                    <a:pt x="35298" y="1339407"/>
                  </a:lnTo>
                  <a:cubicBezTo>
                    <a:pt x="25936" y="1339407"/>
                    <a:pt x="16958" y="1335688"/>
                    <a:pt x="10338" y="1329068"/>
                  </a:cubicBezTo>
                  <a:cubicBezTo>
                    <a:pt x="3719" y="1322449"/>
                    <a:pt x="0" y="1313471"/>
                    <a:pt x="0" y="1304109"/>
                  </a:cubicBezTo>
                  <a:lnTo>
                    <a:pt x="0" y="35298"/>
                  </a:lnTo>
                  <a:cubicBezTo>
                    <a:pt x="0" y="25936"/>
                    <a:pt x="3719" y="16958"/>
                    <a:pt x="10338" y="10338"/>
                  </a:cubicBezTo>
                  <a:cubicBezTo>
                    <a:pt x="16958" y="3719"/>
                    <a:pt x="25936" y="0"/>
                    <a:pt x="35298" y="0"/>
                  </a:cubicBezTo>
                  <a:close/>
                </a:path>
              </a:pathLst>
            </a:custGeom>
            <a:solidFill>
              <a:srgbClr val="EBF0F9">
                <a:alpha val="45882"/>
              </a:srgbClr>
            </a:solidFill>
            <a:ln w="38100" cap="rnd">
              <a:solidFill>
                <a:srgbClr val="000000">
                  <a:alpha val="45882"/>
                </a:srgbClr>
              </a:solidFill>
              <a:prstDash val="solid"/>
              <a:round/>
            </a:ln>
          </p:spPr>
        </p:sp>
        <p:sp>
          <p:nvSpPr>
            <p:cNvPr id="12" name="TextBox 12"/>
            <p:cNvSpPr txBox="1"/>
            <p:nvPr/>
          </p:nvSpPr>
          <p:spPr>
            <a:xfrm>
              <a:off x="0" y="76200"/>
              <a:ext cx="2137363" cy="1263207"/>
            </a:xfrm>
            <a:prstGeom prst="rect">
              <a:avLst/>
            </a:prstGeom>
          </p:spPr>
          <p:txBody>
            <a:bodyPr lIns="50800" tIns="50800" rIns="50800" bIns="50800" rtlCol="0" anchor="ctr"/>
            <a:lstStyle/>
            <a:p>
              <a:pPr algn="ctr">
                <a:lnSpc>
                  <a:spcPts val="1737"/>
                </a:lnSpc>
              </a:pPr>
              <a:endParaRPr/>
            </a:p>
          </p:txBody>
        </p:sp>
      </p:grpSp>
      <p:grpSp>
        <p:nvGrpSpPr>
          <p:cNvPr id="13" name="Group 13"/>
          <p:cNvGrpSpPr/>
          <p:nvPr/>
        </p:nvGrpSpPr>
        <p:grpSpPr>
          <a:xfrm>
            <a:off x="9694306" y="5665066"/>
            <a:ext cx="6919730" cy="3209634"/>
            <a:chOff x="0" y="0"/>
            <a:chExt cx="1822480" cy="845336"/>
          </a:xfrm>
        </p:grpSpPr>
        <p:sp>
          <p:nvSpPr>
            <p:cNvPr id="14" name="Freeform 14"/>
            <p:cNvSpPr/>
            <p:nvPr/>
          </p:nvSpPr>
          <p:spPr>
            <a:xfrm>
              <a:off x="0" y="0"/>
              <a:ext cx="1822480" cy="845336"/>
            </a:xfrm>
            <a:custGeom>
              <a:avLst/>
              <a:gdLst/>
              <a:ahLst/>
              <a:cxnLst/>
              <a:rect l="l" t="t" r="r" b="b"/>
              <a:pathLst>
                <a:path w="1822480" h="845336">
                  <a:moveTo>
                    <a:pt x="41396" y="0"/>
                  </a:moveTo>
                  <a:lnTo>
                    <a:pt x="1781084" y="0"/>
                  </a:lnTo>
                  <a:cubicBezTo>
                    <a:pt x="1803947" y="0"/>
                    <a:pt x="1822480" y="18534"/>
                    <a:pt x="1822480" y="41396"/>
                  </a:cubicBezTo>
                  <a:lnTo>
                    <a:pt x="1822480" y="803939"/>
                  </a:lnTo>
                  <a:cubicBezTo>
                    <a:pt x="1822480" y="826802"/>
                    <a:pt x="1803947" y="845336"/>
                    <a:pt x="1781084" y="845336"/>
                  </a:cubicBezTo>
                  <a:lnTo>
                    <a:pt x="41396" y="845336"/>
                  </a:lnTo>
                  <a:cubicBezTo>
                    <a:pt x="18534" y="845336"/>
                    <a:pt x="0" y="826802"/>
                    <a:pt x="0" y="803939"/>
                  </a:cubicBezTo>
                  <a:lnTo>
                    <a:pt x="0" y="41396"/>
                  </a:lnTo>
                  <a:cubicBezTo>
                    <a:pt x="0" y="18534"/>
                    <a:pt x="18534" y="0"/>
                    <a:pt x="41396" y="0"/>
                  </a:cubicBezTo>
                  <a:close/>
                </a:path>
              </a:pathLst>
            </a:custGeom>
            <a:solidFill>
              <a:srgbClr val="FFFFFF">
                <a:alpha val="86667"/>
              </a:srgbClr>
            </a:solidFill>
          </p:spPr>
        </p:sp>
        <p:sp>
          <p:nvSpPr>
            <p:cNvPr id="15" name="TextBox 15"/>
            <p:cNvSpPr txBox="1"/>
            <p:nvPr/>
          </p:nvSpPr>
          <p:spPr>
            <a:xfrm>
              <a:off x="0" y="76200"/>
              <a:ext cx="1822480" cy="769136"/>
            </a:xfrm>
            <a:prstGeom prst="rect">
              <a:avLst/>
            </a:prstGeom>
          </p:spPr>
          <p:txBody>
            <a:bodyPr lIns="50800" tIns="50800" rIns="50800" bIns="50800" rtlCol="0" anchor="ctr"/>
            <a:lstStyle/>
            <a:p>
              <a:pPr algn="ctr">
                <a:lnSpc>
                  <a:spcPts val="1737"/>
                </a:lnSpc>
              </a:pPr>
              <a:endParaRPr/>
            </a:p>
          </p:txBody>
        </p:sp>
      </p:grpSp>
      <p:grpSp>
        <p:nvGrpSpPr>
          <p:cNvPr id="16" name="Group 16"/>
          <p:cNvGrpSpPr/>
          <p:nvPr/>
        </p:nvGrpSpPr>
        <p:grpSpPr>
          <a:xfrm>
            <a:off x="9982094" y="5892008"/>
            <a:ext cx="6344153" cy="2704940"/>
            <a:chOff x="0" y="0"/>
            <a:chExt cx="2352812" cy="1003163"/>
          </a:xfrm>
        </p:grpSpPr>
        <p:sp>
          <p:nvSpPr>
            <p:cNvPr id="17" name="Freeform 17"/>
            <p:cNvSpPr/>
            <p:nvPr/>
          </p:nvSpPr>
          <p:spPr>
            <a:xfrm>
              <a:off x="0" y="0"/>
              <a:ext cx="2352812" cy="1003163"/>
            </a:xfrm>
            <a:custGeom>
              <a:avLst/>
              <a:gdLst/>
              <a:ahLst/>
              <a:cxnLst/>
              <a:rect l="l" t="t" r="r" b="b"/>
              <a:pathLst>
                <a:path w="2352812" h="1003163">
                  <a:moveTo>
                    <a:pt x="18305" y="0"/>
                  </a:moveTo>
                  <a:lnTo>
                    <a:pt x="2334507" y="0"/>
                  </a:lnTo>
                  <a:cubicBezTo>
                    <a:pt x="2344617" y="0"/>
                    <a:pt x="2352812" y="8195"/>
                    <a:pt x="2352812" y="18305"/>
                  </a:cubicBezTo>
                  <a:lnTo>
                    <a:pt x="2352812" y="984858"/>
                  </a:lnTo>
                  <a:cubicBezTo>
                    <a:pt x="2352812" y="989712"/>
                    <a:pt x="2350883" y="994368"/>
                    <a:pt x="2347451" y="997801"/>
                  </a:cubicBezTo>
                  <a:cubicBezTo>
                    <a:pt x="2344018" y="1001234"/>
                    <a:pt x="2339362" y="1003163"/>
                    <a:pt x="2334507" y="1003163"/>
                  </a:cubicBezTo>
                  <a:lnTo>
                    <a:pt x="18305" y="1003163"/>
                  </a:lnTo>
                  <a:cubicBezTo>
                    <a:pt x="13450" y="1003163"/>
                    <a:pt x="8794" y="1001234"/>
                    <a:pt x="5361" y="997801"/>
                  </a:cubicBezTo>
                  <a:cubicBezTo>
                    <a:pt x="1929" y="994368"/>
                    <a:pt x="0" y="989712"/>
                    <a:pt x="0" y="984858"/>
                  </a:cubicBezTo>
                  <a:lnTo>
                    <a:pt x="0" y="18305"/>
                  </a:lnTo>
                  <a:cubicBezTo>
                    <a:pt x="0" y="13450"/>
                    <a:pt x="1929" y="8794"/>
                    <a:pt x="5361" y="5361"/>
                  </a:cubicBezTo>
                  <a:cubicBezTo>
                    <a:pt x="8794" y="1929"/>
                    <a:pt x="13450" y="0"/>
                    <a:pt x="18305" y="0"/>
                  </a:cubicBezTo>
                  <a:close/>
                </a:path>
              </a:pathLst>
            </a:custGeom>
            <a:blipFill>
              <a:blip r:embed="rId5"/>
              <a:stretch>
                <a:fillRect t="-28250" b="-28250"/>
              </a:stretch>
            </a:blipFill>
          </p:spPr>
        </p:sp>
      </p:grpSp>
      <p:grpSp>
        <p:nvGrpSpPr>
          <p:cNvPr id="18" name="Group 18"/>
          <p:cNvGrpSpPr/>
          <p:nvPr/>
        </p:nvGrpSpPr>
        <p:grpSpPr>
          <a:xfrm>
            <a:off x="9982094" y="2231984"/>
            <a:ext cx="6344153" cy="2704940"/>
            <a:chOff x="0" y="0"/>
            <a:chExt cx="2352812" cy="1003163"/>
          </a:xfrm>
        </p:grpSpPr>
        <p:sp>
          <p:nvSpPr>
            <p:cNvPr id="19" name="Freeform 19"/>
            <p:cNvSpPr/>
            <p:nvPr/>
          </p:nvSpPr>
          <p:spPr>
            <a:xfrm>
              <a:off x="0" y="0"/>
              <a:ext cx="2352812" cy="1003163"/>
            </a:xfrm>
            <a:custGeom>
              <a:avLst/>
              <a:gdLst/>
              <a:ahLst/>
              <a:cxnLst/>
              <a:rect l="l" t="t" r="r" b="b"/>
              <a:pathLst>
                <a:path w="2352812" h="1003163">
                  <a:moveTo>
                    <a:pt x="18305" y="0"/>
                  </a:moveTo>
                  <a:lnTo>
                    <a:pt x="2334507" y="0"/>
                  </a:lnTo>
                  <a:cubicBezTo>
                    <a:pt x="2344617" y="0"/>
                    <a:pt x="2352812" y="8195"/>
                    <a:pt x="2352812" y="18305"/>
                  </a:cubicBezTo>
                  <a:lnTo>
                    <a:pt x="2352812" y="984858"/>
                  </a:lnTo>
                  <a:cubicBezTo>
                    <a:pt x="2352812" y="989712"/>
                    <a:pt x="2350883" y="994368"/>
                    <a:pt x="2347451" y="997801"/>
                  </a:cubicBezTo>
                  <a:cubicBezTo>
                    <a:pt x="2344018" y="1001234"/>
                    <a:pt x="2339362" y="1003163"/>
                    <a:pt x="2334507" y="1003163"/>
                  </a:cubicBezTo>
                  <a:lnTo>
                    <a:pt x="18305" y="1003163"/>
                  </a:lnTo>
                  <a:cubicBezTo>
                    <a:pt x="13450" y="1003163"/>
                    <a:pt x="8794" y="1001234"/>
                    <a:pt x="5361" y="997801"/>
                  </a:cubicBezTo>
                  <a:cubicBezTo>
                    <a:pt x="1929" y="994368"/>
                    <a:pt x="0" y="989712"/>
                    <a:pt x="0" y="984858"/>
                  </a:cubicBezTo>
                  <a:lnTo>
                    <a:pt x="0" y="18305"/>
                  </a:lnTo>
                  <a:cubicBezTo>
                    <a:pt x="0" y="13450"/>
                    <a:pt x="1929" y="8794"/>
                    <a:pt x="5361" y="5361"/>
                  </a:cubicBezTo>
                  <a:cubicBezTo>
                    <a:pt x="8794" y="1929"/>
                    <a:pt x="13450" y="0"/>
                    <a:pt x="18305" y="0"/>
                  </a:cubicBezTo>
                  <a:close/>
                </a:path>
              </a:pathLst>
            </a:custGeom>
            <a:blipFill>
              <a:blip r:embed="rId6"/>
              <a:stretch>
                <a:fillRect t="-27984" b="-27984"/>
              </a:stretch>
            </a:blipFill>
          </p:spPr>
        </p:sp>
      </p:grpSp>
      <p:sp>
        <p:nvSpPr>
          <p:cNvPr id="23" name="TextBox 23"/>
          <p:cNvSpPr txBox="1"/>
          <p:nvPr/>
        </p:nvSpPr>
        <p:spPr>
          <a:xfrm>
            <a:off x="1312369" y="4341828"/>
            <a:ext cx="7417055" cy="5589543"/>
          </a:xfrm>
          <a:prstGeom prst="rect">
            <a:avLst/>
          </a:prstGeom>
        </p:spPr>
        <p:txBody>
          <a:bodyPr wrap="square"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Nurse-driven removal protocols reduce CAUTI rates by up to 50% (</a:t>
            </a:r>
            <a:r>
              <a:rPr lang="en-US" sz="3000" kern="100" dirty="0" err="1">
                <a:effectLst/>
                <a:latin typeface="Aptos" panose="020B0004020202020204" pitchFamily="34" charset="0"/>
                <a:ea typeface="Aptos" panose="020B0004020202020204" pitchFamily="34" charset="0"/>
                <a:cs typeface="Times New Roman" panose="02020603050405020304" pitchFamily="18" charset="0"/>
              </a:rPr>
              <a:t>Gesmundo</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 et al., 2022</a:t>
            </a:r>
            <a:r>
              <a:rPr lang="en-US" sz="3000" kern="100" dirty="0" smtClean="0">
                <a:effectLst/>
                <a:latin typeface="Aptos" panose="020B0004020202020204" pitchFamily="34" charset="0"/>
                <a:ea typeface="Aptos" panose="020B0004020202020204" pitchFamily="34" charset="0"/>
                <a:cs typeface="Times New Roman" panose="02020603050405020304" pitchFamily="18" charset="0"/>
              </a:rPr>
              <a:t>).</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Daily reassessment checklists decrease unnecessary catheter days significantly</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Aptos" panose="020B0004020202020204" pitchFamily="34" charset="0"/>
                <a:ea typeface="Aptos" panose="020B0004020202020204" pitchFamily="34" charset="0"/>
                <a:cs typeface="Times New Roman" panose="02020603050405020304" pitchFamily="18" charset="0"/>
              </a:rPr>
              <a:t>Bundle compliance above 80% correlates with sustained CAUTI rate reductions (CDC, 2025</a:t>
            </a:r>
            <a:r>
              <a:rPr lang="en-US" sz="3000" kern="100" dirty="0" smtClean="0">
                <a:effectLst/>
                <a:latin typeface="Aptos" panose="020B0004020202020204" pitchFamily="34" charset="0"/>
                <a:ea typeface="Aptos" panose="020B0004020202020204" pitchFamily="34" charset="0"/>
                <a:cs typeface="Times New Roman" panose="02020603050405020304" pitchFamily="18" charset="0"/>
              </a:rPr>
              <a:t>).</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dirty="0">
                <a:effectLst/>
                <a:latin typeface="Aptos" panose="020B0004020202020204" pitchFamily="34" charset="0"/>
                <a:ea typeface="Aptos" panose="020B0004020202020204" pitchFamily="34" charset="0"/>
                <a:cs typeface="Times New Roman" panose="02020603050405020304" pitchFamily="18" charset="0"/>
              </a:rPr>
              <a:t>Staff education is a key predictor of bundle adherence and </a:t>
            </a:r>
            <a:r>
              <a:rPr lang="en-US" sz="3000" dirty="0" smtClean="0">
                <a:effectLst/>
                <a:latin typeface="Aptos" panose="020B0004020202020204" pitchFamily="34" charset="0"/>
                <a:ea typeface="Aptos" panose="020B0004020202020204" pitchFamily="34" charset="0"/>
                <a:cs typeface="Times New Roman" panose="02020603050405020304" pitchFamily="18" charset="0"/>
              </a:rPr>
              <a:t>success.</a:t>
            </a:r>
            <a:endParaRPr lang="en-US" sz="3000" dirty="0"/>
          </a:p>
        </p:txBody>
      </p:sp>
      <p:sp>
        <p:nvSpPr>
          <p:cNvPr id="25" name="TextBox 25"/>
          <p:cNvSpPr txBox="1"/>
          <p:nvPr/>
        </p:nvSpPr>
        <p:spPr>
          <a:xfrm>
            <a:off x="1066800" y="495300"/>
            <a:ext cx="6492661" cy="3231654"/>
          </a:xfrm>
          <a:prstGeom prst="rect">
            <a:avLst/>
          </a:prstGeom>
        </p:spPr>
        <p:txBody>
          <a:bodyPr lIns="0" tIns="0" rIns="0" bIns="0" rtlCol="0" anchor="t">
            <a:spAutoFit/>
          </a:bodyPr>
          <a:lstStyle/>
          <a:p>
            <a:pPr marL="0" marR="0">
              <a:spcBef>
                <a:spcPts val="0"/>
              </a:spcBef>
              <a:spcAft>
                <a:spcPts val="800"/>
              </a:spcAft>
            </a:pPr>
            <a:r>
              <a:rPr lang="en-US" sz="7000" b="1" kern="100" dirty="0">
                <a:effectLst/>
                <a:latin typeface="+mj-lt"/>
                <a:ea typeface="Aptos" panose="020B0004020202020204" pitchFamily="34" charset="0"/>
                <a:cs typeface="Times New Roman" panose="02020603050405020304" pitchFamily="18" charset="0"/>
              </a:rPr>
              <a:t>Evidence Supporting the Intervention</a:t>
            </a:r>
            <a:endParaRPr lang="en-US" sz="7000" kern="100" dirty="0">
              <a:effectLst/>
              <a:latin typeface="+mj-lt"/>
              <a:ea typeface="Aptos" panose="020B000402020202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DAB7">
                <a:alpha val="24000"/>
              </a:srgbClr>
            </a:gs>
            <a:gs pos="100000">
              <a:srgbClr val="087C8D">
                <a:alpha val="37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847814" y="0"/>
            <a:ext cx="7960367" cy="10287000"/>
            <a:chOff x="0" y="0"/>
            <a:chExt cx="2096558" cy="2709333"/>
          </a:xfrm>
        </p:grpSpPr>
        <p:sp>
          <p:nvSpPr>
            <p:cNvPr id="3" name="Freeform 3"/>
            <p:cNvSpPr/>
            <p:nvPr/>
          </p:nvSpPr>
          <p:spPr>
            <a:xfrm>
              <a:off x="0" y="0"/>
              <a:ext cx="2096558" cy="2709333"/>
            </a:xfrm>
            <a:custGeom>
              <a:avLst/>
              <a:gdLst/>
              <a:ahLst/>
              <a:cxnLst/>
              <a:rect l="l" t="t" r="r" b="b"/>
              <a:pathLst>
                <a:path w="2096558" h="2709333">
                  <a:moveTo>
                    <a:pt x="27232" y="0"/>
                  </a:moveTo>
                  <a:lnTo>
                    <a:pt x="2069326" y="0"/>
                  </a:lnTo>
                  <a:cubicBezTo>
                    <a:pt x="2084366" y="0"/>
                    <a:pt x="2096558" y="12192"/>
                    <a:pt x="2096558" y="27232"/>
                  </a:cubicBezTo>
                  <a:lnTo>
                    <a:pt x="2096558" y="2682102"/>
                  </a:lnTo>
                  <a:cubicBezTo>
                    <a:pt x="2096558" y="2689324"/>
                    <a:pt x="2093689" y="2696250"/>
                    <a:pt x="2088582" y="2701357"/>
                  </a:cubicBezTo>
                  <a:cubicBezTo>
                    <a:pt x="2083475" y="2706464"/>
                    <a:pt x="2076548" y="2709333"/>
                    <a:pt x="2069326" y="2709333"/>
                  </a:cubicBezTo>
                  <a:lnTo>
                    <a:pt x="27232" y="2709333"/>
                  </a:lnTo>
                  <a:cubicBezTo>
                    <a:pt x="12192" y="2709333"/>
                    <a:pt x="0" y="2697141"/>
                    <a:pt x="0" y="2682102"/>
                  </a:cubicBezTo>
                  <a:lnTo>
                    <a:pt x="0" y="27232"/>
                  </a:lnTo>
                  <a:cubicBezTo>
                    <a:pt x="0" y="12192"/>
                    <a:pt x="12192" y="0"/>
                    <a:pt x="27232" y="0"/>
                  </a:cubicBezTo>
                  <a:close/>
                </a:path>
              </a:pathLst>
            </a:custGeom>
            <a:gradFill rotWithShape="1">
              <a:gsLst>
                <a:gs pos="0">
                  <a:srgbClr val="11DAB7">
                    <a:alpha val="100000"/>
                  </a:srgbClr>
                </a:gs>
                <a:gs pos="100000">
                  <a:srgbClr val="087C8D">
                    <a:alpha val="100000"/>
                  </a:srgbClr>
                </a:gs>
              </a:gsLst>
              <a:lin ang="0"/>
            </a:gradFill>
          </p:spPr>
        </p:sp>
        <p:sp>
          <p:nvSpPr>
            <p:cNvPr id="4" name="TextBox 4"/>
            <p:cNvSpPr txBox="1"/>
            <p:nvPr/>
          </p:nvSpPr>
          <p:spPr>
            <a:xfrm>
              <a:off x="0" y="76200"/>
              <a:ext cx="2096558" cy="2633133"/>
            </a:xfrm>
            <a:prstGeom prst="rect">
              <a:avLst/>
            </a:prstGeom>
          </p:spPr>
          <p:txBody>
            <a:bodyPr lIns="50800" tIns="50800" rIns="50800" bIns="50800" rtlCol="0" anchor="ctr"/>
            <a:lstStyle/>
            <a:p>
              <a:pPr algn="ctr">
                <a:lnSpc>
                  <a:spcPts val="1737"/>
                </a:lnSpc>
              </a:pPr>
              <a:endParaRPr/>
            </a:p>
          </p:txBody>
        </p:sp>
      </p:grpSp>
      <p:sp>
        <p:nvSpPr>
          <p:cNvPr id="5" name="Freeform 5"/>
          <p:cNvSpPr/>
          <p:nvPr/>
        </p:nvSpPr>
        <p:spPr>
          <a:xfrm>
            <a:off x="292157" y="9258300"/>
            <a:ext cx="736543" cy="736543"/>
          </a:xfrm>
          <a:custGeom>
            <a:avLst/>
            <a:gdLst/>
            <a:ahLst/>
            <a:cxnLst/>
            <a:rect l="l" t="t" r="r" b="b"/>
            <a:pathLst>
              <a:path w="736543" h="736543">
                <a:moveTo>
                  <a:pt x="0" y="0"/>
                </a:moveTo>
                <a:lnTo>
                  <a:pt x="736543" y="0"/>
                </a:lnTo>
                <a:lnTo>
                  <a:pt x="736543" y="736543"/>
                </a:lnTo>
                <a:lnTo>
                  <a:pt x="0" y="7365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9341841" y="852437"/>
            <a:ext cx="704930" cy="704930"/>
          </a:xfrm>
          <a:custGeom>
            <a:avLst/>
            <a:gdLst/>
            <a:ahLst/>
            <a:cxnLst/>
            <a:rect l="l" t="t" r="r" b="b"/>
            <a:pathLst>
              <a:path w="704930" h="704930">
                <a:moveTo>
                  <a:pt x="0" y="0"/>
                </a:moveTo>
                <a:lnTo>
                  <a:pt x="704929" y="0"/>
                </a:lnTo>
                <a:lnTo>
                  <a:pt x="704929" y="704930"/>
                </a:lnTo>
                <a:lnTo>
                  <a:pt x="0" y="704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9694306" y="2005042"/>
            <a:ext cx="6919730" cy="3209634"/>
            <a:chOff x="0" y="0"/>
            <a:chExt cx="1822480" cy="845336"/>
          </a:xfrm>
        </p:grpSpPr>
        <p:sp>
          <p:nvSpPr>
            <p:cNvPr id="8" name="Freeform 8"/>
            <p:cNvSpPr/>
            <p:nvPr/>
          </p:nvSpPr>
          <p:spPr>
            <a:xfrm>
              <a:off x="0" y="0"/>
              <a:ext cx="1822480" cy="845336"/>
            </a:xfrm>
            <a:custGeom>
              <a:avLst/>
              <a:gdLst/>
              <a:ahLst/>
              <a:cxnLst/>
              <a:rect l="l" t="t" r="r" b="b"/>
              <a:pathLst>
                <a:path w="1822480" h="845336">
                  <a:moveTo>
                    <a:pt x="41396" y="0"/>
                  </a:moveTo>
                  <a:lnTo>
                    <a:pt x="1781084" y="0"/>
                  </a:lnTo>
                  <a:cubicBezTo>
                    <a:pt x="1803947" y="0"/>
                    <a:pt x="1822480" y="18534"/>
                    <a:pt x="1822480" y="41396"/>
                  </a:cubicBezTo>
                  <a:lnTo>
                    <a:pt x="1822480" y="803939"/>
                  </a:lnTo>
                  <a:cubicBezTo>
                    <a:pt x="1822480" y="826802"/>
                    <a:pt x="1803947" y="845336"/>
                    <a:pt x="1781084" y="845336"/>
                  </a:cubicBezTo>
                  <a:lnTo>
                    <a:pt x="41396" y="845336"/>
                  </a:lnTo>
                  <a:cubicBezTo>
                    <a:pt x="18534" y="845336"/>
                    <a:pt x="0" y="826802"/>
                    <a:pt x="0" y="803939"/>
                  </a:cubicBezTo>
                  <a:lnTo>
                    <a:pt x="0" y="41396"/>
                  </a:lnTo>
                  <a:cubicBezTo>
                    <a:pt x="0" y="18534"/>
                    <a:pt x="18534" y="0"/>
                    <a:pt x="41396" y="0"/>
                  </a:cubicBezTo>
                  <a:close/>
                </a:path>
              </a:pathLst>
            </a:custGeom>
            <a:solidFill>
              <a:srgbClr val="FFFFFF">
                <a:alpha val="86667"/>
              </a:srgbClr>
            </a:solidFill>
          </p:spPr>
        </p:sp>
        <p:sp>
          <p:nvSpPr>
            <p:cNvPr id="9" name="TextBox 9"/>
            <p:cNvSpPr txBox="1"/>
            <p:nvPr/>
          </p:nvSpPr>
          <p:spPr>
            <a:xfrm>
              <a:off x="0" y="76200"/>
              <a:ext cx="1822480" cy="769136"/>
            </a:xfrm>
            <a:prstGeom prst="rect">
              <a:avLst/>
            </a:prstGeom>
          </p:spPr>
          <p:txBody>
            <a:bodyPr lIns="50800" tIns="50800" rIns="50800" bIns="50800" rtlCol="0" anchor="ctr"/>
            <a:lstStyle/>
            <a:p>
              <a:pPr algn="ctr">
                <a:lnSpc>
                  <a:spcPts val="1737"/>
                </a:lnSpc>
              </a:pPr>
              <a:endParaRPr/>
            </a:p>
          </p:txBody>
        </p:sp>
      </p:grpSp>
      <p:grpSp>
        <p:nvGrpSpPr>
          <p:cNvPr id="10" name="Group 10"/>
          <p:cNvGrpSpPr/>
          <p:nvPr/>
        </p:nvGrpSpPr>
        <p:grpSpPr>
          <a:xfrm>
            <a:off x="1028700" y="4172741"/>
            <a:ext cx="8420100" cy="5618959"/>
            <a:chOff x="0" y="0"/>
            <a:chExt cx="2137363" cy="1339407"/>
          </a:xfrm>
        </p:grpSpPr>
        <p:sp>
          <p:nvSpPr>
            <p:cNvPr id="11" name="Freeform 11"/>
            <p:cNvSpPr/>
            <p:nvPr/>
          </p:nvSpPr>
          <p:spPr>
            <a:xfrm>
              <a:off x="0" y="0"/>
              <a:ext cx="2137363" cy="1339407"/>
            </a:xfrm>
            <a:custGeom>
              <a:avLst/>
              <a:gdLst/>
              <a:ahLst/>
              <a:cxnLst/>
              <a:rect l="l" t="t" r="r" b="b"/>
              <a:pathLst>
                <a:path w="2137363" h="1339407">
                  <a:moveTo>
                    <a:pt x="35298" y="0"/>
                  </a:moveTo>
                  <a:lnTo>
                    <a:pt x="2102065" y="0"/>
                  </a:lnTo>
                  <a:cubicBezTo>
                    <a:pt x="2111427" y="0"/>
                    <a:pt x="2120405" y="3719"/>
                    <a:pt x="2127024" y="10338"/>
                  </a:cubicBezTo>
                  <a:cubicBezTo>
                    <a:pt x="2133644" y="16958"/>
                    <a:pt x="2137363" y="25936"/>
                    <a:pt x="2137363" y="35298"/>
                  </a:cubicBezTo>
                  <a:lnTo>
                    <a:pt x="2137363" y="1304109"/>
                  </a:lnTo>
                  <a:cubicBezTo>
                    <a:pt x="2137363" y="1313471"/>
                    <a:pt x="2133644" y="1322449"/>
                    <a:pt x="2127024" y="1329068"/>
                  </a:cubicBezTo>
                  <a:cubicBezTo>
                    <a:pt x="2120405" y="1335688"/>
                    <a:pt x="2111427" y="1339407"/>
                    <a:pt x="2102065" y="1339407"/>
                  </a:cubicBezTo>
                  <a:lnTo>
                    <a:pt x="35298" y="1339407"/>
                  </a:lnTo>
                  <a:cubicBezTo>
                    <a:pt x="25936" y="1339407"/>
                    <a:pt x="16958" y="1335688"/>
                    <a:pt x="10338" y="1329068"/>
                  </a:cubicBezTo>
                  <a:cubicBezTo>
                    <a:pt x="3719" y="1322449"/>
                    <a:pt x="0" y="1313471"/>
                    <a:pt x="0" y="1304109"/>
                  </a:cubicBezTo>
                  <a:lnTo>
                    <a:pt x="0" y="35298"/>
                  </a:lnTo>
                  <a:cubicBezTo>
                    <a:pt x="0" y="25936"/>
                    <a:pt x="3719" y="16958"/>
                    <a:pt x="10338" y="10338"/>
                  </a:cubicBezTo>
                  <a:cubicBezTo>
                    <a:pt x="16958" y="3719"/>
                    <a:pt x="25936" y="0"/>
                    <a:pt x="35298" y="0"/>
                  </a:cubicBezTo>
                  <a:close/>
                </a:path>
              </a:pathLst>
            </a:custGeom>
            <a:solidFill>
              <a:srgbClr val="EBF0F9">
                <a:alpha val="45882"/>
              </a:srgbClr>
            </a:solidFill>
            <a:ln w="38100" cap="rnd">
              <a:solidFill>
                <a:srgbClr val="000000">
                  <a:alpha val="45882"/>
                </a:srgbClr>
              </a:solidFill>
              <a:prstDash val="solid"/>
              <a:round/>
            </a:ln>
          </p:spPr>
        </p:sp>
        <p:sp>
          <p:nvSpPr>
            <p:cNvPr id="12" name="TextBox 12"/>
            <p:cNvSpPr txBox="1"/>
            <p:nvPr/>
          </p:nvSpPr>
          <p:spPr>
            <a:xfrm>
              <a:off x="0" y="76200"/>
              <a:ext cx="2137363" cy="1263207"/>
            </a:xfrm>
            <a:prstGeom prst="rect">
              <a:avLst/>
            </a:prstGeom>
          </p:spPr>
          <p:txBody>
            <a:bodyPr lIns="50800" tIns="50800" rIns="50800" bIns="50800" rtlCol="0" anchor="ctr"/>
            <a:lstStyle/>
            <a:p>
              <a:pPr algn="ctr">
                <a:lnSpc>
                  <a:spcPts val="1737"/>
                </a:lnSpc>
              </a:pPr>
              <a:endParaRPr/>
            </a:p>
          </p:txBody>
        </p:sp>
      </p:grpSp>
      <p:grpSp>
        <p:nvGrpSpPr>
          <p:cNvPr id="13" name="Group 13"/>
          <p:cNvGrpSpPr/>
          <p:nvPr/>
        </p:nvGrpSpPr>
        <p:grpSpPr>
          <a:xfrm>
            <a:off x="9694306" y="5665066"/>
            <a:ext cx="6919730" cy="3209634"/>
            <a:chOff x="0" y="0"/>
            <a:chExt cx="1822480" cy="845336"/>
          </a:xfrm>
        </p:grpSpPr>
        <p:sp>
          <p:nvSpPr>
            <p:cNvPr id="14" name="Freeform 14"/>
            <p:cNvSpPr/>
            <p:nvPr/>
          </p:nvSpPr>
          <p:spPr>
            <a:xfrm>
              <a:off x="0" y="0"/>
              <a:ext cx="1822480" cy="845336"/>
            </a:xfrm>
            <a:custGeom>
              <a:avLst/>
              <a:gdLst/>
              <a:ahLst/>
              <a:cxnLst/>
              <a:rect l="l" t="t" r="r" b="b"/>
              <a:pathLst>
                <a:path w="1822480" h="845336">
                  <a:moveTo>
                    <a:pt x="41396" y="0"/>
                  </a:moveTo>
                  <a:lnTo>
                    <a:pt x="1781084" y="0"/>
                  </a:lnTo>
                  <a:cubicBezTo>
                    <a:pt x="1803947" y="0"/>
                    <a:pt x="1822480" y="18534"/>
                    <a:pt x="1822480" y="41396"/>
                  </a:cubicBezTo>
                  <a:lnTo>
                    <a:pt x="1822480" y="803939"/>
                  </a:lnTo>
                  <a:cubicBezTo>
                    <a:pt x="1822480" y="826802"/>
                    <a:pt x="1803947" y="845336"/>
                    <a:pt x="1781084" y="845336"/>
                  </a:cubicBezTo>
                  <a:lnTo>
                    <a:pt x="41396" y="845336"/>
                  </a:lnTo>
                  <a:cubicBezTo>
                    <a:pt x="18534" y="845336"/>
                    <a:pt x="0" y="826802"/>
                    <a:pt x="0" y="803939"/>
                  </a:cubicBezTo>
                  <a:lnTo>
                    <a:pt x="0" y="41396"/>
                  </a:lnTo>
                  <a:cubicBezTo>
                    <a:pt x="0" y="18534"/>
                    <a:pt x="18534" y="0"/>
                    <a:pt x="41396" y="0"/>
                  </a:cubicBezTo>
                  <a:close/>
                </a:path>
              </a:pathLst>
            </a:custGeom>
            <a:solidFill>
              <a:srgbClr val="FFFFFF">
                <a:alpha val="86667"/>
              </a:srgbClr>
            </a:solidFill>
          </p:spPr>
        </p:sp>
        <p:sp>
          <p:nvSpPr>
            <p:cNvPr id="15" name="TextBox 15"/>
            <p:cNvSpPr txBox="1"/>
            <p:nvPr/>
          </p:nvSpPr>
          <p:spPr>
            <a:xfrm>
              <a:off x="0" y="76200"/>
              <a:ext cx="1822480" cy="769136"/>
            </a:xfrm>
            <a:prstGeom prst="rect">
              <a:avLst/>
            </a:prstGeom>
          </p:spPr>
          <p:txBody>
            <a:bodyPr lIns="50800" tIns="50800" rIns="50800" bIns="50800" rtlCol="0" anchor="ctr"/>
            <a:lstStyle/>
            <a:p>
              <a:pPr algn="ctr">
                <a:lnSpc>
                  <a:spcPts val="1737"/>
                </a:lnSpc>
              </a:pPr>
              <a:endParaRPr/>
            </a:p>
          </p:txBody>
        </p:sp>
      </p:grpSp>
      <p:grpSp>
        <p:nvGrpSpPr>
          <p:cNvPr id="16" name="Group 16"/>
          <p:cNvGrpSpPr/>
          <p:nvPr/>
        </p:nvGrpSpPr>
        <p:grpSpPr>
          <a:xfrm>
            <a:off x="9982094" y="5892008"/>
            <a:ext cx="6344153" cy="2704940"/>
            <a:chOff x="0" y="0"/>
            <a:chExt cx="2352812" cy="1003163"/>
          </a:xfrm>
        </p:grpSpPr>
        <p:sp>
          <p:nvSpPr>
            <p:cNvPr id="17" name="Freeform 17"/>
            <p:cNvSpPr/>
            <p:nvPr/>
          </p:nvSpPr>
          <p:spPr>
            <a:xfrm flipH="1">
              <a:off x="0" y="0"/>
              <a:ext cx="2352812" cy="1003163"/>
            </a:xfrm>
            <a:custGeom>
              <a:avLst/>
              <a:gdLst/>
              <a:ahLst/>
              <a:cxnLst/>
              <a:rect l="l" t="t" r="r" b="b"/>
              <a:pathLst>
                <a:path w="2352812" h="1003163">
                  <a:moveTo>
                    <a:pt x="2334507" y="0"/>
                  </a:moveTo>
                  <a:lnTo>
                    <a:pt x="18305" y="0"/>
                  </a:lnTo>
                  <a:cubicBezTo>
                    <a:pt x="8195" y="0"/>
                    <a:pt x="0" y="8195"/>
                    <a:pt x="0" y="18305"/>
                  </a:cubicBezTo>
                  <a:lnTo>
                    <a:pt x="0" y="984858"/>
                  </a:lnTo>
                  <a:cubicBezTo>
                    <a:pt x="0" y="989712"/>
                    <a:pt x="1929" y="994368"/>
                    <a:pt x="5361" y="997801"/>
                  </a:cubicBezTo>
                  <a:cubicBezTo>
                    <a:pt x="8794" y="1001234"/>
                    <a:pt x="13450" y="1003163"/>
                    <a:pt x="18305" y="1003163"/>
                  </a:cubicBezTo>
                  <a:lnTo>
                    <a:pt x="2334507" y="1003163"/>
                  </a:lnTo>
                  <a:cubicBezTo>
                    <a:pt x="2339362" y="1003163"/>
                    <a:pt x="2344018" y="1001234"/>
                    <a:pt x="2347451" y="997801"/>
                  </a:cubicBezTo>
                  <a:cubicBezTo>
                    <a:pt x="2350883" y="994368"/>
                    <a:pt x="2352812" y="989712"/>
                    <a:pt x="2352812" y="984858"/>
                  </a:cubicBezTo>
                  <a:lnTo>
                    <a:pt x="2352812" y="18305"/>
                  </a:lnTo>
                  <a:cubicBezTo>
                    <a:pt x="2352812" y="13450"/>
                    <a:pt x="2350883" y="8794"/>
                    <a:pt x="2347451" y="5361"/>
                  </a:cubicBezTo>
                  <a:cubicBezTo>
                    <a:pt x="2344018" y="1929"/>
                    <a:pt x="2339362" y="0"/>
                    <a:pt x="2334507" y="0"/>
                  </a:cubicBezTo>
                  <a:close/>
                </a:path>
              </a:pathLst>
            </a:custGeom>
            <a:blipFill>
              <a:blip r:embed="rId5"/>
              <a:stretch>
                <a:fillRect t="-28130" b="-28130"/>
              </a:stretch>
            </a:blipFill>
          </p:spPr>
        </p:sp>
      </p:grpSp>
      <p:grpSp>
        <p:nvGrpSpPr>
          <p:cNvPr id="18" name="Group 18"/>
          <p:cNvGrpSpPr/>
          <p:nvPr/>
        </p:nvGrpSpPr>
        <p:grpSpPr>
          <a:xfrm>
            <a:off x="9982094" y="2231984"/>
            <a:ext cx="6344153" cy="2704940"/>
            <a:chOff x="0" y="0"/>
            <a:chExt cx="2352812" cy="1003163"/>
          </a:xfrm>
        </p:grpSpPr>
        <p:sp>
          <p:nvSpPr>
            <p:cNvPr id="19" name="Freeform 19"/>
            <p:cNvSpPr/>
            <p:nvPr/>
          </p:nvSpPr>
          <p:spPr>
            <a:xfrm>
              <a:off x="0" y="0"/>
              <a:ext cx="2352812" cy="1003163"/>
            </a:xfrm>
            <a:custGeom>
              <a:avLst/>
              <a:gdLst/>
              <a:ahLst/>
              <a:cxnLst/>
              <a:rect l="l" t="t" r="r" b="b"/>
              <a:pathLst>
                <a:path w="2352812" h="1003163">
                  <a:moveTo>
                    <a:pt x="18305" y="0"/>
                  </a:moveTo>
                  <a:lnTo>
                    <a:pt x="2334507" y="0"/>
                  </a:lnTo>
                  <a:cubicBezTo>
                    <a:pt x="2344617" y="0"/>
                    <a:pt x="2352812" y="8195"/>
                    <a:pt x="2352812" y="18305"/>
                  </a:cubicBezTo>
                  <a:lnTo>
                    <a:pt x="2352812" y="984858"/>
                  </a:lnTo>
                  <a:cubicBezTo>
                    <a:pt x="2352812" y="989712"/>
                    <a:pt x="2350883" y="994368"/>
                    <a:pt x="2347451" y="997801"/>
                  </a:cubicBezTo>
                  <a:cubicBezTo>
                    <a:pt x="2344018" y="1001234"/>
                    <a:pt x="2339362" y="1003163"/>
                    <a:pt x="2334507" y="1003163"/>
                  </a:cubicBezTo>
                  <a:lnTo>
                    <a:pt x="18305" y="1003163"/>
                  </a:lnTo>
                  <a:cubicBezTo>
                    <a:pt x="13450" y="1003163"/>
                    <a:pt x="8794" y="1001234"/>
                    <a:pt x="5361" y="997801"/>
                  </a:cubicBezTo>
                  <a:cubicBezTo>
                    <a:pt x="1929" y="994368"/>
                    <a:pt x="0" y="989712"/>
                    <a:pt x="0" y="984858"/>
                  </a:cubicBezTo>
                  <a:lnTo>
                    <a:pt x="0" y="18305"/>
                  </a:lnTo>
                  <a:cubicBezTo>
                    <a:pt x="0" y="13450"/>
                    <a:pt x="1929" y="8794"/>
                    <a:pt x="5361" y="5361"/>
                  </a:cubicBezTo>
                  <a:cubicBezTo>
                    <a:pt x="8794" y="1929"/>
                    <a:pt x="13450" y="0"/>
                    <a:pt x="18305" y="0"/>
                  </a:cubicBezTo>
                  <a:close/>
                </a:path>
              </a:pathLst>
            </a:custGeom>
            <a:blipFill>
              <a:blip r:embed="rId6"/>
              <a:stretch>
                <a:fillRect t="-28130" b="-28130"/>
              </a:stretch>
            </a:blipFill>
          </p:spPr>
        </p:sp>
      </p:grpSp>
      <p:sp>
        <p:nvSpPr>
          <p:cNvPr id="23" name="TextBox 23"/>
          <p:cNvSpPr txBox="1"/>
          <p:nvPr/>
        </p:nvSpPr>
        <p:spPr>
          <a:xfrm>
            <a:off x="1295400" y="4533900"/>
            <a:ext cx="7543800" cy="5054845"/>
          </a:xfrm>
          <a:prstGeom prst="rect">
            <a:avLst/>
          </a:prstGeom>
        </p:spPr>
        <p:txBody>
          <a:bodyPr wrap="square"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Patient must consent to catheter placement and removal decisions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Nurses must balance protocol-driven removal with individual patient clinical needs (Kelly et al., 2025)</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Vulnerable populations (elderly, cognitively impaired) require additional safeguards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latin typeface="+mj-lt"/>
                <a:ea typeface="Aptos" panose="020B0004020202020204" pitchFamily="34" charset="0"/>
                <a:cs typeface="Times New Roman" panose="02020603050405020304" pitchFamily="18" charset="0"/>
              </a:rPr>
              <a:t>P</a:t>
            </a: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remature removal must not increase patient risk</a:t>
            </a:r>
          </a:p>
        </p:txBody>
      </p:sp>
      <p:sp>
        <p:nvSpPr>
          <p:cNvPr id="25" name="TextBox 25"/>
          <p:cNvSpPr txBox="1"/>
          <p:nvPr/>
        </p:nvSpPr>
        <p:spPr>
          <a:xfrm>
            <a:off x="1371600" y="1790700"/>
            <a:ext cx="6492661" cy="1077218"/>
          </a:xfrm>
          <a:prstGeom prst="rect">
            <a:avLst/>
          </a:prstGeom>
        </p:spPr>
        <p:txBody>
          <a:bodyPr lIns="0" tIns="0" rIns="0" bIns="0" rtlCol="0" anchor="t">
            <a:spAutoFit/>
          </a:bodyPr>
          <a:lstStyle/>
          <a:p>
            <a:pPr marL="0" marR="0">
              <a:spcBef>
                <a:spcPts val="0"/>
              </a:spcBef>
              <a:spcAft>
                <a:spcPts val="800"/>
              </a:spcAft>
            </a:pPr>
            <a:r>
              <a:rPr lang="en-US" sz="7000" b="1" kern="100" dirty="0">
                <a:effectLst/>
                <a:latin typeface="+mj-lt"/>
                <a:ea typeface="Aptos" panose="020B0004020202020204" pitchFamily="34" charset="0"/>
                <a:cs typeface="Times New Roman" panose="02020603050405020304" pitchFamily="18" charset="0"/>
              </a:rPr>
              <a:t>Ethical Concerns</a:t>
            </a:r>
            <a:endParaRPr lang="en-US" sz="7000" kern="100" dirty="0">
              <a:effectLst/>
              <a:latin typeface="+mj-lt"/>
              <a:ea typeface="Aptos" panose="020B000402020202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DAB7">
                <a:alpha val="100000"/>
              </a:srgbClr>
            </a:gs>
            <a:gs pos="100000">
              <a:srgbClr val="087C8D">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704021" y="0"/>
            <a:ext cx="10394796" cy="10287000"/>
            <a:chOff x="0" y="0"/>
            <a:chExt cx="3855046" cy="3815068"/>
          </a:xfrm>
        </p:grpSpPr>
        <p:sp>
          <p:nvSpPr>
            <p:cNvPr id="3" name="Freeform 3"/>
            <p:cNvSpPr/>
            <p:nvPr/>
          </p:nvSpPr>
          <p:spPr>
            <a:xfrm>
              <a:off x="0" y="0"/>
              <a:ext cx="3855046" cy="3815068"/>
            </a:xfrm>
            <a:custGeom>
              <a:avLst/>
              <a:gdLst/>
              <a:ahLst/>
              <a:cxnLst/>
              <a:rect l="l" t="t" r="r" b="b"/>
              <a:pathLst>
                <a:path w="3855046" h="3815068">
                  <a:moveTo>
                    <a:pt x="32771" y="0"/>
                  </a:moveTo>
                  <a:lnTo>
                    <a:pt x="3822276" y="0"/>
                  </a:lnTo>
                  <a:cubicBezTo>
                    <a:pt x="3830967" y="0"/>
                    <a:pt x="3839302" y="3453"/>
                    <a:pt x="3845448" y="9598"/>
                  </a:cubicBezTo>
                  <a:cubicBezTo>
                    <a:pt x="3851594" y="15744"/>
                    <a:pt x="3855046" y="24079"/>
                    <a:pt x="3855046" y="32771"/>
                  </a:cubicBezTo>
                  <a:lnTo>
                    <a:pt x="3855046" y="3782298"/>
                  </a:lnTo>
                  <a:cubicBezTo>
                    <a:pt x="3855046" y="3800396"/>
                    <a:pt x="3840374" y="3815068"/>
                    <a:pt x="3822276" y="3815068"/>
                  </a:cubicBezTo>
                  <a:lnTo>
                    <a:pt x="32771" y="3815068"/>
                  </a:lnTo>
                  <a:cubicBezTo>
                    <a:pt x="14672" y="3815068"/>
                    <a:pt x="0" y="3800396"/>
                    <a:pt x="0" y="3782298"/>
                  </a:cubicBezTo>
                  <a:lnTo>
                    <a:pt x="0" y="32771"/>
                  </a:lnTo>
                  <a:cubicBezTo>
                    <a:pt x="0" y="14672"/>
                    <a:pt x="14672" y="0"/>
                    <a:pt x="32771" y="0"/>
                  </a:cubicBezTo>
                  <a:close/>
                </a:path>
              </a:pathLst>
            </a:custGeom>
            <a:blipFill>
              <a:blip r:embed="rId3"/>
              <a:stretch>
                <a:fillRect l="-24268" r="-24268"/>
              </a:stretch>
            </a:blipFill>
          </p:spPr>
        </p:sp>
      </p:grpSp>
      <p:grpSp>
        <p:nvGrpSpPr>
          <p:cNvPr id="4" name="Group 4"/>
          <p:cNvGrpSpPr/>
          <p:nvPr/>
        </p:nvGrpSpPr>
        <p:grpSpPr>
          <a:xfrm>
            <a:off x="6081085" y="1028700"/>
            <a:ext cx="10333389" cy="8229600"/>
            <a:chOff x="0" y="0"/>
            <a:chExt cx="2721551" cy="2167467"/>
          </a:xfrm>
        </p:grpSpPr>
        <p:sp>
          <p:nvSpPr>
            <p:cNvPr id="5" name="Freeform 5"/>
            <p:cNvSpPr/>
            <p:nvPr/>
          </p:nvSpPr>
          <p:spPr>
            <a:xfrm>
              <a:off x="0" y="0"/>
              <a:ext cx="2721551" cy="2167467"/>
            </a:xfrm>
            <a:custGeom>
              <a:avLst/>
              <a:gdLst/>
              <a:ahLst/>
              <a:cxnLst/>
              <a:rect l="l" t="t" r="r" b="b"/>
              <a:pathLst>
                <a:path w="2721551" h="2167467">
                  <a:moveTo>
                    <a:pt x="27721" y="0"/>
                  </a:moveTo>
                  <a:lnTo>
                    <a:pt x="2693830" y="0"/>
                  </a:lnTo>
                  <a:cubicBezTo>
                    <a:pt x="2709140" y="0"/>
                    <a:pt x="2721551" y="12411"/>
                    <a:pt x="2721551" y="27721"/>
                  </a:cubicBezTo>
                  <a:lnTo>
                    <a:pt x="2721551" y="2139746"/>
                  </a:lnTo>
                  <a:cubicBezTo>
                    <a:pt x="2721551" y="2155056"/>
                    <a:pt x="2709140" y="2167467"/>
                    <a:pt x="2693830" y="2167467"/>
                  </a:cubicBezTo>
                  <a:lnTo>
                    <a:pt x="27721" y="2167467"/>
                  </a:lnTo>
                  <a:cubicBezTo>
                    <a:pt x="20369" y="2167467"/>
                    <a:pt x="13318" y="2164546"/>
                    <a:pt x="8119" y="2159347"/>
                  </a:cubicBezTo>
                  <a:cubicBezTo>
                    <a:pt x="2921" y="2154149"/>
                    <a:pt x="0" y="2147098"/>
                    <a:pt x="0" y="2139746"/>
                  </a:cubicBezTo>
                  <a:lnTo>
                    <a:pt x="0" y="27721"/>
                  </a:lnTo>
                  <a:cubicBezTo>
                    <a:pt x="0" y="12411"/>
                    <a:pt x="12411" y="0"/>
                    <a:pt x="27721" y="0"/>
                  </a:cubicBezTo>
                  <a:close/>
                </a:path>
              </a:pathLst>
            </a:custGeom>
            <a:solidFill>
              <a:srgbClr val="FFFFFF">
                <a:alpha val="91765"/>
              </a:srgbClr>
            </a:solidFill>
            <a:ln w="38100" cap="rnd">
              <a:solidFill>
                <a:srgbClr val="6C9286">
                  <a:alpha val="91765"/>
                </a:srgbClr>
              </a:solidFill>
              <a:prstDash val="solid"/>
              <a:round/>
            </a:ln>
          </p:spPr>
        </p:sp>
        <p:sp>
          <p:nvSpPr>
            <p:cNvPr id="6" name="TextBox 6"/>
            <p:cNvSpPr txBox="1"/>
            <p:nvPr/>
          </p:nvSpPr>
          <p:spPr>
            <a:xfrm>
              <a:off x="0" y="76200"/>
              <a:ext cx="2721551" cy="2091267"/>
            </a:xfrm>
            <a:prstGeom prst="rect">
              <a:avLst/>
            </a:prstGeom>
          </p:spPr>
          <p:txBody>
            <a:bodyPr lIns="50800" tIns="50800" rIns="50800" bIns="50800" rtlCol="0" anchor="ctr"/>
            <a:lstStyle/>
            <a:p>
              <a:pPr algn="ctr">
                <a:lnSpc>
                  <a:spcPts val="1737"/>
                </a:lnSpc>
              </a:pPr>
              <a:endParaRPr/>
            </a:p>
          </p:txBody>
        </p:sp>
      </p:grpSp>
      <p:sp>
        <p:nvSpPr>
          <p:cNvPr id="8" name="TextBox 8"/>
          <p:cNvSpPr txBox="1"/>
          <p:nvPr/>
        </p:nvSpPr>
        <p:spPr>
          <a:xfrm>
            <a:off x="7010400" y="2019300"/>
            <a:ext cx="6250058" cy="1077218"/>
          </a:xfrm>
          <a:prstGeom prst="rect">
            <a:avLst/>
          </a:prstGeom>
        </p:spPr>
        <p:txBody>
          <a:bodyPr lIns="0" tIns="0" rIns="0" bIns="0" rtlCol="0" anchor="t">
            <a:spAutoFit/>
          </a:bodyPr>
          <a:lstStyle/>
          <a:p>
            <a:pPr marL="0" marR="0">
              <a:spcBef>
                <a:spcPts val="0"/>
              </a:spcBef>
              <a:spcAft>
                <a:spcPts val="800"/>
              </a:spcAft>
            </a:pPr>
            <a:r>
              <a:rPr lang="en-US" sz="7000" b="1" kern="100" dirty="0">
                <a:effectLst/>
                <a:latin typeface="+mj-lt"/>
                <a:ea typeface="Aptos" panose="020B0004020202020204" pitchFamily="34" charset="0"/>
                <a:cs typeface="Times New Roman" panose="02020603050405020304" pitchFamily="18" charset="0"/>
              </a:rPr>
              <a:t>Legal Concerns</a:t>
            </a:r>
            <a:endParaRPr lang="en-US" sz="7000" kern="100" dirty="0">
              <a:effectLst/>
              <a:latin typeface="+mj-lt"/>
              <a:ea typeface="Aptos" panose="020B0004020202020204" pitchFamily="34" charset="0"/>
              <a:cs typeface="Times New Roman" panose="02020603050405020304" pitchFamily="18" charset="0"/>
            </a:endParaRPr>
          </a:p>
        </p:txBody>
      </p:sp>
      <p:sp>
        <p:nvSpPr>
          <p:cNvPr id="9" name="Freeform 9"/>
          <p:cNvSpPr/>
          <p:nvPr/>
        </p:nvSpPr>
        <p:spPr>
          <a:xfrm>
            <a:off x="16906835" y="1028700"/>
            <a:ext cx="704930" cy="704930"/>
          </a:xfrm>
          <a:custGeom>
            <a:avLst/>
            <a:gdLst/>
            <a:ahLst/>
            <a:cxnLst/>
            <a:rect l="l" t="t" r="r" b="b"/>
            <a:pathLst>
              <a:path w="704930" h="704930">
                <a:moveTo>
                  <a:pt x="0" y="0"/>
                </a:moveTo>
                <a:lnTo>
                  <a:pt x="704930" y="0"/>
                </a:lnTo>
                <a:lnTo>
                  <a:pt x="704930" y="704930"/>
                </a:lnTo>
                <a:lnTo>
                  <a:pt x="0" y="7049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6906835" y="8729603"/>
            <a:ext cx="1057395" cy="1057395"/>
          </a:xfrm>
          <a:custGeom>
            <a:avLst/>
            <a:gdLst/>
            <a:ahLst/>
            <a:cxnLst/>
            <a:rect l="l" t="t" r="r" b="b"/>
            <a:pathLst>
              <a:path w="1057395" h="1057395">
                <a:moveTo>
                  <a:pt x="0" y="0"/>
                </a:moveTo>
                <a:lnTo>
                  <a:pt x="1057395" y="0"/>
                </a:lnTo>
                <a:lnTo>
                  <a:pt x="1057395" y="1057394"/>
                </a:lnTo>
                <a:lnTo>
                  <a:pt x="0" y="10573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2"/>
          <p:cNvSpPr txBox="1"/>
          <p:nvPr/>
        </p:nvSpPr>
        <p:spPr>
          <a:xfrm>
            <a:off x="6629400" y="3771900"/>
            <a:ext cx="9144000" cy="3359509"/>
          </a:xfrm>
          <a:prstGeom prst="rect">
            <a:avLst/>
          </a:prstGeom>
        </p:spPr>
        <p:txBody>
          <a:bodyPr wrap="square"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mj-lt"/>
                <a:ea typeface="Aptos" panose="020B0004020202020204" pitchFamily="34" charset="0"/>
                <a:cs typeface="Times New Roman" panose="02020603050405020304" pitchFamily="18" charset="0"/>
              </a:rPr>
              <a:t>Nurse-driven protocols must fall within state nurse practice act scope of practice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mj-lt"/>
                <a:ea typeface="Aptos" panose="020B0004020202020204" pitchFamily="34" charset="0"/>
                <a:cs typeface="Times New Roman" panose="02020603050405020304" pitchFamily="18" charset="0"/>
              </a:rPr>
              <a:t>Standing orders for catheter removal require physician authorization and hospital approval</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mj-lt"/>
                <a:ea typeface="Aptos" panose="020B0004020202020204" pitchFamily="34" charset="0"/>
                <a:cs typeface="Times New Roman" panose="02020603050405020304" pitchFamily="18" charset="0"/>
              </a:rPr>
              <a:t>Adverse outcomes from premature removal may lead to disciplinary or legal action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DAB7">
                <a:alpha val="100000"/>
              </a:srgbClr>
            </a:gs>
            <a:gs pos="100000">
              <a:srgbClr val="087C8D">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704021" y="0"/>
            <a:ext cx="10394796" cy="10287000"/>
            <a:chOff x="0" y="0"/>
            <a:chExt cx="3855046" cy="3815068"/>
          </a:xfrm>
        </p:grpSpPr>
        <p:sp>
          <p:nvSpPr>
            <p:cNvPr id="3" name="Freeform 3"/>
            <p:cNvSpPr/>
            <p:nvPr/>
          </p:nvSpPr>
          <p:spPr>
            <a:xfrm>
              <a:off x="0" y="0"/>
              <a:ext cx="3855046" cy="3815068"/>
            </a:xfrm>
            <a:custGeom>
              <a:avLst/>
              <a:gdLst/>
              <a:ahLst/>
              <a:cxnLst/>
              <a:rect l="l" t="t" r="r" b="b"/>
              <a:pathLst>
                <a:path w="3855046" h="3815068">
                  <a:moveTo>
                    <a:pt x="32771" y="0"/>
                  </a:moveTo>
                  <a:lnTo>
                    <a:pt x="3822276" y="0"/>
                  </a:lnTo>
                  <a:cubicBezTo>
                    <a:pt x="3830967" y="0"/>
                    <a:pt x="3839302" y="3453"/>
                    <a:pt x="3845448" y="9598"/>
                  </a:cubicBezTo>
                  <a:cubicBezTo>
                    <a:pt x="3851594" y="15744"/>
                    <a:pt x="3855046" y="24079"/>
                    <a:pt x="3855046" y="32771"/>
                  </a:cubicBezTo>
                  <a:lnTo>
                    <a:pt x="3855046" y="3782298"/>
                  </a:lnTo>
                  <a:cubicBezTo>
                    <a:pt x="3855046" y="3800396"/>
                    <a:pt x="3840374" y="3815068"/>
                    <a:pt x="3822276" y="3815068"/>
                  </a:cubicBezTo>
                  <a:lnTo>
                    <a:pt x="32771" y="3815068"/>
                  </a:lnTo>
                  <a:cubicBezTo>
                    <a:pt x="14672" y="3815068"/>
                    <a:pt x="0" y="3800396"/>
                    <a:pt x="0" y="3782298"/>
                  </a:cubicBezTo>
                  <a:lnTo>
                    <a:pt x="0" y="32771"/>
                  </a:lnTo>
                  <a:cubicBezTo>
                    <a:pt x="0" y="14672"/>
                    <a:pt x="14672" y="0"/>
                    <a:pt x="32771" y="0"/>
                  </a:cubicBezTo>
                  <a:close/>
                </a:path>
              </a:pathLst>
            </a:custGeom>
            <a:blipFill>
              <a:blip r:embed="rId3"/>
              <a:stretch>
                <a:fillRect l="-24357" r="-24357"/>
              </a:stretch>
            </a:blipFill>
          </p:spPr>
        </p:sp>
      </p:grpSp>
      <p:grpSp>
        <p:nvGrpSpPr>
          <p:cNvPr id="4" name="Group 4"/>
          <p:cNvGrpSpPr/>
          <p:nvPr/>
        </p:nvGrpSpPr>
        <p:grpSpPr>
          <a:xfrm>
            <a:off x="6081085" y="1028700"/>
            <a:ext cx="10333389" cy="8229600"/>
            <a:chOff x="0" y="0"/>
            <a:chExt cx="2721551" cy="2167467"/>
          </a:xfrm>
        </p:grpSpPr>
        <p:sp>
          <p:nvSpPr>
            <p:cNvPr id="5" name="Freeform 5"/>
            <p:cNvSpPr/>
            <p:nvPr/>
          </p:nvSpPr>
          <p:spPr>
            <a:xfrm>
              <a:off x="0" y="0"/>
              <a:ext cx="2721551" cy="2167467"/>
            </a:xfrm>
            <a:custGeom>
              <a:avLst/>
              <a:gdLst/>
              <a:ahLst/>
              <a:cxnLst/>
              <a:rect l="l" t="t" r="r" b="b"/>
              <a:pathLst>
                <a:path w="2721551" h="2167467">
                  <a:moveTo>
                    <a:pt x="27721" y="0"/>
                  </a:moveTo>
                  <a:lnTo>
                    <a:pt x="2693830" y="0"/>
                  </a:lnTo>
                  <a:cubicBezTo>
                    <a:pt x="2709140" y="0"/>
                    <a:pt x="2721551" y="12411"/>
                    <a:pt x="2721551" y="27721"/>
                  </a:cubicBezTo>
                  <a:lnTo>
                    <a:pt x="2721551" y="2139746"/>
                  </a:lnTo>
                  <a:cubicBezTo>
                    <a:pt x="2721551" y="2155056"/>
                    <a:pt x="2709140" y="2167467"/>
                    <a:pt x="2693830" y="2167467"/>
                  </a:cubicBezTo>
                  <a:lnTo>
                    <a:pt x="27721" y="2167467"/>
                  </a:lnTo>
                  <a:cubicBezTo>
                    <a:pt x="20369" y="2167467"/>
                    <a:pt x="13318" y="2164546"/>
                    <a:pt x="8119" y="2159347"/>
                  </a:cubicBezTo>
                  <a:cubicBezTo>
                    <a:pt x="2921" y="2154149"/>
                    <a:pt x="0" y="2147098"/>
                    <a:pt x="0" y="2139746"/>
                  </a:cubicBezTo>
                  <a:lnTo>
                    <a:pt x="0" y="27721"/>
                  </a:lnTo>
                  <a:cubicBezTo>
                    <a:pt x="0" y="12411"/>
                    <a:pt x="12411" y="0"/>
                    <a:pt x="27721" y="0"/>
                  </a:cubicBezTo>
                  <a:close/>
                </a:path>
              </a:pathLst>
            </a:custGeom>
            <a:solidFill>
              <a:srgbClr val="FFFFFF">
                <a:alpha val="91765"/>
              </a:srgbClr>
            </a:solidFill>
            <a:ln w="38100" cap="rnd">
              <a:solidFill>
                <a:srgbClr val="6C9286">
                  <a:alpha val="91765"/>
                </a:srgbClr>
              </a:solidFill>
              <a:prstDash val="solid"/>
              <a:round/>
            </a:ln>
          </p:spPr>
        </p:sp>
        <p:sp>
          <p:nvSpPr>
            <p:cNvPr id="6" name="TextBox 6"/>
            <p:cNvSpPr txBox="1"/>
            <p:nvPr/>
          </p:nvSpPr>
          <p:spPr>
            <a:xfrm>
              <a:off x="0" y="76200"/>
              <a:ext cx="2721551" cy="2091267"/>
            </a:xfrm>
            <a:prstGeom prst="rect">
              <a:avLst/>
            </a:prstGeom>
          </p:spPr>
          <p:txBody>
            <a:bodyPr lIns="50800" tIns="50800" rIns="50800" bIns="50800" rtlCol="0" anchor="ctr"/>
            <a:lstStyle/>
            <a:p>
              <a:pPr algn="ctr">
                <a:lnSpc>
                  <a:spcPts val="1737"/>
                </a:lnSpc>
              </a:pPr>
              <a:endParaRPr/>
            </a:p>
          </p:txBody>
        </p:sp>
      </p:grpSp>
      <p:sp>
        <p:nvSpPr>
          <p:cNvPr id="7" name="Freeform 7"/>
          <p:cNvSpPr/>
          <p:nvPr/>
        </p:nvSpPr>
        <p:spPr>
          <a:xfrm>
            <a:off x="16906835" y="1028700"/>
            <a:ext cx="704930" cy="704930"/>
          </a:xfrm>
          <a:custGeom>
            <a:avLst/>
            <a:gdLst/>
            <a:ahLst/>
            <a:cxnLst/>
            <a:rect l="l" t="t" r="r" b="b"/>
            <a:pathLst>
              <a:path w="704930" h="704930">
                <a:moveTo>
                  <a:pt x="0" y="0"/>
                </a:moveTo>
                <a:lnTo>
                  <a:pt x="704930" y="0"/>
                </a:lnTo>
                <a:lnTo>
                  <a:pt x="704930" y="704930"/>
                </a:lnTo>
                <a:lnTo>
                  <a:pt x="0" y="7049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906835" y="8729603"/>
            <a:ext cx="1057395" cy="1057395"/>
          </a:xfrm>
          <a:custGeom>
            <a:avLst/>
            <a:gdLst/>
            <a:ahLst/>
            <a:cxnLst/>
            <a:rect l="l" t="t" r="r" b="b"/>
            <a:pathLst>
              <a:path w="1057395" h="1057395">
                <a:moveTo>
                  <a:pt x="0" y="0"/>
                </a:moveTo>
                <a:lnTo>
                  <a:pt x="1057395" y="0"/>
                </a:lnTo>
                <a:lnTo>
                  <a:pt x="1057395" y="1057394"/>
                </a:lnTo>
                <a:lnTo>
                  <a:pt x="0" y="10573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6934200" y="2019300"/>
            <a:ext cx="7977199" cy="1077218"/>
          </a:xfrm>
          <a:prstGeom prst="rect">
            <a:avLst/>
          </a:prstGeom>
        </p:spPr>
        <p:txBody>
          <a:bodyPr wrap="square" lIns="0" tIns="0" rIns="0" bIns="0" rtlCol="0" anchor="t">
            <a:spAutoFit/>
          </a:bodyPr>
          <a:lstStyle/>
          <a:p>
            <a:pPr marL="0" marR="0">
              <a:spcBef>
                <a:spcPts val="0"/>
              </a:spcBef>
              <a:spcAft>
                <a:spcPts val="800"/>
              </a:spcAft>
            </a:pPr>
            <a:r>
              <a:rPr lang="en-US" sz="7000" b="1" kern="100" dirty="0">
                <a:effectLst/>
                <a:latin typeface="+mj-lt"/>
                <a:ea typeface="Aptos" panose="020B0004020202020204" pitchFamily="34" charset="0"/>
                <a:cs typeface="Times New Roman" panose="02020603050405020304" pitchFamily="18" charset="0"/>
              </a:rPr>
              <a:t>Regulatory Concerns</a:t>
            </a:r>
            <a:endParaRPr lang="en-US" sz="7000" kern="100" dirty="0">
              <a:effectLst/>
              <a:latin typeface="+mj-lt"/>
              <a:ea typeface="Aptos" panose="020B0004020202020204" pitchFamily="34" charset="0"/>
              <a:cs typeface="Times New Roman" panose="02020603050405020304" pitchFamily="18" charset="0"/>
            </a:endParaRPr>
          </a:p>
        </p:txBody>
      </p:sp>
      <p:sp>
        <p:nvSpPr>
          <p:cNvPr id="15" name="TextBox 15"/>
          <p:cNvSpPr txBox="1"/>
          <p:nvPr/>
        </p:nvSpPr>
        <p:spPr>
          <a:xfrm>
            <a:off x="6629400" y="3695700"/>
            <a:ext cx="8805598" cy="4523931"/>
          </a:xfrm>
          <a:prstGeom prst="rect">
            <a:avLst/>
          </a:prstGeom>
        </p:spPr>
        <p:txBody>
          <a:bodyPr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mj-lt"/>
                <a:ea typeface="Aptos" panose="020B0004020202020204" pitchFamily="34" charset="0"/>
                <a:cs typeface="Times New Roman" panose="02020603050405020304" pitchFamily="18" charset="0"/>
              </a:rPr>
              <a:t>The Joint Commission (TJC) requires documented infection prevention programs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mj-lt"/>
                <a:ea typeface="Aptos" panose="020B0004020202020204" pitchFamily="34" charset="0"/>
                <a:cs typeface="Times New Roman" panose="02020603050405020304" pitchFamily="18" charset="0"/>
              </a:rPr>
              <a:t>CMS Conditions of Participation mandate CAUTI surveillance and reporting</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mj-lt"/>
                <a:ea typeface="Aptos" panose="020B0004020202020204" pitchFamily="34" charset="0"/>
                <a:cs typeface="Times New Roman" panose="02020603050405020304" pitchFamily="18" charset="0"/>
              </a:rPr>
              <a:t>NDNQI benchmarks track CAUTI rates nationally for quality comparison</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effectLst/>
                <a:latin typeface="+mj-lt"/>
                <a:ea typeface="Aptos" panose="020B0004020202020204" pitchFamily="34" charset="0"/>
                <a:cs typeface="Times New Roman" panose="02020603050405020304" pitchFamily="18" charset="0"/>
              </a:rPr>
              <a:t>OSHA standards require proper PPE use during catheter care procedures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DAB7">
                <a:alpha val="100000"/>
              </a:srgbClr>
            </a:gs>
            <a:gs pos="100000">
              <a:srgbClr val="087C8D">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704021" y="0"/>
            <a:ext cx="10394796" cy="10287000"/>
            <a:chOff x="0" y="0"/>
            <a:chExt cx="3855046" cy="3815068"/>
          </a:xfrm>
        </p:grpSpPr>
        <p:sp>
          <p:nvSpPr>
            <p:cNvPr id="3" name="Freeform 3"/>
            <p:cNvSpPr/>
            <p:nvPr/>
          </p:nvSpPr>
          <p:spPr>
            <a:xfrm>
              <a:off x="0" y="0"/>
              <a:ext cx="3855046" cy="3815068"/>
            </a:xfrm>
            <a:custGeom>
              <a:avLst/>
              <a:gdLst/>
              <a:ahLst/>
              <a:cxnLst/>
              <a:rect l="l" t="t" r="r" b="b"/>
              <a:pathLst>
                <a:path w="3855046" h="3815068">
                  <a:moveTo>
                    <a:pt x="32771" y="0"/>
                  </a:moveTo>
                  <a:lnTo>
                    <a:pt x="3822276" y="0"/>
                  </a:lnTo>
                  <a:cubicBezTo>
                    <a:pt x="3830967" y="0"/>
                    <a:pt x="3839302" y="3453"/>
                    <a:pt x="3845448" y="9598"/>
                  </a:cubicBezTo>
                  <a:cubicBezTo>
                    <a:pt x="3851594" y="15744"/>
                    <a:pt x="3855046" y="24079"/>
                    <a:pt x="3855046" y="32771"/>
                  </a:cubicBezTo>
                  <a:lnTo>
                    <a:pt x="3855046" y="3782298"/>
                  </a:lnTo>
                  <a:cubicBezTo>
                    <a:pt x="3855046" y="3800396"/>
                    <a:pt x="3840374" y="3815068"/>
                    <a:pt x="3822276" y="3815068"/>
                  </a:cubicBezTo>
                  <a:lnTo>
                    <a:pt x="32771" y="3815068"/>
                  </a:lnTo>
                  <a:cubicBezTo>
                    <a:pt x="14672" y="3815068"/>
                    <a:pt x="0" y="3800396"/>
                    <a:pt x="0" y="3782298"/>
                  </a:cubicBezTo>
                  <a:lnTo>
                    <a:pt x="0" y="32771"/>
                  </a:lnTo>
                  <a:cubicBezTo>
                    <a:pt x="0" y="14672"/>
                    <a:pt x="14672" y="0"/>
                    <a:pt x="32771" y="0"/>
                  </a:cubicBezTo>
                  <a:close/>
                </a:path>
              </a:pathLst>
            </a:custGeom>
            <a:blipFill>
              <a:blip r:embed="rId3"/>
              <a:stretch>
                <a:fillRect l="-24154" r="-24154"/>
              </a:stretch>
            </a:blipFill>
          </p:spPr>
        </p:sp>
      </p:grpSp>
      <p:grpSp>
        <p:nvGrpSpPr>
          <p:cNvPr id="4" name="Group 4"/>
          <p:cNvGrpSpPr/>
          <p:nvPr/>
        </p:nvGrpSpPr>
        <p:grpSpPr>
          <a:xfrm>
            <a:off x="6081085" y="1028700"/>
            <a:ext cx="10333389" cy="8229600"/>
            <a:chOff x="0" y="0"/>
            <a:chExt cx="2721551" cy="2167467"/>
          </a:xfrm>
        </p:grpSpPr>
        <p:sp>
          <p:nvSpPr>
            <p:cNvPr id="5" name="Freeform 5"/>
            <p:cNvSpPr/>
            <p:nvPr/>
          </p:nvSpPr>
          <p:spPr>
            <a:xfrm>
              <a:off x="0" y="0"/>
              <a:ext cx="2721551" cy="2167467"/>
            </a:xfrm>
            <a:custGeom>
              <a:avLst/>
              <a:gdLst/>
              <a:ahLst/>
              <a:cxnLst/>
              <a:rect l="l" t="t" r="r" b="b"/>
              <a:pathLst>
                <a:path w="2721551" h="2167467">
                  <a:moveTo>
                    <a:pt x="27721" y="0"/>
                  </a:moveTo>
                  <a:lnTo>
                    <a:pt x="2693830" y="0"/>
                  </a:lnTo>
                  <a:cubicBezTo>
                    <a:pt x="2709140" y="0"/>
                    <a:pt x="2721551" y="12411"/>
                    <a:pt x="2721551" y="27721"/>
                  </a:cubicBezTo>
                  <a:lnTo>
                    <a:pt x="2721551" y="2139746"/>
                  </a:lnTo>
                  <a:cubicBezTo>
                    <a:pt x="2721551" y="2155056"/>
                    <a:pt x="2709140" y="2167467"/>
                    <a:pt x="2693830" y="2167467"/>
                  </a:cubicBezTo>
                  <a:lnTo>
                    <a:pt x="27721" y="2167467"/>
                  </a:lnTo>
                  <a:cubicBezTo>
                    <a:pt x="20369" y="2167467"/>
                    <a:pt x="13318" y="2164546"/>
                    <a:pt x="8119" y="2159347"/>
                  </a:cubicBezTo>
                  <a:cubicBezTo>
                    <a:pt x="2921" y="2154149"/>
                    <a:pt x="0" y="2147098"/>
                    <a:pt x="0" y="2139746"/>
                  </a:cubicBezTo>
                  <a:lnTo>
                    <a:pt x="0" y="27721"/>
                  </a:lnTo>
                  <a:cubicBezTo>
                    <a:pt x="0" y="12411"/>
                    <a:pt x="12411" y="0"/>
                    <a:pt x="27721" y="0"/>
                  </a:cubicBezTo>
                  <a:close/>
                </a:path>
              </a:pathLst>
            </a:custGeom>
            <a:solidFill>
              <a:srgbClr val="FFFFFF">
                <a:alpha val="91765"/>
              </a:srgbClr>
            </a:solidFill>
            <a:ln w="38100" cap="rnd">
              <a:solidFill>
                <a:srgbClr val="6C9286">
                  <a:alpha val="91765"/>
                </a:srgbClr>
              </a:solidFill>
              <a:prstDash val="solid"/>
              <a:round/>
            </a:ln>
          </p:spPr>
        </p:sp>
        <p:sp>
          <p:nvSpPr>
            <p:cNvPr id="6" name="TextBox 6"/>
            <p:cNvSpPr txBox="1"/>
            <p:nvPr/>
          </p:nvSpPr>
          <p:spPr>
            <a:xfrm>
              <a:off x="0" y="76200"/>
              <a:ext cx="2721551" cy="2091267"/>
            </a:xfrm>
            <a:prstGeom prst="rect">
              <a:avLst/>
            </a:prstGeom>
          </p:spPr>
          <p:txBody>
            <a:bodyPr lIns="50800" tIns="50800" rIns="50800" bIns="50800" rtlCol="0" anchor="ctr"/>
            <a:lstStyle/>
            <a:p>
              <a:pPr algn="ctr">
                <a:lnSpc>
                  <a:spcPts val="1737"/>
                </a:lnSpc>
              </a:pPr>
              <a:endParaRPr/>
            </a:p>
          </p:txBody>
        </p:sp>
      </p:grpSp>
      <p:sp>
        <p:nvSpPr>
          <p:cNvPr id="7" name="Freeform 7"/>
          <p:cNvSpPr/>
          <p:nvPr/>
        </p:nvSpPr>
        <p:spPr>
          <a:xfrm>
            <a:off x="16906835" y="1028700"/>
            <a:ext cx="704930" cy="704930"/>
          </a:xfrm>
          <a:custGeom>
            <a:avLst/>
            <a:gdLst/>
            <a:ahLst/>
            <a:cxnLst/>
            <a:rect l="l" t="t" r="r" b="b"/>
            <a:pathLst>
              <a:path w="704930" h="704930">
                <a:moveTo>
                  <a:pt x="0" y="0"/>
                </a:moveTo>
                <a:lnTo>
                  <a:pt x="704930" y="0"/>
                </a:lnTo>
                <a:lnTo>
                  <a:pt x="704930" y="704930"/>
                </a:lnTo>
                <a:lnTo>
                  <a:pt x="0" y="7049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906835" y="8729603"/>
            <a:ext cx="1057395" cy="1057395"/>
          </a:xfrm>
          <a:custGeom>
            <a:avLst/>
            <a:gdLst/>
            <a:ahLst/>
            <a:cxnLst/>
            <a:rect l="l" t="t" r="r" b="b"/>
            <a:pathLst>
              <a:path w="1057395" h="1057395">
                <a:moveTo>
                  <a:pt x="0" y="0"/>
                </a:moveTo>
                <a:lnTo>
                  <a:pt x="1057395" y="0"/>
                </a:lnTo>
                <a:lnTo>
                  <a:pt x="1057395" y="1057394"/>
                </a:lnTo>
                <a:lnTo>
                  <a:pt x="0" y="10573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2"/>
          <p:cNvSpPr txBox="1"/>
          <p:nvPr/>
        </p:nvSpPr>
        <p:spPr>
          <a:xfrm>
            <a:off x="6781800" y="1409700"/>
            <a:ext cx="9283579" cy="2000548"/>
          </a:xfrm>
          <a:prstGeom prst="rect">
            <a:avLst/>
          </a:prstGeom>
        </p:spPr>
        <p:txBody>
          <a:bodyPr lIns="0" tIns="0" rIns="0" bIns="0" rtlCol="0" anchor="t">
            <a:spAutoFit/>
          </a:bodyPr>
          <a:lstStyle/>
          <a:p>
            <a:pPr marL="0" marR="0" algn="ctr">
              <a:spcBef>
                <a:spcPts val="0"/>
              </a:spcBef>
              <a:spcAft>
                <a:spcPts val="800"/>
              </a:spcAft>
            </a:pPr>
            <a:r>
              <a:rPr lang="en-US" sz="6500" b="1" kern="100" dirty="0">
                <a:effectLst/>
                <a:latin typeface="+mj-lt"/>
                <a:ea typeface="Aptos" panose="020B0004020202020204" pitchFamily="34" charset="0"/>
                <a:cs typeface="Times New Roman" panose="02020603050405020304" pitchFamily="18" charset="0"/>
              </a:rPr>
              <a:t>Rationale for Selecting CAUTIs as the Focus</a:t>
            </a:r>
            <a:endParaRPr lang="en-US" sz="6500" kern="100" dirty="0">
              <a:effectLst/>
              <a:latin typeface="+mj-lt"/>
              <a:ea typeface="Aptos" panose="020B0004020202020204" pitchFamily="34" charset="0"/>
              <a:cs typeface="Times New Roman" panose="02020603050405020304" pitchFamily="18" charset="0"/>
            </a:endParaRPr>
          </a:p>
        </p:txBody>
      </p:sp>
      <p:sp>
        <p:nvSpPr>
          <p:cNvPr id="15" name="TextBox 15"/>
          <p:cNvSpPr txBox="1"/>
          <p:nvPr/>
        </p:nvSpPr>
        <p:spPr>
          <a:xfrm>
            <a:off x="6934200" y="3924300"/>
            <a:ext cx="8805598" cy="4528869"/>
          </a:xfrm>
          <a:prstGeom prst="rect">
            <a:avLst/>
          </a:prstGeom>
        </p:spPr>
        <p:txBody>
          <a:bodyPr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CAUTIs are among the top 5 preventable hospital-acquired infections nationally</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Direct patient harm observed by our team during daily clinical practice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Unit data provides a clear, measurable baseline for improvement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Strong evidence base makes this a high-probability-of-success EBP project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DAB7">
                <a:alpha val="100000"/>
              </a:srgbClr>
            </a:gs>
            <a:gs pos="100000">
              <a:srgbClr val="087C8D">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704021" y="0"/>
            <a:ext cx="10394796" cy="10287000"/>
            <a:chOff x="0" y="0"/>
            <a:chExt cx="3855046" cy="3815068"/>
          </a:xfrm>
        </p:grpSpPr>
        <p:sp>
          <p:nvSpPr>
            <p:cNvPr id="3" name="Freeform 3"/>
            <p:cNvSpPr/>
            <p:nvPr/>
          </p:nvSpPr>
          <p:spPr>
            <a:xfrm>
              <a:off x="0" y="0"/>
              <a:ext cx="3855046" cy="3815068"/>
            </a:xfrm>
            <a:custGeom>
              <a:avLst/>
              <a:gdLst/>
              <a:ahLst/>
              <a:cxnLst/>
              <a:rect l="l" t="t" r="r" b="b"/>
              <a:pathLst>
                <a:path w="3855046" h="3815068">
                  <a:moveTo>
                    <a:pt x="32771" y="0"/>
                  </a:moveTo>
                  <a:lnTo>
                    <a:pt x="3822276" y="0"/>
                  </a:lnTo>
                  <a:cubicBezTo>
                    <a:pt x="3830967" y="0"/>
                    <a:pt x="3839302" y="3453"/>
                    <a:pt x="3845448" y="9598"/>
                  </a:cubicBezTo>
                  <a:cubicBezTo>
                    <a:pt x="3851594" y="15744"/>
                    <a:pt x="3855046" y="24079"/>
                    <a:pt x="3855046" y="32771"/>
                  </a:cubicBezTo>
                  <a:lnTo>
                    <a:pt x="3855046" y="3782298"/>
                  </a:lnTo>
                  <a:cubicBezTo>
                    <a:pt x="3855046" y="3800396"/>
                    <a:pt x="3840374" y="3815068"/>
                    <a:pt x="3822276" y="3815068"/>
                  </a:cubicBezTo>
                  <a:lnTo>
                    <a:pt x="32771" y="3815068"/>
                  </a:lnTo>
                  <a:cubicBezTo>
                    <a:pt x="14672" y="3815068"/>
                    <a:pt x="0" y="3800396"/>
                    <a:pt x="0" y="3782298"/>
                  </a:cubicBezTo>
                  <a:lnTo>
                    <a:pt x="0" y="32771"/>
                  </a:lnTo>
                  <a:cubicBezTo>
                    <a:pt x="0" y="14672"/>
                    <a:pt x="14672" y="0"/>
                    <a:pt x="32771" y="0"/>
                  </a:cubicBezTo>
                  <a:close/>
                </a:path>
              </a:pathLst>
            </a:custGeom>
            <a:blipFill>
              <a:blip r:embed="rId3"/>
              <a:stretch>
                <a:fillRect t="-25717" b="-25717"/>
              </a:stretch>
            </a:blipFill>
          </p:spPr>
        </p:sp>
      </p:grpSp>
      <p:grpSp>
        <p:nvGrpSpPr>
          <p:cNvPr id="4" name="Group 4"/>
          <p:cNvGrpSpPr/>
          <p:nvPr/>
        </p:nvGrpSpPr>
        <p:grpSpPr>
          <a:xfrm>
            <a:off x="6081085" y="1028700"/>
            <a:ext cx="10333389" cy="8229600"/>
            <a:chOff x="0" y="0"/>
            <a:chExt cx="2721551" cy="2167467"/>
          </a:xfrm>
        </p:grpSpPr>
        <p:sp>
          <p:nvSpPr>
            <p:cNvPr id="5" name="Freeform 5"/>
            <p:cNvSpPr/>
            <p:nvPr/>
          </p:nvSpPr>
          <p:spPr>
            <a:xfrm>
              <a:off x="0" y="0"/>
              <a:ext cx="2721551" cy="2167467"/>
            </a:xfrm>
            <a:custGeom>
              <a:avLst/>
              <a:gdLst/>
              <a:ahLst/>
              <a:cxnLst/>
              <a:rect l="l" t="t" r="r" b="b"/>
              <a:pathLst>
                <a:path w="2721551" h="2167467">
                  <a:moveTo>
                    <a:pt x="27721" y="0"/>
                  </a:moveTo>
                  <a:lnTo>
                    <a:pt x="2693830" y="0"/>
                  </a:lnTo>
                  <a:cubicBezTo>
                    <a:pt x="2709140" y="0"/>
                    <a:pt x="2721551" y="12411"/>
                    <a:pt x="2721551" y="27721"/>
                  </a:cubicBezTo>
                  <a:lnTo>
                    <a:pt x="2721551" y="2139746"/>
                  </a:lnTo>
                  <a:cubicBezTo>
                    <a:pt x="2721551" y="2155056"/>
                    <a:pt x="2709140" y="2167467"/>
                    <a:pt x="2693830" y="2167467"/>
                  </a:cubicBezTo>
                  <a:lnTo>
                    <a:pt x="27721" y="2167467"/>
                  </a:lnTo>
                  <a:cubicBezTo>
                    <a:pt x="20369" y="2167467"/>
                    <a:pt x="13318" y="2164546"/>
                    <a:pt x="8119" y="2159347"/>
                  </a:cubicBezTo>
                  <a:cubicBezTo>
                    <a:pt x="2921" y="2154149"/>
                    <a:pt x="0" y="2147098"/>
                    <a:pt x="0" y="2139746"/>
                  </a:cubicBezTo>
                  <a:lnTo>
                    <a:pt x="0" y="27721"/>
                  </a:lnTo>
                  <a:cubicBezTo>
                    <a:pt x="0" y="12411"/>
                    <a:pt x="12411" y="0"/>
                    <a:pt x="27721" y="0"/>
                  </a:cubicBezTo>
                  <a:close/>
                </a:path>
              </a:pathLst>
            </a:custGeom>
            <a:solidFill>
              <a:srgbClr val="FFFFFF">
                <a:alpha val="91765"/>
              </a:srgbClr>
            </a:solidFill>
            <a:ln w="38100" cap="rnd">
              <a:solidFill>
                <a:srgbClr val="6C9286">
                  <a:alpha val="91765"/>
                </a:srgbClr>
              </a:solidFill>
              <a:prstDash val="solid"/>
              <a:round/>
            </a:ln>
          </p:spPr>
        </p:sp>
        <p:sp>
          <p:nvSpPr>
            <p:cNvPr id="6" name="TextBox 6"/>
            <p:cNvSpPr txBox="1"/>
            <p:nvPr/>
          </p:nvSpPr>
          <p:spPr>
            <a:xfrm>
              <a:off x="0" y="76200"/>
              <a:ext cx="2721551" cy="2091267"/>
            </a:xfrm>
            <a:prstGeom prst="rect">
              <a:avLst/>
            </a:prstGeom>
          </p:spPr>
          <p:txBody>
            <a:bodyPr lIns="50800" tIns="50800" rIns="50800" bIns="50800" rtlCol="0" anchor="ctr"/>
            <a:lstStyle/>
            <a:p>
              <a:pPr algn="ctr">
                <a:lnSpc>
                  <a:spcPts val="1737"/>
                </a:lnSpc>
              </a:pPr>
              <a:endParaRPr/>
            </a:p>
          </p:txBody>
        </p:sp>
      </p:grpSp>
      <p:sp>
        <p:nvSpPr>
          <p:cNvPr id="7" name="Freeform 7"/>
          <p:cNvSpPr/>
          <p:nvPr/>
        </p:nvSpPr>
        <p:spPr>
          <a:xfrm>
            <a:off x="16906835" y="1028700"/>
            <a:ext cx="704930" cy="704930"/>
          </a:xfrm>
          <a:custGeom>
            <a:avLst/>
            <a:gdLst/>
            <a:ahLst/>
            <a:cxnLst/>
            <a:rect l="l" t="t" r="r" b="b"/>
            <a:pathLst>
              <a:path w="704930" h="704930">
                <a:moveTo>
                  <a:pt x="0" y="0"/>
                </a:moveTo>
                <a:lnTo>
                  <a:pt x="704930" y="0"/>
                </a:lnTo>
                <a:lnTo>
                  <a:pt x="704930" y="704930"/>
                </a:lnTo>
                <a:lnTo>
                  <a:pt x="0" y="7049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906835" y="8729603"/>
            <a:ext cx="1057395" cy="1057395"/>
          </a:xfrm>
          <a:custGeom>
            <a:avLst/>
            <a:gdLst/>
            <a:ahLst/>
            <a:cxnLst/>
            <a:rect l="l" t="t" r="r" b="b"/>
            <a:pathLst>
              <a:path w="1057395" h="1057395">
                <a:moveTo>
                  <a:pt x="0" y="0"/>
                </a:moveTo>
                <a:lnTo>
                  <a:pt x="1057395" y="0"/>
                </a:lnTo>
                <a:lnTo>
                  <a:pt x="1057395" y="1057394"/>
                </a:lnTo>
                <a:lnTo>
                  <a:pt x="0" y="10573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6958000" y="1743115"/>
            <a:ext cx="8967799" cy="1846659"/>
          </a:xfrm>
          <a:prstGeom prst="rect">
            <a:avLst/>
          </a:prstGeom>
        </p:spPr>
        <p:txBody>
          <a:bodyPr wrap="square" lIns="0" tIns="0" rIns="0" bIns="0" rtlCol="0" anchor="t">
            <a:spAutoFit/>
          </a:bodyPr>
          <a:lstStyle/>
          <a:p>
            <a:pPr marL="0" marR="0" algn="ctr">
              <a:spcBef>
                <a:spcPts val="0"/>
              </a:spcBef>
              <a:spcAft>
                <a:spcPts val="800"/>
              </a:spcAft>
            </a:pPr>
            <a:r>
              <a:rPr lang="en-US" sz="6000" b="1" kern="100" dirty="0">
                <a:effectLst/>
                <a:latin typeface="+mj-lt"/>
                <a:ea typeface="Aptos" panose="020B0004020202020204" pitchFamily="34" charset="0"/>
                <a:cs typeface="Times New Roman" panose="02020603050405020304" pitchFamily="18" charset="0"/>
              </a:rPr>
              <a:t>Qualitative Data — Leader and Peer Interviews</a:t>
            </a:r>
            <a:endParaRPr lang="en-US" sz="6000" kern="100" dirty="0">
              <a:effectLst/>
              <a:latin typeface="+mj-lt"/>
              <a:ea typeface="Aptos" panose="020B0004020202020204" pitchFamily="34" charset="0"/>
              <a:cs typeface="Times New Roman" panose="02020603050405020304" pitchFamily="18" charset="0"/>
            </a:endParaRPr>
          </a:p>
        </p:txBody>
      </p:sp>
      <p:sp>
        <p:nvSpPr>
          <p:cNvPr id="15" name="TextBox 15"/>
          <p:cNvSpPr txBox="1"/>
          <p:nvPr/>
        </p:nvSpPr>
        <p:spPr>
          <a:xfrm>
            <a:off x="6629400" y="3924300"/>
            <a:ext cx="8805598" cy="4528869"/>
          </a:xfrm>
          <a:prstGeom prst="rect">
            <a:avLst/>
          </a:prstGeom>
        </p:spPr>
        <p:txBody>
          <a:bodyPr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Nurse manager reports lack of clear protocol as the top barrier to CAUTI prevention</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Staff nurses cite time constraints as a barrier to daily catheter reassessment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Charge nurses note inconsistency in physician responsiveness to removal requests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Peers express willingness to adopt a nurse-driven removal protocol if properly trained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rot="-10800000">
            <a:off x="-225287" y="0"/>
            <a:ext cx="5876466" cy="10287000"/>
            <a:chOff x="0" y="0"/>
            <a:chExt cx="1547711" cy="2709333"/>
          </a:xfrm>
        </p:grpSpPr>
        <p:sp>
          <p:nvSpPr>
            <p:cNvPr id="4" name="Freeform 4"/>
            <p:cNvSpPr/>
            <p:nvPr/>
          </p:nvSpPr>
          <p:spPr>
            <a:xfrm>
              <a:off x="0" y="0"/>
              <a:ext cx="1547711" cy="2709333"/>
            </a:xfrm>
            <a:custGeom>
              <a:avLst/>
              <a:gdLst/>
              <a:ahLst/>
              <a:cxnLst/>
              <a:rect l="l" t="t" r="r" b="b"/>
              <a:pathLst>
                <a:path w="1547711" h="2709333">
                  <a:moveTo>
                    <a:pt x="36888" y="0"/>
                  </a:moveTo>
                  <a:lnTo>
                    <a:pt x="1510823" y="0"/>
                  </a:lnTo>
                  <a:cubicBezTo>
                    <a:pt x="1531196" y="0"/>
                    <a:pt x="1547711" y="16516"/>
                    <a:pt x="1547711" y="36888"/>
                  </a:cubicBezTo>
                  <a:lnTo>
                    <a:pt x="1547711" y="2672445"/>
                  </a:lnTo>
                  <a:cubicBezTo>
                    <a:pt x="1547711" y="2682228"/>
                    <a:pt x="1543825" y="2691611"/>
                    <a:pt x="1536907" y="2698529"/>
                  </a:cubicBezTo>
                  <a:cubicBezTo>
                    <a:pt x="1529989" y="2705447"/>
                    <a:pt x="1520606" y="2709333"/>
                    <a:pt x="1510823" y="2709333"/>
                  </a:cubicBezTo>
                  <a:lnTo>
                    <a:pt x="36888" y="2709333"/>
                  </a:lnTo>
                  <a:cubicBezTo>
                    <a:pt x="16516" y="2709333"/>
                    <a:pt x="0" y="2692818"/>
                    <a:pt x="0" y="2672445"/>
                  </a:cubicBezTo>
                  <a:lnTo>
                    <a:pt x="0" y="36888"/>
                  </a:lnTo>
                  <a:cubicBezTo>
                    <a:pt x="0" y="16516"/>
                    <a:pt x="16516" y="0"/>
                    <a:pt x="36888" y="0"/>
                  </a:cubicBezTo>
                  <a:close/>
                </a:path>
              </a:pathLst>
            </a:custGeom>
            <a:gradFill rotWithShape="1">
              <a:gsLst>
                <a:gs pos="0">
                  <a:srgbClr val="11DAB7">
                    <a:alpha val="100000"/>
                  </a:srgbClr>
                </a:gs>
                <a:gs pos="100000">
                  <a:srgbClr val="087C8D">
                    <a:alpha val="100000"/>
                  </a:srgbClr>
                </a:gs>
              </a:gsLst>
              <a:lin ang="0"/>
            </a:gradFill>
          </p:spPr>
        </p:sp>
        <p:sp>
          <p:nvSpPr>
            <p:cNvPr id="5" name="TextBox 5"/>
            <p:cNvSpPr txBox="1"/>
            <p:nvPr/>
          </p:nvSpPr>
          <p:spPr>
            <a:xfrm>
              <a:off x="0" y="76200"/>
              <a:ext cx="1547711" cy="2633133"/>
            </a:xfrm>
            <a:prstGeom prst="rect">
              <a:avLst/>
            </a:prstGeom>
          </p:spPr>
          <p:txBody>
            <a:bodyPr lIns="50800" tIns="50800" rIns="50800" bIns="50800" rtlCol="0" anchor="ctr"/>
            <a:lstStyle/>
            <a:p>
              <a:pPr algn="ctr">
                <a:lnSpc>
                  <a:spcPts val="1737"/>
                </a:lnSpc>
              </a:pPr>
              <a:endParaRPr/>
            </a:p>
          </p:txBody>
        </p:sp>
      </p:grpSp>
      <p:grpSp>
        <p:nvGrpSpPr>
          <p:cNvPr id="6" name="Group 6"/>
          <p:cNvGrpSpPr/>
          <p:nvPr/>
        </p:nvGrpSpPr>
        <p:grpSpPr>
          <a:xfrm>
            <a:off x="1028700" y="1028700"/>
            <a:ext cx="16230600" cy="8229600"/>
            <a:chOff x="0" y="0"/>
            <a:chExt cx="4274726" cy="2167467"/>
          </a:xfrm>
        </p:grpSpPr>
        <p:sp>
          <p:nvSpPr>
            <p:cNvPr id="7" name="Freeform 7"/>
            <p:cNvSpPr/>
            <p:nvPr/>
          </p:nvSpPr>
          <p:spPr>
            <a:xfrm>
              <a:off x="0" y="0"/>
              <a:ext cx="4274726" cy="2167467"/>
            </a:xfrm>
            <a:custGeom>
              <a:avLst/>
              <a:gdLst/>
              <a:ahLst/>
              <a:cxnLst/>
              <a:rect l="l" t="t" r="r" b="b"/>
              <a:pathLst>
                <a:path w="4274726" h="2167467">
                  <a:moveTo>
                    <a:pt x="17649" y="0"/>
                  </a:moveTo>
                  <a:lnTo>
                    <a:pt x="4257077" y="0"/>
                  </a:lnTo>
                  <a:cubicBezTo>
                    <a:pt x="4266824" y="0"/>
                    <a:pt x="4274726" y="7902"/>
                    <a:pt x="4274726" y="17649"/>
                  </a:cubicBezTo>
                  <a:lnTo>
                    <a:pt x="4274726" y="2149818"/>
                  </a:lnTo>
                  <a:cubicBezTo>
                    <a:pt x="4274726" y="2154499"/>
                    <a:pt x="4272866" y="2158988"/>
                    <a:pt x="4269557" y="2162297"/>
                  </a:cubicBezTo>
                  <a:cubicBezTo>
                    <a:pt x="4266247" y="2165607"/>
                    <a:pt x="4261758" y="2167467"/>
                    <a:pt x="4257077" y="2167467"/>
                  </a:cubicBezTo>
                  <a:lnTo>
                    <a:pt x="17649" y="2167467"/>
                  </a:lnTo>
                  <a:cubicBezTo>
                    <a:pt x="12968" y="2167467"/>
                    <a:pt x="8479" y="2165607"/>
                    <a:pt x="5169" y="2162297"/>
                  </a:cubicBezTo>
                  <a:cubicBezTo>
                    <a:pt x="1859" y="2158988"/>
                    <a:pt x="0" y="2154499"/>
                    <a:pt x="0" y="2149818"/>
                  </a:cubicBezTo>
                  <a:lnTo>
                    <a:pt x="0" y="17649"/>
                  </a:lnTo>
                  <a:cubicBezTo>
                    <a:pt x="0" y="12968"/>
                    <a:pt x="1859" y="8479"/>
                    <a:pt x="5169" y="5169"/>
                  </a:cubicBezTo>
                  <a:cubicBezTo>
                    <a:pt x="8479" y="1859"/>
                    <a:pt x="12968" y="0"/>
                    <a:pt x="17649" y="0"/>
                  </a:cubicBezTo>
                  <a:close/>
                </a:path>
              </a:pathLst>
            </a:custGeom>
            <a:solidFill>
              <a:srgbClr val="EBF0F9">
                <a:alpha val="45882"/>
              </a:srgbClr>
            </a:solidFill>
            <a:ln w="38100" cap="rnd">
              <a:solidFill>
                <a:srgbClr val="000000">
                  <a:alpha val="45882"/>
                </a:srgbClr>
              </a:solidFill>
              <a:prstDash val="solid"/>
              <a:round/>
            </a:ln>
          </p:spPr>
        </p:sp>
        <p:sp>
          <p:nvSpPr>
            <p:cNvPr id="8" name="TextBox 8"/>
            <p:cNvSpPr txBox="1"/>
            <p:nvPr/>
          </p:nvSpPr>
          <p:spPr>
            <a:xfrm>
              <a:off x="0" y="76200"/>
              <a:ext cx="4274726" cy="2091267"/>
            </a:xfrm>
            <a:prstGeom prst="rect">
              <a:avLst/>
            </a:prstGeom>
          </p:spPr>
          <p:txBody>
            <a:bodyPr lIns="50800" tIns="50800" rIns="50800" bIns="50800" rtlCol="0" anchor="ctr"/>
            <a:lstStyle/>
            <a:p>
              <a:pPr algn="ctr">
                <a:lnSpc>
                  <a:spcPts val="1737"/>
                </a:lnSpc>
              </a:pPr>
              <a:endParaRPr/>
            </a:p>
          </p:txBody>
        </p:sp>
      </p:grpSp>
      <p:sp>
        <p:nvSpPr>
          <p:cNvPr id="9" name="Freeform 9"/>
          <p:cNvSpPr/>
          <p:nvPr/>
        </p:nvSpPr>
        <p:spPr>
          <a:xfrm flipH="1">
            <a:off x="16230600" y="102870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flipH="1">
            <a:off x="8784535" y="8898835"/>
            <a:ext cx="718931" cy="718931"/>
          </a:xfrm>
          <a:custGeom>
            <a:avLst/>
            <a:gdLst/>
            <a:ahLst/>
            <a:cxnLst/>
            <a:rect l="l" t="t" r="r" b="b"/>
            <a:pathLst>
              <a:path w="718931" h="718931">
                <a:moveTo>
                  <a:pt x="718930" y="0"/>
                </a:moveTo>
                <a:lnTo>
                  <a:pt x="0" y="0"/>
                </a:lnTo>
                <a:lnTo>
                  <a:pt x="0" y="718930"/>
                </a:lnTo>
                <a:lnTo>
                  <a:pt x="718930" y="718930"/>
                </a:lnTo>
                <a:lnTo>
                  <a:pt x="71893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1" name="Group 11"/>
          <p:cNvGrpSpPr/>
          <p:nvPr/>
        </p:nvGrpSpPr>
        <p:grpSpPr>
          <a:xfrm>
            <a:off x="1028700" y="1028700"/>
            <a:ext cx="6308450" cy="8229600"/>
            <a:chOff x="0" y="0"/>
            <a:chExt cx="1059607" cy="1382295"/>
          </a:xfrm>
        </p:grpSpPr>
        <p:sp>
          <p:nvSpPr>
            <p:cNvPr id="12" name="Freeform 12"/>
            <p:cNvSpPr/>
            <p:nvPr/>
          </p:nvSpPr>
          <p:spPr>
            <a:xfrm>
              <a:off x="0" y="0"/>
              <a:ext cx="1059607" cy="1382295"/>
            </a:xfrm>
            <a:custGeom>
              <a:avLst/>
              <a:gdLst/>
              <a:ahLst/>
              <a:cxnLst/>
              <a:rect l="l" t="t" r="r" b="b"/>
              <a:pathLst>
                <a:path w="1059607" h="1382295">
                  <a:moveTo>
                    <a:pt x="28226" y="0"/>
                  </a:moveTo>
                  <a:lnTo>
                    <a:pt x="1031381" y="0"/>
                  </a:lnTo>
                  <a:cubicBezTo>
                    <a:pt x="1038867" y="0"/>
                    <a:pt x="1046046" y="2974"/>
                    <a:pt x="1051340" y="8267"/>
                  </a:cubicBezTo>
                  <a:cubicBezTo>
                    <a:pt x="1056633" y="13561"/>
                    <a:pt x="1059607" y="20740"/>
                    <a:pt x="1059607" y="28226"/>
                  </a:cubicBezTo>
                  <a:lnTo>
                    <a:pt x="1059607" y="1354069"/>
                  </a:lnTo>
                  <a:cubicBezTo>
                    <a:pt x="1059607" y="1361555"/>
                    <a:pt x="1056633" y="1368735"/>
                    <a:pt x="1051340" y="1374028"/>
                  </a:cubicBezTo>
                  <a:cubicBezTo>
                    <a:pt x="1046046" y="1379321"/>
                    <a:pt x="1038867" y="1382295"/>
                    <a:pt x="1031381" y="1382295"/>
                  </a:cubicBezTo>
                  <a:lnTo>
                    <a:pt x="28226" y="1382295"/>
                  </a:lnTo>
                  <a:cubicBezTo>
                    <a:pt x="12637" y="1382295"/>
                    <a:pt x="0" y="1369658"/>
                    <a:pt x="0" y="1354069"/>
                  </a:cubicBezTo>
                  <a:lnTo>
                    <a:pt x="0" y="28226"/>
                  </a:lnTo>
                  <a:cubicBezTo>
                    <a:pt x="0" y="12637"/>
                    <a:pt x="12637" y="0"/>
                    <a:pt x="28226" y="0"/>
                  </a:cubicBezTo>
                  <a:close/>
                </a:path>
              </a:pathLst>
            </a:custGeom>
            <a:blipFill>
              <a:blip r:embed="rId6"/>
              <a:stretch>
                <a:fillRect l="-26932" r="-68869"/>
              </a:stretch>
            </a:blipFill>
            <a:ln w="95250" cap="rnd">
              <a:solidFill>
                <a:srgbClr val="00DFB6"/>
              </a:solidFill>
              <a:prstDash val="solid"/>
              <a:round/>
            </a:ln>
          </p:spPr>
        </p:sp>
      </p:grpSp>
      <p:grpSp>
        <p:nvGrpSpPr>
          <p:cNvPr id="13" name="Group 13"/>
          <p:cNvGrpSpPr/>
          <p:nvPr/>
        </p:nvGrpSpPr>
        <p:grpSpPr>
          <a:xfrm>
            <a:off x="-225287" y="7098552"/>
            <a:ext cx="1899318" cy="854802"/>
            <a:chOff x="0" y="0"/>
            <a:chExt cx="500232" cy="225133"/>
          </a:xfrm>
        </p:grpSpPr>
        <p:sp>
          <p:nvSpPr>
            <p:cNvPr id="14" name="Freeform 14"/>
            <p:cNvSpPr/>
            <p:nvPr/>
          </p:nvSpPr>
          <p:spPr>
            <a:xfrm>
              <a:off x="0" y="0"/>
              <a:ext cx="500232" cy="225133"/>
            </a:xfrm>
            <a:custGeom>
              <a:avLst/>
              <a:gdLst/>
              <a:ahLst/>
              <a:cxnLst/>
              <a:rect l="l" t="t" r="r" b="b"/>
              <a:pathLst>
                <a:path w="500232" h="225133">
                  <a:moveTo>
                    <a:pt x="61142" y="0"/>
                  </a:moveTo>
                  <a:lnTo>
                    <a:pt x="439090" y="0"/>
                  </a:lnTo>
                  <a:cubicBezTo>
                    <a:pt x="455305" y="0"/>
                    <a:pt x="470857" y="6442"/>
                    <a:pt x="482324" y="17908"/>
                  </a:cubicBezTo>
                  <a:cubicBezTo>
                    <a:pt x="493790" y="29375"/>
                    <a:pt x="500232" y="44926"/>
                    <a:pt x="500232" y="61142"/>
                  </a:cubicBezTo>
                  <a:lnTo>
                    <a:pt x="500232" y="163991"/>
                  </a:lnTo>
                  <a:cubicBezTo>
                    <a:pt x="500232" y="197759"/>
                    <a:pt x="472858" y="225133"/>
                    <a:pt x="439090" y="225133"/>
                  </a:cubicBezTo>
                  <a:lnTo>
                    <a:pt x="61142" y="225133"/>
                  </a:lnTo>
                  <a:cubicBezTo>
                    <a:pt x="27374" y="225133"/>
                    <a:pt x="0" y="197759"/>
                    <a:pt x="0" y="163991"/>
                  </a:cubicBezTo>
                  <a:lnTo>
                    <a:pt x="0" y="61142"/>
                  </a:lnTo>
                  <a:cubicBezTo>
                    <a:pt x="0" y="27374"/>
                    <a:pt x="27374" y="0"/>
                    <a:pt x="61142" y="0"/>
                  </a:cubicBezTo>
                  <a:close/>
                </a:path>
              </a:pathLst>
            </a:custGeom>
            <a:solidFill>
              <a:srgbClr val="1A2768"/>
            </a:solidFill>
          </p:spPr>
        </p:sp>
        <p:sp>
          <p:nvSpPr>
            <p:cNvPr id="15" name="TextBox 15"/>
            <p:cNvSpPr txBox="1"/>
            <p:nvPr/>
          </p:nvSpPr>
          <p:spPr>
            <a:xfrm>
              <a:off x="0" y="76200"/>
              <a:ext cx="500232" cy="148933"/>
            </a:xfrm>
            <a:prstGeom prst="rect">
              <a:avLst/>
            </a:prstGeom>
          </p:spPr>
          <p:txBody>
            <a:bodyPr lIns="50800" tIns="50800" rIns="50800" bIns="50800" rtlCol="0" anchor="ctr"/>
            <a:lstStyle/>
            <a:p>
              <a:pPr algn="ctr">
                <a:lnSpc>
                  <a:spcPts val="1737"/>
                </a:lnSpc>
              </a:pPr>
              <a:endParaRPr/>
            </a:p>
          </p:txBody>
        </p:sp>
      </p:grpSp>
      <p:sp>
        <p:nvSpPr>
          <p:cNvPr id="20" name="TextBox 20"/>
          <p:cNvSpPr txBox="1"/>
          <p:nvPr/>
        </p:nvSpPr>
        <p:spPr>
          <a:xfrm>
            <a:off x="7848600" y="1104900"/>
            <a:ext cx="8534400" cy="1846659"/>
          </a:xfrm>
          <a:prstGeom prst="rect">
            <a:avLst/>
          </a:prstGeom>
        </p:spPr>
        <p:txBody>
          <a:bodyPr wrap="square" lIns="0" tIns="0" rIns="0" bIns="0" rtlCol="0" anchor="t">
            <a:spAutoFit/>
          </a:bodyPr>
          <a:lstStyle/>
          <a:p>
            <a:pPr marL="0" marR="0" algn="ctr">
              <a:spcBef>
                <a:spcPts val="0"/>
              </a:spcBef>
              <a:spcAft>
                <a:spcPts val="800"/>
              </a:spcAft>
            </a:pPr>
            <a:r>
              <a:rPr lang="en-US" sz="6000" b="1" kern="100" dirty="0">
                <a:effectLst/>
                <a:latin typeface="+mj-lt"/>
                <a:ea typeface="Aptos" panose="020B0004020202020204" pitchFamily="34" charset="0"/>
                <a:cs typeface="Times New Roman" panose="02020603050405020304" pitchFamily="18" charset="0"/>
              </a:rPr>
              <a:t>Quantitative Data — QI Reports and Surveys</a:t>
            </a:r>
            <a:endParaRPr lang="en-US" sz="6000" kern="100" dirty="0">
              <a:effectLst/>
              <a:latin typeface="+mj-lt"/>
              <a:ea typeface="Aptos" panose="020B0004020202020204" pitchFamily="34" charset="0"/>
              <a:cs typeface="Times New Roman" panose="02020603050405020304" pitchFamily="18" charset="0"/>
            </a:endParaRPr>
          </a:p>
        </p:txBody>
      </p:sp>
      <p:graphicFrame>
        <p:nvGraphicFramePr>
          <p:cNvPr id="30" name="Table 29">
            <a:extLst>
              <a:ext uri="{FF2B5EF4-FFF2-40B4-BE49-F238E27FC236}">
                <a16:creationId xmlns:a16="http://schemas.microsoft.com/office/drawing/2014/main" xmlns="" id="{1E26AF24-6E97-4A4E-8524-E8E898106CF6}"/>
              </a:ext>
            </a:extLst>
          </p:cNvPr>
          <p:cNvGraphicFramePr>
            <a:graphicFrameLocks noGrp="1"/>
          </p:cNvGraphicFramePr>
          <p:nvPr>
            <p:extLst>
              <p:ext uri="{D42A27DB-BD31-4B8C-83A1-F6EECF244321}">
                <p14:modId xmlns:p14="http://schemas.microsoft.com/office/powerpoint/2010/main" val="3428759066"/>
              </p:ext>
            </p:extLst>
          </p:nvPr>
        </p:nvGraphicFramePr>
        <p:xfrm>
          <a:off x="7620000" y="3162300"/>
          <a:ext cx="9525000" cy="5908998"/>
        </p:xfrm>
        <a:graphic>
          <a:graphicData uri="http://schemas.openxmlformats.org/drawingml/2006/table">
            <a:tbl>
              <a:tblPr firstRow="1" bandRow="1">
                <a:tableStyleId>{35758FB7-9AC5-4552-8A53-C91805E547FA}</a:tableStyleId>
              </a:tblPr>
              <a:tblGrid>
                <a:gridCol w="3657600">
                  <a:extLst>
                    <a:ext uri="{9D8B030D-6E8A-4147-A177-3AD203B41FA5}">
                      <a16:colId xmlns:a16="http://schemas.microsoft.com/office/drawing/2014/main" xmlns="" val="2949558885"/>
                    </a:ext>
                  </a:extLst>
                </a:gridCol>
                <a:gridCol w="5867400">
                  <a:extLst>
                    <a:ext uri="{9D8B030D-6E8A-4147-A177-3AD203B41FA5}">
                      <a16:colId xmlns:a16="http://schemas.microsoft.com/office/drawing/2014/main" xmlns="" val="2145223191"/>
                    </a:ext>
                  </a:extLst>
                </a:gridCol>
              </a:tblGrid>
              <a:tr h="649726">
                <a:tc gridSpan="2">
                  <a:txBody>
                    <a:bodyPr/>
                    <a:lstStyle/>
                    <a:p>
                      <a:pPr algn="ctr"/>
                      <a:r>
                        <a:rPr lang="en-US" sz="3000" b="1" kern="100" dirty="0">
                          <a:solidFill>
                            <a:schemeClr val="accent1">
                              <a:lumMod val="50000"/>
                            </a:schemeClr>
                          </a:solidFill>
                          <a:effectLst/>
                        </a:rPr>
                        <a:t>Facility Quality Improvement Data</a:t>
                      </a:r>
                      <a:endParaRPr lang="en-US" sz="3000" dirty="0">
                        <a:solidFill>
                          <a:schemeClr val="accent1">
                            <a:lumMod val="50000"/>
                          </a:schemeClr>
                        </a:solidFill>
                        <a:latin typeface="+mj-lt"/>
                      </a:endParaRPr>
                    </a:p>
                  </a:txBody>
                  <a:tcPr/>
                </a:tc>
                <a:tc hMerge="1">
                  <a:txBody>
                    <a:bodyPr/>
                    <a:lstStyle/>
                    <a:p>
                      <a:endParaRPr lang="en-US"/>
                    </a:p>
                  </a:txBody>
                  <a:tcPr/>
                </a:tc>
                <a:extLst>
                  <a:ext uri="{0D108BD9-81ED-4DB2-BD59-A6C34878D82A}">
                    <a16:rowId xmlns:a16="http://schemas.microsoft.com/office/drawing/2014/main" xmlns="" val="1517379249"/>
                  </a:ext>
                </a:extLst>
              </a:tr>
              <a:tr h="1413441">
                <a:tc>
                  <a:txBody>
                    <a:bodyPr/>
                    <a:lstStyle/>
                    <a:p>
                      <a:r>
                        <a:rPr lang="en-US" sz="3000" kern="100" dirty="0">
                          <a:solidFill>
                            <a:schemeClr val="accent1">
                              <a:lumMod val="50000"/>
                            </a:schemeClr>
                          </a:solidFill>
                          <a:effectLst/>
                        </a:rPr>
                        <a:t>Q1 2025 QI report</a:t>
                      </a:r>
                      <a:endParaRPr lang="en-US" sz="3000" dirty="0">
                        <a:solidFill>
                          <a:schemeClr val="accent1">
                            <a:lumMod val="50000"/>
                          </a:schemeClr>
                        </a:solidFill>
                        <a:latin typeface="+mj-lt"/>
                      </a:endParaRPr>
                    </a:p>
                  </a:txBody>
                  <a:tcPr/>
                </a:tc>
                <a:tc>
                  <a:txBody>
                    <a:bodyPr/>
                    <a:lstStyle/>
                    <a:p>
                      <a:r>
                        <a:rPr lang="en-US" sz="3000" kern="100" dirty="0">
                          <a:solidFill>
                            <a:schemeClr val="accent1">
                              <a:lumMod val="50000"/>
                            </a:schemeClr>
                          </a:solidFill>
                          <a:effectLst/>
                        </a:rPr>
                        <a:t>6 CAUTIs, costing the unit an estimated $28,200 in non-reimbursed care</a:t>
                      </a:r>
                      <a:endParaRPr lang="en-US" sz="3000" dirty="0">
                        <a:solidFill>
                          <a:schemeClr val="accent1">
                            <a:lumMod val="50000"/>
                          </a:schemeClr>
                        </a:solidFill>
                        <a:latin typeface="+mj-lt"/>
                      </a:endParaRPr>
                    </a:p>
                  </a:txBody>
                  <a:tcPr/>
                </a:tc>
                <a:extLst>
                  <a:ext uri="{0D108BD9-81ED-4DB2-BD59-A6C34878D82A}">
                    <a16:rowId xmlns:a16="http://schemas.microsoft.com/office/drawing/2014/main" xmlns="" val="722797242"/>
                  </a:ext>
                </a:extLst>
              </a:tr>
              <a:tr h="1784552">
                <a:tc>
                  <a:txBody>
                    <a:bodyPr/>
                    <a:lstStyle/>
                    <a:p>
                      <a:r>
                        <a:rPr lang="en-US" sz="3000" kern="100" dirty="0">
                          <a:solidFill>
                            <a:schemeClr val="accent1">
                              <a:lumMod val="50000"/>
                            </a:schemeClr>
                          </a:solidFill>
                          <a:effectLst/>
                        </a:rPr>
                        <a:t>Patient satisfaction survey</a:t>
                      </a:r>
                      <a:endParaRPr lang="en-US" sz="3000" dirty="0">
                        <a:solidFill>
                          <a:schemeClr val="accent1">
                            <a:lumMod val="50000"/>
                          </a:schemeClr>
                        </a:solidFill>
                        <a:latin typeface="+mj-lt"/>
                      </a:endParaRPr>
                    </a:p>
                  </a:txBody>
                  <a:tcPr/>
                </a:tc>
                <a:tc>
                  <a:txBody>
                    <a:bodyPr/>
                    <a:lstStyle/>
                    <a:p>
                      <a:r>
                        <a:rPr lang="en-US" sz="3000" kern="100" dirty="0">
                          <a:solidFill>
                            <a:schemeClr val="accent1">
                              <a:lumMod val="50000"/>
                            </a:schemeClr>
                          </a:solidFill>
                          <a:effectLst/>
                        </a:rPr>
                        <a:t>68% of catheterized patients reported discomfort as a major concern</a:t>
                      </a:r>
                      <a:endParaRPr lang="en-US" sz="3000" dirty="0">
                        <a:solidFill>
                          <a:schemeClr val="accent1">
                            <a:lumMod val="50000"/>
                          </a:schemeClr>
                        </a:solidFill>
                        <a:latin typeface="+mj-lt"/>
                      </a:endParaRPr>
                    </a:p>
                  </a:txBody>
                  <a:tcPr/>
                </a:tc>
                <a:extLst>
                  <a:ext uri="{0D108BD9-81ED-4DB2-BD59-A6C34878D82A}">
                    <a16:rowId xmlns:a16="http://schemas.microsoft.com/office/drawing/2014/main" xmlns="" val="289380663"/>
                  </a:ext>
                </a:extLst>
              </a:tr>
              <a:tr h="971740">
                <a:tc>
                  <a:txBody>
                    <a:bodyPr/>
                    <a:lstStyle/>
                    <a:p>
                      <a:r>
                        <a:rPr lang="en-US" sz="3000" kern="100" dirty="0">
                          <a:solidFill>
                            <a:schemeClr val="accent1">
                              <a:lumMod val="50000"/>
                            </a:schemeClr>
                          </a:solidFill>
                          <a:effectLst/>
                        </a:rPr>
                        <a:t>Catheter bundle compliance audit</a:t>
                      </a:r>
                      <a:endParaRPr lang="en-US" sz="3000" dirty="0">
                        <a:solidFill>
                          <a:schemeClr val="accent1">
                            <a:lumMod val="50000"/>
                          </a:schemeClr>
                        </a:solidFill>
                        <a:latin typeface="+mj-lt"/>
                      </a:endParaRPr>
                    </a:p>
                  </a:txBody>
                  <a:tcPr/>
                </a:tc>
                <a:tc>
                  <a:txBody>
                    <a:bodyPr/>
                    <a:lstStyle/>
                    <a:p>
                      <a:r>
                        <a:rPr lang="en-US" sz="3000" kern="100" dirty="0">
                          <a:solidFill>
                            <a:schemeClr val="accent1">
                              <a:lumMod val="50000"/>
                            </a:schemeClr>
                          </a:solidFill>
                          <a:effectLst/>
                        </a:rPr>
                        <a:t>45% of insertions fully documented</a:t>
                      </a:r>
                      <a:endParaRPr lang="en-US" sz="3000" dirty="0">
                        <a:solidFill>
                          <a:schemeClr val="accent1">
                            <a:lumMod val="50000"/>
                          </a:schemeClr>
                        </a:solidFill>
                        <a:latin typeface="+mj-lt"/>
                      </a:endParaRPr>
                    </a:p>
                  </a:txBody>
                  <a:tcPr/>
                </a:tc>
                <a:extLst>
                  <a:ext uri="{0D108BD9-81ED-4DB2-BD59-A6C34878D82A}">
                    <a16:rowId xmlns:a16="http://schemas.microsoft.com/office/drawing/2014/main" xmlns="" val="3961160233"/>
                  </a:ext>
                </a:extLst>
              </a:tr>
              <a:tr h="971740">
                <a:tc>
                  <a:txBody>
                    <a:bodyPr/>
                    <a:lstStyle/>
                    <a:p>
                      <a:r>
                        <a:rPr lang="en-US" sz="3000" kern="100" dirty="0">
                          <a:solidFill>
                            <a:schemeClr val="accent1">
                              <a:lumMod val="50000"/>
                            </a:schemeClr>
                          </a:solidFill>
                          <a:effectLst/>
                        </a:rPr>
                        <a:t>Average catheter dwell time </a:t>
                      </a:r>
                      <a:endParaRPr lang="en-US" sz="3000" dirty="0">
                        <a:solidFill>
                          <a:schemeClr val="accent1">
                            <a:lumMod val="50000"/>
                          </a:schemeClr>
                        </a:solidFill>
                        <a:latin typeface="+mj-lt"/>
                      </a:endParaRPr>
                    </a:p>
                  </a:txBody>
                  <a:tcPr/>
                </a:tc>
                <a:tc>
                  <a:txBody>
                    <a:bodyPr/>
                    <a:lstStyle/>
                    <a:p>
                      <a:r>
                        <a:rPr lang="en-US" sz="3000" kern="100" dirty="0">
                          <a:solidFill>
                            <a:schemeClr val="accent1">
                              <a:lumMod val="50000"/>
                            </a:schemeClr>
                          </a:solidFill>
                          <a:effectLst/>
                        </a:rPr>
                        <a:t>6.2 days recorded vs. 4-day evidence-based target</a:t>
                      </a:r>
                      <a:endParaRPr lang="en-US" sz="3000" dirty="0">
                        <a:solidFill>
                          <a:schemeClr val="accent1">
                            <a:lumMod val="50000"/>
                          </a:schemeClr>
                        </a:solidFill>
                        <a:latin typeface="+mj-lt"/>
                      </a:endParaRPr>
                    </a:p>
                  </a:txBody>
                  <a:tcPr/>
                </a:tc>
                <a:extLst>
                  <a:ext uri="{0D108BD9-81ED-4DB2-BD59-A6C34878D82A}">
                    <a16:rowId xmlns:a16="http://schemas.microsoft.com/office/drawing/2014/main" xmlns="" val="167175885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rot="-10800000">
            <a:off x="-225287" y="0"/>
            <a:ext cx="5876466" cy="10287000"/>
            <a:chOff x="0" y="0"/>
            <a:chExt cx="1547711" cy="2709333"/>
          </a:xfrm>
        </p:grpSpPr>
        <p:sp>
          <p:nvSpPr>
            <p:cNvPr id="4" name="Freeform 4"/>
            <p:cNvSpPr/>
            <p:nvPr/>
          </p:nvSpPr>
          <p:spPr>
            <a:xfrm>
              <a:off x="0" y="0"/>
              <a:ext cx="1547711" cy="2709333"/>
            </a:xfrm>
            <a:custGeom>
              <a:avLst/>
              <a:gdLst/>
              <a:ahLst/>
              <a:cxnLst/>
              <a:rect l="l" t="t" r="r" b="b"/>
              <a:pathLst>
                <a:path w="1547711" h="2709333">
                  <a:moveTo>
                    <a:pt x="36888" y="0"/>
                  </a:moveTo>
                  <a:lnTo>
                    <a:pt x="1510823" y="0"/>
                  </a:lnTo>
                  <a:cubicBezTo>
                    <a:pt x="1531196" y="0"/>
                    <a:pt x="1547711" y="16516"/>
                    <a:pt x="1547711" y="36888"/>
                  </a:cubicBezTo>
                  <a:lnTo>
                    <a:pt x="1547711" y="2672445"/>
                  </a:lnTo>
                  <a:cubicBezTo>
                    <a:pt x="1547711" y="2682228"/>
                    <a:pt x="1543825" y="2691611"/>
                    <a:pt x="1536907" y="2698529"/>
                  </a:cubicBezTo>
                  <a:cubicBezTo>
                    <a:pt x="1529989" y="2705447"/>
                    <a:pt x="1520606" y="2709333"/>
                    <a:pt x="1510823" y="2709333"/>
                  </a:cubicBezTo>
                  <a:lnTo>
                    <a:pt x="36888" y="2709333"/>
                  </a:lnTo>
                  <a:cubicBezTo>
                    <a:pt x="16516" y="2709333"/>
                    <a:pt x="0" y="2692818"/>
                    <a:pt x="0" y="2672445"/>
                  </a:cubicBezTo>
                  <a:lnTo>
                    <a:pt x="0" y="36888"/>
                  </a:lnTo>
                  <a:cubicBezTo>
                    <a:pt x="0" y="16516"/>
                    <a:pt x="16516" y="0"/>
                    <a:pt x="36888" y="0"/>
                  </a:cubicBezTo>
                  <a:close/>
                </a:path>
              </a:pathLst>
            </a:custGeom>
            <a:gradFill rotWithShape="1">
              <a:gsLst>
                <a:gs pos="0">
                  <a:srgbClr val="11DAB7">
                    <a:alpha val="100000"/>
                  </a:srgbClr>
                </a:gs>
                <a:gs pos="100000">
                  <a:srgbClr val="087C8D">
                    <a:alpha val="100000"/>
                  </a:srgbClr>
                </a:gs>
              </a:gsLst>
              <a:lin ang="0"/>
            </a:gradFill>
          </p:spPr>
        </p:sp>
        <p:sp>
          <p:nvSpPr>
            <p:cNvPr id="5" name="TextBox 5"/>
            <p:cNvSpPr txBox="1"/>
            <p:nvPr/>
          </p:nvSpPr>
          <p:spPr>
            <a:xfrm>
              <a:off x="0" y="76200"/>
              <a:ext cx="1547711" cy="2633133"/>
            </a:xfrm>
            <a:prstGeom prst="rect">
              <a:avLst/>
            </a:prstGeom>
          </p:spPr>
          <p:txBody>
            <a:bodyPr lIns="50800" tIns="50800" rIns="50800" bIns="50800" rtlCol="0" anchor="ctr"/>
            <a:lstStyle/>
            <a:p>
              <a:pPr algn="ctr">
                <a:lnSpc>
                  <a:spcPts val="1737"/>
                </a:lnSpc>
              </a:pPr>
              <a:endParaRPr/>
            </a:p>
          </p:txBody>
        </p:sp>
      </p:grpSp>
      <p:grpSp>
        <p:nvGrpSpPr>
          <p:cNvPr id="6" name="Group 6"/>
          <p:cNvGrpSpPr/>
          <p:nvPr/>
        </p:nvGrpSpPr>
        <p:grpSpPr>
          <a:xfrm>
            <a:off x="1028700" y="1028700"/>
            <a:ext cx="16230600" cy="8229600"/>
            <a:chOff x="0" y="0"/>
            <a:chExt cx="4274726" cy="2167467"/>
          </a:xfrm>
        </p:grpSpPr>
        <p:sp>
          <p:nvSpPr>
            <p:cNvPr id="7" name="Freeform 7"/>
            <p:cNvSpPr/>
            <p:nvPr/>
          </p:nvSpPr>
          <p:spPr>
            <a:xfrm>
              <a:off x="0" y="0"/>
              <a:ext cx="4274726" cy="2167467"/>
            </a:xfrm>
            <a:custGeom>
              <a:avLst/>
              <a:gdLst/>
              <a:ahLst/>
              <a:cxnLst/>
              <a:rect l="l" t="t" r="r" b="b"/>
              <a:pathLst>
                <a:path w="4274726" h="2167467">
                  <a:moveTo>
                    <a:pt x="17649" y="0"/>
                  </a:moveTo>
                  <a:lnTo>
                    <a:pt x="4257077" y="0"/>
                  </a:lnTo>
                  <a:cubicBezTo>
                    <a:pt x="4266824" y="0"/>
                    <a:pt x="4274726" y="7902"/>
                    <a:pt x="4274726" y="17649"/>
                  </a:cubicBezTo>
                  <a:lnTo>
                    <a:pt x="4274726" y="2149818"/>
                  </a:lnTo>
                  <a:cubicBezTo>
                    <a:pt x="4274726" y="2154499"/>
                    <a:pt x="4272866" y="2158988"/>
                    <a:pt x="4269557" y="2162297"/>
                  </a:cubicBezTo>
                  <a:cubicBezTo>
                    <a:pt x="4266247" y="2165607"/>
                    <a:pt x="4261758" y="2167467"/>
                    <a:pt x="4257077" y="2167467"/>
                  </a:cubicBezTo>
                  <a:lnTo>
                    <a:pt x="17649" y="2167467"/>
                  </a:lnTo>
                  <a:cubicBezTo>
                    <a:pt x="12968" y="2167467"/>
                    <a:pt x="8479" y="2165607"/>
                    <a:pt x="5169" y="2162297"/>
                  </a:cubicBezTo>
                  <a:cubicBezTo>
                    <a:pt x="1859" y="2158988"/>
                    <a:pt x="0" y="2154499"/>
                    <a:pt x="0" y="2149818"/>
                  </a:cubicBezTo>
                  <a:lnTo>
                    <a:pt x="0" y="17649"/>
                  </a:lnTo>
                  <a:cubicBezTo>
                    <a:pt x="0" y="12968"/>
                    <a:pt x="1859" y="8479"/>
                    <a:pt x="5169" y="5169"/>
                  </a:cubicBezTo>
                  <a:cubicBezTo>
                    <a:pt x="8479" y="1859"/>
                    <a:pt x="12968" y="0"/>
                    <a:pt x="17649" y="0"/>
                  </a:cubicBezTo>
                  <a:close/>
                </a:path>
              </a:pathLst>
            </a:custGeom>
            <a:solidFill>
              <a:srgbClr val="EBF0F9">
                <a:alpha val="45882"/>
              </a:srgbClr>
            </a:solidFill>
            <a:ln w="38100" cap="rnd">
              <a:solidFill>
                <a:srgbClr val="000000">
                  <a:alpha val="45882"/>
                </a:srgbClr>
              </a:solidFill>
              <a:prstDash val="solid"/>
              <a:round/>
            </a:ln>
          </p:spPr>
        </p:sp>
        <p:sp>
          <p:nvSpPr>
            <p:cNvPr id="8" name="TextBox 8"/>
            <p:cNvSpPr txBox="1"/>
            <p:nvPr/>
          </p:nvSpPr>
          <p:spPr>
            <a:xfrm>
              <a:off x="0" y="76200"/>
              <a:ext cx="4274726" cy="2091267"/>
            </a:xfrm>
            <a:prstGeom prst="rect">
              <a:avLst/>
            </a:prstGeom>
          </p:spPr>
          <p:txBody>
            <a:bodyPr lIns="50800" tIns="50800" rIns="50800" bIns="50800" rtlCol="0" anchor="ctr"/>
            <a:lstStyle/>
            <a:p>
              <a:pPr algn="ctr">
                <a:lnSpc>
                  <a:spcPts val="1737"/>
                </a:lnSpc>
              </a:pPr>
              <a:endParaRPr/>
            </a:p>
          </p:txBody>
        </p:sp>
      </p:grpSp>
      <p:sp>
        <p:nvSpPr>
          <p:cNvPr id="10" name="Freeform 10"/>
          <p:cNvSpPr/>
          <p:nvPr/>
        </p:nvSpPr>
        <p:spPr>
          <a:xfrm flipH="1">
            <a:off x="8784535" y="8898835"/>
            <a:ext cx="718931" cy="718931"/>
          </a:xfrm>
          <a:custGeom>
            <a:avLst/>
            <a:gdLst/>
            <a:ahLst/>
            <a:cxnLst/>
            <a:rect l="l" t="t" r="r" b="b"/>
            <a:pathLst>
              <a:path w="718931" h="718931">
                <a:moveTo>
                  <a:pt x="718930" y="0"/>
                </a:moveTo>
                <a:lnTo>
                  <a:pt x="0" y="0"/>
                </a:lnTo>
                <a:lnTo>
                  <a:pt x="0" y="718930"/>
                </a:lnTo>
                <a:lnTo>
                  <a:pt x="718930" y="718930"/>
                </a:lnTo>
                <a:lnTo>
                  <a:pt x="71893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3"/>
          <p:cNvGrpSpPr/>
          <p:nvPr/>
        </p:nvGrpSpPr>
        <p:grpSpPr>
          <a:xfrm>
            <a:off x="-225287" y="7098552"/>
            <a:ext cx="1899318" cy="854802"/>
            <a:chOff x="0" y="0"/>
            <a:chExt cx="500232" cy="225133"/>
          </a:xfrm>
        </p:grpSpPr>
        <p:sp>
          <p:nvSpPr>
            <p:cNvPr id="14" name="Freeform 14"/>
            <p:cNvSpPr/>
            <p:nvPr/>
          </p:nvSpPr>
          <p:spPr>
            <a:xfrm>
              <a:off x="0" y="0"/>
              <a:ext cx="500232" cy="225133"/>
            </a:xfrm>
            <a:custGeom>
              <a:avLst/>
              <a:gdLst/>
              <a:ahLst/>
              <a:cxnLst/>
              <a:rect l="l" t="t" r="r" b="b"/>
              <a:pathLst>
                <a:path w="500232" h="225133">
                  <a:moveTo>
                    <a:pt x="61142" y="0"/>
                  </a:moveTo>
                  <a:lnTo>
                    <a:pt x="439090" y="0"/>
                  </a:lnTo>
                  <a:cubicBezTo>
                    <a:pt x="455305" y="0"/>
                    <a:pt x="470857" y="6442"/>
                    <a:pt x="482324" y="17908"/>
                  </a:cubicBezTo>
                  <a:cubicBezTo>
                    <a:pt x="493790" y="29375"/>
                    <a:pt x="500232" y="44926"/>
                    <a:pt x="500232" y="61142"/>
                  </a:cubicBezTo>
                  <a:lnTo>
                    <a:pt x="500232" y="163991"/>
                  </a:lnTo>
                  <a:cubicBezTo>
                    <a:pt x="500232" y="197759"/>
                    <a:pt x="472858" y="225133"/>
                    <a:pt x="439090" y="225133"/>
                  </a:cubicBezTo>
                  <a:lnTo>
                    <a:pt x="61142" y="225133"/>
                  </a:lnTo>
                  <a:cubicBezTo>
                    <a:pt x="27374" y="225133"/>
                    <a:pt x="0" y="197759"/>
                    <a:pt x="0" y="163991"/>
                  </a:cubicBezTo>
                  <a:lnTo>
                    <a:pt x="0" y="61142"/>
                  </a:lnTo>
                  <a:cubicBezTo>
                    <a:pt x="0" y="27374"/>
                    <a:pt x="27374" y="0"/>
                    <a:pt x="61142" y="0"/>
                  </a:cubicBezTo>
                  <a:close/>
                </a:path>
              </a:pathLst>
            </a:custGeom>
            <a:solidFill>
              <a:srgbClr val="1A2768"/>
            </a:solidFill>
          </p:spPr>
        </p:sp>
        <p:sp>
          <p:nvSpPr>
            <p:cNvPr id="15" name="TextBox 15"/>
            <p:cNvSpPr txBox="1"/>
            <p:nvPr/>
          </p:nvSpPr>
          <p:spPr>
            <a:xfrm>
              <a:off x="0" y="76200"/>
              <a:ext cx="500232" cy="148933"/>
            </a:xfrm>
            <a:prstGeom prst="rect">
              <a:avLst/>
            </a:prstGeom>
          </p:spPr>
          <p:txBody>
            <a:bodyPr lIns="50800" tIns="50800" rIns="50800" bIns="50800" rtlCol="0" anchor="ctr"/>
            <a:lstStyle/>
            <a:p>
              <a:pPr algn="ctr">
                <a:lnSpc>
                  <a:spcPts val="1737"/>
                </a:lnSpc>
              </a:pPr>
              <a:endParaRPr/>
            </a:p>
          </p:txBody>
        </p:sp>
      </p:grpSp>
      <p:sp>
        <p:nvSpPr>
          <p:cNvPr id="19" name="Freeform 19"/>
          <p:cNvSpPr/>
          <p:nvPr/>
        </p:nvSpPr>
        <p:spPr>
          <a:xfrm>
            <a:off x="1066800" y="1028700"/>
            <a:ext cx="6400800" cy="8229600"/>
          </a:xfrm>
          <a:custGeom>
            <a:avLst/>
            <a:gdLst/>
            <a:ahLst/>
            <a:cxnLst/>
            <a:rect l="l" t="t" r="r" b="b"/>
            <a:pathLst>
              <a:path w="12333188" h="8229600">
                <a:moveTo>
                  <a:pt x="0" y="0"/>
                </a:moveTo>
                <a:lnTo>
                  <a:pt x="12333188" y="0"/>
                </a:lnTo>
                <a:lnTo>
                  <a:pt x="12333188" y="8229600"/>
                </a:lnTo>
                <a:lnTo>
                  <a:pt x="0" y="8229600"/>
                </a:lnTo>
                <a:lnTo>
                  <a:pt x="0" y="0"/>
                </a:lnTo>
                <a:close/>
              </a:path>
            </a:pathLst>
          </a:custGeom>
          <a:blipFill>
            <a:blip r:embed="rId6"/>
            <a:stretch>
              <a:fillRect/>
            </a:stretch>
          </a:blipFill>
        </p:spPr>
      </p:sp>
      <p:sp>
        <p:nvSpPr>
          <p:cNvPr id="21" name="TextBox 21"/>
          <p:cNvSpPr txBox="1"/>
          <p:nvPr/>
        </p:nvSpPr>
        <p:spPr>
          <a:xfrm>
            <a:off x="6934200" y="1181100"/>
            <a:ext cx="10515600" cy="846386"/>
          </a:xfrm>
          <a:prstGeom prst="rect">
            <a:avLst/>
          </a:prstGeom>
        </p:spPr>
        <p:txBody>
          <a:bodyPr wrap="square" lIns="0" tIns="0" rIns="0" bIns="0" rtlCol="0" anchor="t">
            <a:spAutoFit/>
          </a:bodyPr>
          <a:lstStyle/>
          <a:p>
            <a:pPr marL="0" marR="0" algn="ctr">
              <a:spcBef>
                <a:spcPts val="0"/>
              </a:spcBef>
              <a:spcAft>
                <a:spcPts val="800"/>
              </a:spcAft>
            </a:pPr>
            <a:r>
              <a:rPr lang="en-US" sz="5500" b="1" kern="100" dirty="0">
                <a:effectLst/>
                <a:latin typeface="+mj-lt"/>
                <a:ea typeface="Aptos" panose="020B0004020202020204" pitchFamily="34" charset="0"/>
                <a:cs typeface="Times New Roman" panose="02020603050405020304" pitchFamily="18" charset="0"/>
              </a:rPr>
              <a:t>Benchmarking and Baseline </a:t>
            </a:r>
            <a:r>
              <a:rPr lang="en-US" sz="5500" b="1" kern="100" dirty="0" smtClean="0">
                <a:effectLst/>
                <a:latin typeface="+mj-lt"/>
                <a:ea typeface="Aptos" panose="020B0004020202020204" pitchFamily="34" charset="0"/>
                <a:cs typeface="Times New Roman" panose="02020603050405020304" pitchFamily="18" charset="0"/>
              </a:rPr>
              <a:t>Data</a:t>
            </a:r>
            <a:endParaRPr lang="en-US" sz="5500" kern="100" dirty="0">
              <a:effectLst/>
              <a:latin typeface="+mj-lt"/>
              <a:ea typeface="Aptos" panose="020B0004020202020204" pitchFamily="34" charset="0"/>
              <a:cs typeface="Times New Roman" panose="02020603050405020304" pitchFamily="18" charset="0"/>
            </a:endParaRPr>
          </a:p>
        </p:txBody>
      </p:sp>
      <p:graphicFrame>
        <p:nvGraphicFramePr>
          <p:cNvPr id="28" name="Diagram 27">
            <a:extLst>
              <a:ext uri="{FF2B5EF4-FFF2-40B4-BE49-F238E27FC236}">
                <a16:creationId xmlns:a16="http://schemas.microsoft.com/office/drawing/2014/main" xmlns="" id="{193BCFB8-7E86-2257-4A03-51AE6C55AEB5}"/>
              </a:ext>
            </a:extLst>
          </p:cNvPr>
          <p:cNvGraphicFramePr/>
          <p:nvPr>
            <p:extLst>
              <p:ext uri="{D42A27DB-BD31-4B8C-83A1-F6EECF244321}">
                <p14:modId xmlns:p14="http://schemas.microsoft.com/office/powerpoint/2010/main" val="793855805"/>
              </p:ext>
            </p:extLst>
          </p:nvPr>
        </p:nvGraphicFramePr>
        <p:xfrm>
          <a:off x="7391400" y="2400300"/>
          <a:ext cx="9753600" cy="6705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rot="-10800000">
            <a:off x="-225287" y="0"/>
            <a:ext cx="5876466" cy="10287000"/>
            <a:chOff x="0" y="0"/>
            <a:chExt cx="1547711" cy="2709333"/>
          </a:xfrm>
        </p:grpSpPr>
        <p:sp>
          <p:nvSpPr>
            <p:cNvPr id="4" name="Freeform 4"/>
            <p:cNvSpPr/>
            <p:nvPr/>
          </p:nvSpPr>
          <p:spPr>
            <a:xfrm>
              <a:off x="0" y="0"/>
              <a:ext cx="1547711" cy="2709333"/>
            </a:xfrm>
            <a:custGeom>
              <a:avLst/>
              <a:gdLst/>
              <a:ahLst/>
              <a:cxnLst/>
              <a:rect l="l" t="t" r="r" b="b"/>
              <a:pathLst>
                <a:path w="1547711" h="2709333">
                  <a:moveTo>
                    <a:pt x="36888" y="0"/>
                  </a:moveTo>
                  <a:lnTo>
                    <a:pt x="1510823" y="0"/>
                  </a:lnTo>
                  <a:cubicBezTo>
                    <a:pt x="1531196" y="0"/>
                    <a:pt x="1547711" y="16516"/>
                    <a:pt x="1547711" y="36888"/>
                  </a:cubicBezTo>
                  <a:lnTo>
                    <a:pt x="1547711" y="2672445"/>
                  </a:lnTo>
                  <a:cubicBezTo>
                    <a:pt x="1547711" y="2682228"/>
                    <a:pt x="1543825" y="2691611"/>
                    <a:pt x="1536907" y="2698529"/>
                  </a:cubicBezTo>
                  <a:cubicBezTo>
                    <a:pt x="1529989" y="2705447"/>
                    <a:pt x="1520606" y="2709333"/>
                    <a:pt x="1510823" y="2709333"/>
                  </a:cubicBezTo>
                  <a:lnTo>
                    <a:pt x="36888" y="2709333"/>
                  </a:lnTo>
                  <a:cubicBezTo>
                    <a:pt x="16516" y="2709333"/>
                    <a:pt x="0" y="2692818"/>
                    <a:pt x="0" y="2672445"/>
                  </a:cubicBezTo>
                  <a:lnTo>
                    <a:pt x="0" y="36888"/>
                  </a:lnTo>
                  <a:cubicBezTo>
                    <a:pt x="0" y="16516"/>
                    <a:pt x="16516" y="0"/>
                    <a:pt x="36888" y="0"/>
                  </a:cubicBezTo>
                  <a:close/>
                </a:path>
              </a:pathLst>
            </a:custGeom>
            <a:gradFill rotWithShape="1">
              <a:gsLst>
                <a:gs pos="0">
                  <a:srgbClr val="11DAB7">
                    <a:alpha val="100000"/>
                  </a:srgbClr>
                </a:gs>
                <a:gs pos="100000">
                  <a:srgbClr val="087C8D">
                    <a:alpha val="100000"/>
                  </a:srgbClr>
                </a:gs>
              </a:gsLst>
              <a:lin ang="0"/>
            </a:gradFill>
          </p:spPr>
        </p:sp>
        <p:sp>
          <p:nvSpPr>
            <p:cNvPr id="5" name="TextBox 5"/>
            <p:cNvSpPr txBox="1"/>
            <p:nvPr/>
          </p:nvSpPr>
          <p:spPr>
            <a:xfrm>
              <a:off x="0" y="76200"/>
              <a:ext cx="1547711" cy="2633133"/>
            </a:xfrm>
            <a:prstGeom prst="rect">
              <a:avLst/>
            </a:prstGeom>
          </p:spPr>
          <p:txBody>
            <a:bodyPr lIns="50800" tIns="50800" rIns="50800" bIns="50800" rtlCol="0" anchor="ctr"/>
            <a:lstStyle/>
            <a:p>
              <a:pPr algn="ctr">
                <a:lnSpc>
                  <a:spcPts val="1737"/>
                </a:lnSpc>
              </a:pPr>
              <a:endParaRPr/>
            </a:p>
          </p:txBody>
        </p:sp>
      </p:grpSp>
      <p:grpSp>
        <p:nvGrpSpPr>
          <p:cNvPr id="6" name="Group 6"/>
          <p:cNvGrpSpPr/>
          <p:nvPr/>
        </p:nvGrpSpPr>
        <p:grpSpPr>
          <a:xfrm>
            <a:off x="1028700" y="1028700"/>
            <a:ext cx="16230600" cy="8229600"/>
            <a:chOff x="0" y="0"/>
            <a:chExt cx="4274726" cy="2167467"/>
          </a:xfrm>
        </p:grpSpPr>
        <p:sp>
          <p:nvSpPr>
            <p:cNvPr id="7" name="Freeform 7"/>
            <p:cNvSpPr/>
            <p:nvPr/>
          </p:nvSpPr>
          <p:spPr>
            <a:xfrm>
              <a:off x="0" y="0"/>
              <a:ext cx="4274726" cy="2167467"/>
            </a:xfrm>
            <a:custGeom>
              <a:avLst/>
              <a:gdLst/>
              <a:ahLst/>
              <a:cxnLst/>
              <a:rect l="l" t="t" r="r" b="b"/>
              <a:pathLst>
                <a:path w="4274726" h="2167467">
                  <a:moveTo>
                    <a:pt x="17649" y="0"/>
                  </a:moveTo>
                  <a:lnTo>
                    <a:pt x="4257077" y="0"/>
                  </a:lnTo>
                  <a:cubicBezTo>
                    <a:pt x="4266824" y="0"/>
                    <a:pt x="4274726" y="7902"/>
                    <a:pt x="4274726" y="17649"/>
                  </a:cubicBezTo>
                  <a:lnTo>
                    <a:pt x="4274726" y="2149818"/>
                  </a:lnTo>
                  <a:cubicBezTo>
                    <a:pt x="4274726" y="2154499"/>
                    <a:pt x="4272866" y="2158988"/>
                    <a:pt x="4269557" y="2162297"/>
                  </a:cubicBezTo>
                  <a:cubicBezTo>
                    <a:pt x="4266247" y="2165607"/>
                    <a:pt x="4261758" y="2167467"/>
                    <a:pt x="4257077" y="2167467"/>
                  </a:cubicBezTo>
                  <a:lnTo>
                    <a:pt x="17649" y="2167467"/>
                  </a:lnTo>
                  <a:cubicBezTo>
                    <a:pt x="12968" y="2167467"/>
                    <a:pt x="8479" y="2165607"/>
                    <a:pt x="5169" y="2162297"/>
                  </a:cubicBezTo>
                  <a:cubicBezTo>
                    <a:pt x="1859" y="2158988"/>
                    <a:pt x="0" y="2154499"/>
                    <a:pt x="0" y="2149818"/>
                  </a:cubicBezTo>
                  <a:lnTo>
                    <a:pt x="0" y="17649"/>
                  </a:lnTo>
                  <a:cubicBezTo>
                    <a:pt x="0" y="12968"/>
                    <a:pt x="1859" y="8479"/>
                    <a:pt x="5169" y="5169"/>
                  </a:cubicBezTo>
                  <a:cubicBezTo>
                    <a:pt x="8479" y="1859"/>
                    <a:pt x="12968" y="0"/>
                    <a:pt x="17649" y="0"/>
                  </a:cubicBezTo>
                  <a:close/>
                </a:path>
              </a:pathLst>
            </a:custGeom>
            <a:solidFill>
              <a:srgbClr val="EBF0F9">
                <a:alpha val="45882"/>
              </a:srgbClr>
            </a:solidFill>
            <a:ln w="38100" cap="rnd">
              <a:solidFill>
                <a:srgbClr val="000000">
                  <a:alpha val="45882"/>
                </a:srgbClr>
              </a:solidFill>
              <a:prstDash val="solid"/>
              <a:round/>
            </a:ln>
          </p:spPr>
        </p:sp>
        <p:sp>
          <p:nvSpPr>
            <p:cNvPr id="8" name="TextBox 8"/>
            <p:cNvSpPr txBox="1"/>
            <p:nvPr/>
          </p:nvSpPr>
          <p:spPr>
            <a:xfrm>
              <a:off x="0" y="76200"/>
              <a:ext cx="4274726" cy="2091267"/>
            </a:xfrm>
            <a:prstGeom prst="rect">
              <a:avLst/>
            </a:prstGeom>
          </p:spPr>
          <p:txBody>
            <a:bodyPr lIns="50800" tIns="50800" rIns="50800" bIns="50800" rtlCol="0" anchor="ctr"/>
            <a:lstStyle/>
            <a:p>
              <a:pPr algn="ctr">
                <a:lnSpc>
                  <a:spcPts val="1737"/>
                </a:lnSpc>
              </a:pPr>
              <a:endParaRPr/>
            </a:p>
          </p:txBody>
        </p:sp>
      </p:grpSp>
      <p:sp>
        <p:nvSpPr>
          <p:cNvPr id="9" name="Freeform 9"/>
          <p:cNvSpPr/>
          <p:nvPr/>
        </p:nvSpPr>
        <p:spPr>
          <a:xfrm flipH="1">
            <a:off x="16230600" y="102870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flipH="1">
            <a:off x="8784535" y="8898835"/>
            <a:ext cx="718931" cy="718931"/>
          </a:xfrm>
          <a:custGeom>
            <a:avLst/>
            <a:gdLst/>
            <a:ahLst/>
            <a:cxnLst/>
            <a:rect l="l" t="t" r="r" b="b"/>
            <a:pathLst>
              <a:path w="718931" h="718931">
                <a:moveTo>
                  <a:pt x="718930" y="0"/>
                </a:moveTo>
                <a:lnTo>
                  <a:pt x="0" y="0"/>
                </a:lnTo>
                <a:lnTo>
                  <a:pt x="0" y="718930"/>
                </a:lnTo>
                <a:lnTo>
                  <a:pt x="718930" y="718930"/>
                </a:lnTo>
                <a:lnTo>
                  <a:pt x="71893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1" name="Group 11"/>
          <p:cNvGrpSpPr/>
          <p:nvPr/>
        </p:nvGrpSpPr>
        <p:grpSpPr>
          <a:xfrm>
            <a:off x="1028700" y="1028700"/>
            <a:ext cx="6308450" cy="8229600"/>
            <a:chOff x="0" y="0"/>
            <a:chExt cx="1059607" cy="1382295"/>
          </a:xfrm>
        </p:grpSpPr>
        <p:sp>
          <p:nvSpPr>
            <p:cNvPr id="12" name="Freeform 12"/>
            <p:cNvSpPr/>
            <p:nvPr/>
          </p:nvSpPr>
          <p:spPr>
            <a:xfrm>
              <a:off x="0" y="0"/>
              <a:ext cx="1059607" cy="1382295"/>
            </a:xfrm>
            <a:custGeom>
              <a:avLst/>
              <a:gdLst/>
              <a:ahLst/>
              <a:cxnLst/>
              <a:rect l="l" t="t" r="r" b="b"/>
              <a:pathLst>
                <a:path w="1059607" h="1382295">
                  <a:moveTo>
                    <a:pt x="28226" y="0"/>
                  </a:moveTo>
                  <a:lnTo>
                    <a:pt x="1031381" y="0"/>
                  </a:lnTo>
                  <a:cubicBezTo>
                    <a:pt x="1038867" y="0"/>
                    <a:pt x="1046046" y="2974"/>
                    <a:pt x="1051340" y="8267"/>
                  </a:cubicBezTo>
                  <a:cubicBezTo>
                    <a:pt x="1056633" y="13561"/>
                    <a:pt x="1059607" y="20740"/>
                    <a:pt x="1059607" y="28226"/>
                  </a:cubicBezTo>
                  <a:lnTo>
                    <a:pt x="1059607" y="1354069"/>
                  </a:lnTo>
                  <a:cubicBezTo>
                    <a:pt x="1059607" y="1361555"/>
                    <a:pt x="1056633" y="1368735"/>
                    <a:pt x="1051340" y="1374028"/>
                  </a:cubicBezTo>
                  <a:cubicBezTo>
                    <a:pt x="1046046" y="1379321"/>
                    <a:pt x="1038867" y="1382295"/>
                    <a:pt x="1031381" y="1382295"/>
                  </a:cubicBezTo>
                  <a:lnTo>
                    <a:pt x="28226" y="1382295"/>
                  </a:lnTo>
                  <a:cubicBezTo>
                    <a:pt x="12637" y="1382295"/>
                    <a:pt x="0" y="1369658"/>
                    <a:pt x="0" y="1354069"/>
                  </a:cubicBezTo>
                  <a:lnTo>
                    <a:pt x="0" y="28226"/>
                  </a:lnTo>
                  <a:cubicBezTo>
                    <a:pt x="0" y="12637"/>
                    <a:pt x="12637" y="0"/>
                    <a:pt x="28226" y="0"/>
                  </a:cubicBezTo>
                  <a:close/>
                </a:path>
              </a:pathLst>
            </a:custGeom>
            <a:blipFill>
              <a:blip r:embed="rId6"/>
              <a:stretch>
                <a:fillRect t="-7439" b="-7439"/>
              </a:stretch>
            </a:blipFill>
            <a:ln w="95250" cap="rnd">
              <a:solidFill>
                <a:srgbClr val="00DFB6"/>
              </a:solidFill>
              <a:prstDash val="solid"/>
              <a:round/>
            </a:ln>
          </p:spPr>
        </p:sp>
      </p:grpSp>
      <p:grpSp>
        <p:nvGrpSpPr>
          <p:cNvPr id="13" name="Group 13"/>
          <p:cNvGrpSpPr/>
          <p:nvPr/>
        </p:nvGrpSpPr>
        <p:grpSpPr>
          <a:xfrm>
            <a:off x="-225287" y="7098552"/>
            <a:ext cx="1899318" cy="854802"/>
            <a:chOff x="0" y="0"/>
            <a:chExt cx="500232" cy="225133"/>
          </a:xfrm>
        </p:grpSpPr>
        <p:sp>
          <p:nvSpPr>
            <p:cNvPr id="14" name="Freeform 14"/>
            <p:cNvSpPr/>
            <p:nvPr/>
          </p:nvSpPr>
          <p:spPr>
            <a:xfrm>
              <a:off x="0" y="0"/>
              <a:ext cx="500232" cy="225133"/>
            </a:xfrm>
            <a:custGeom>
              <a:avLst/>
              <a:gdLst/>
              <a:ahLst/>
              <a:cxnLst/>
              <a:rect l="l" t="t" r="r" b="b"/>
              <a:pathLst>
                <a:path w="500232" h="225133">
                  <a:moveTo>
                    <a:pt x="61142" y="0"/>
                  </a:moveTo>
                  <a:lnTo>
                    <a:pt x="439090" y="0"/>
                  </a:lnTo>
                  <a:cubicBezTo>
                    <a:pt x="455305" y="0"/>
                    <a:pt x="470857" y="6442"/>
                    <a:pt x="482324" y="17908"/>
                  </a:cubicBezTo>
                  <a:cubicBezTo>
                    <a:pt x="493790" y="29375"/>
                    <a:pt x="500232" y="44926"/>
                    <a:pt x="500232" y="61142"/>
                  </a:cubicBezTo>
                  <a:lnTo>
                    <a:pt x="500232" y="163991"/>
                  </a:lnTo>
                  <a:cubicBezTo>
                    <a:pt x="500232" y="197759"/>
                    <a:pt x="472858" y="225133"/>
                    <a:pt x="439090" y="225133"/>
                  </a:cubicBezTo>
                  <a:lnTo>
                    <a:pt x="61142" y="225133"/>
                  </a:lnTo>
                  <a:cubicBezTo>
                    <a:pt x="27374" y="225133"/>
                    <a:pt x="0" y="197759"/>
                    <a:pt x="0" y="163991"/>
                  </a:cubicBezTo>
                  <a:lnTo>
                    <a:pt x="0" y="61142"/>
                  </a:lnTo>
                  <a:cubicBezTo>
                    <a:pt x="0" y="27374"/>
                    <a:pt x="27374" y="0"/>
                    <a:pt x="61142" y="0"/>
                  </a:cubicBezTo>
                  <a:close/>
                </a:path>
              </a:pathLst>
            </a:custGeom>
            <a:solidFill>
              <a:srgbClr val="1A2768"/>
            </a:solidFill>
          </p:spPr>
        </p:sp>
        <p:sp>
          <p:nvSpPr>
            <p:cNvPr id="15" name="TextBox 15"/>
            <p:cNvSpPr txBox="1"/>
            <p:nvPr/>
          </p:nvSpPr>
          <p:spPr>
            <a:xfrm>
              <a:off x="0" y="76200"/>
              <a:ext cx="500232" cy="148933"/>
            </a:xfrm>
            <a:prstGeom prst="rect">
              <a:avLst/>
            </a:prstGeom>
          </p:spPr>
          <p:txBody>
            <a:bodyPr lIns="50800" tIns="50800" rIns="50800" bIns="50800" rtlCol="0" anchor="ctr"/>
            <a:lstStyle/>
            <a:p>
              <a:pPr algn="ctr">
                <a:lnSpc>
                  <a:spcPts val="1737"/>
                </a:lnSpc>
              </a:pPr>
              <a:endParaRPr/>
            </a:p>
          </p:txBody>
        </p:sp>
      </p:grpSp>
      <p:sp>
        <p:nvSpPr>
          <p:cNvPr id="20" name="TextBox 20"/>
          <p:cNvSpPr txBox="1"/>
          <p:nvPr/>
        </p:nvSpPr>
        <p:spPr>
          <a:xfrm>
            <a:off x="8591550" y="1905000"/>
            <a:ext cx="7230049" cy="1846659"/>
          </a:xfrm>
          <a:prstGeom prst="rect">
            <a:avLst/>
          </a:prstGeom>
        </p:spPr>
        <p:txBody>
          <a:bodyPr lIns="0" tIns="0" rIns="0" bIns="0" rtlCol="0" anchor="t">
            <a:spAutoFit/>
          </a:bodyPr>
          <a:lstStyle/>
          <a:p>
            <a:pPr marL="0" marR="0" algn="ctr">
              <a:spcBef>
                <a:spcPts val="0"/>
              </a:spcBef>
              <a:spcAft>
                <a:spcPts val="800"/>
              </a:spcAft>
            </a:pPr>
            <a:r>
              <a:rPr lang="en-US" sz="6000" b="1" kern="100" dirty="0">
                <a:effectLst/>
                <a:latin typeface="+mj-lt"/>
                <a:ea typeface="Aptos" panose="020B0004020202020204" pitchFamily="34" charset="0"/>
                <a:cs typeface="Times New Roman" panose="02020603050405020304" pitchFamily="18" charset="0"/>
              </a:rPr>
              <a:t>Gap Between Goals and Current Practice</a:t>
            </a:r>
            <a:endParaRPr lang="en-US" sz="6000" kern="100" dirty="0">
              <a:effectLst/>
              <a:latin typeface="+mj-lt"/>
              <a:ea typeface="Aptos" panose="020B0004020202020204" pitchFamily="34" charset="0"/>
              <a:cs typeface="Times New Roman" panose="02020603050405020304" pitchFamily="18" charset="0"/>
            </a:endParaRPr>
          </a:p>
        </p:txBody>
      </p:sp>
      <p:graphicFrame>
        <p:nvGraphicFramePr>
          <p:cNvPr id="23" name="Diagram 22">
            <a:extLst>
              <a:ext uri="{FF2B5EF4-FFF2-40B4-BE49-F238E27FC236}">
                <a16:creationId xmlns:a16="http://schemas.microsoft.com/office/drawing/2014/main" xmlns="" id="{15ED0CF7-5B59-650F-1F31-50400E82C95C}"/>
              </a:ext>
            </a:extLst>
          </p:cNvPr>
          <p:cNvGraphicFramePr/>
          <p:nvPr>
            <p:extLst>
              <p:ext uri="{D42A27DB-BD31-4B8C-83A1-F6EECF244321}">
                <p14:modId xmlns:p14="http://schemas.microsoft.com/office/powerpoint/2010/main" val="1263306541"/>
              </p:ext>
            </p:extLst>
          </p:nvPr>
        </p:nvGraphicFramePr>
        <p:xfrm>
          <a:off x="8077200" y="4076700"/>
          <a:ext cx="8763000" cy="4876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7044" r="-69174" b="-53458"/>
            </a:stretch>
          </a:blipFill>
        </p:spPr>
      </p:sp>
      <p:sp>
        <p:nvSpPr>
          <p:cNvPr id="4" name="AutoShape 4"/>
          <p:cNvSpPr/>
          <p:nvPr/>
        </p:nvSpPr>
        <p:spPr>
          <a:xfrm>
            <a:off x="7357521" y="3974508"/>
            <a:ext cx="9262220" cy="0"/>
          </a:xfrm>
          <a:prstGeom prst="line">
            <a:avLst/>
          </a:prstGeom>
          <a:ln w="38100" cap="flat">
            <a:solidFill>
              <a:srgbClr val="C78D60"/>
            </a:solidFill>
            <a:prstDash val="solid"/>
            <a:headEnd type="none" w="sm" len="sm"/>
            <a:tailEnd type="none" w="sm" len="sm"/>
          </a:ln>
        </p:spPr>
      </p:sp>
      <p:sp>
        <p:nvSpPr>
          <p:cNvPr id="5" name="AutoShape 5"/>
          <p:cNvSpPr/>
          <p:nvPr/>
        </p:nvSpPr>
        <p:spPr>
          <a:xfrm>
            <a:off x="7357521" y="4946779"/>
            <a:ext cx="9262220" cy="0"/>
          </a:xfrm>
          <a:prstGeom prst="line">
            <a:avLst/>
          </a:prstGeom>
          <a:ln w="38100" cap="flat">
            <a:solidFill>
              <a:srgbClr val="C78D60"/>
            </a:solidFill>
            <a:prstDash val="solid"/>
            <a:headEnd type="none" w="sm" len="sm"/>
            <a:tailEnd type="none" w="sm" len="sm"/>
          </a:ln>
        </p:spPr>
      </p:sp>
      <p:sp>
        <p:nvSpPr>
          <p:cNvPr id="6" name="AutoShape 6"/>
          <p:cNvSpPr/>
          <p:nvPr/>
        </p:nvSpPr>
        <p:spPr>
          <a:xfrm>
            <a:off x="7357521" y="5919050"/>
            <a:ext cx="9262220" cy="0"/>
          </a:xfrm>
          <a:prstGeom prst="line">
            <a:avLst/>
          </a:prstGeom>
          <a:ln w="38100" cap="flat">
            <a:solidFill>
              <a:srgbClr val="C78D60"/>
            </a:solidFill>
            <a:prstDash val="solid"/>
            <a:headEnd type="none" w="sm" len="sm"/>
            <a:tailEnd type="none" w="sm" len="sm"/>
          </a:ln>
        </p:spPr>
      </p:sp>
      <p:sp>
        <p:nvSpPr>
          <p:cNvPr id="7" name="AutoShape 7"/>
          <p:cNvSpPr/>
          <p:nvPr/>
        </p:nvSpPr>
        <p:spPr>
          <a:xfrm>
            <a:off x="7357521" y="6891321"/>
            <a:ext cx="9262220" cy="0"/>
          </a:xfrm>
          <a:prstGeom prst="line">
            <a:avLst/>
          </a:prstGeom>
          <a:ln w="38100" cap="flat">
            <a:solidFill>
              <a:srgbClr val="C78D60"/>
            </a:solidFill>
            <a:prstDash val="solid"/>
            <a:headEnd type="none" w="sm" len="sm"/>
            <a:tailEnd type="none" w="sm" len="sm"/>
          </a:ln>
        </p:spPr>
      </p:sp>
      <p:sp>
        <p:nvSpPr>
          <p:cNvPr id="8" name="AutoShape 8"/>
          <p:cNvSpPr/>
          <p:nvPr/>
        </p:nvSpPr>
        <p:spPr>
          <a:xfrm>
            <a:off x="7357521" y="7863591"/>
            <a:ext cx="9262220" cy="0"/>
          </a:xfrm>
          <a:prstGeom prst="line">
            <a:avLst/>
          </a:prstGeom>
          <a:ln w="38100" cap="flat">
            <a:solidFill>
              <a:srgbClr val="C78D60"/>
            </a:solidFill>
            <a:prstDash val="solid"/>
            <a:headEnd type="none" w="sm" len="sm"/>
            <a:tailEnd type="none" w="sm" len="sm"/>
          </a:ln>
        </p:spPr>
      </p:sp>
      <p:sp>
        <p:nvSpPr>
          <p:cNvPr id="9" name="AutoShape 9"/>
          <p:cNvSpPr/>
          <p:nvPr/>
        </p:nvSpPr>
        <p:spPr>
          <a:xfrm>
            <a:off x="7357521" y="8835862"/>
            <a:ext cx="9262220" cy="0"/>
          </a:xfrm>
          <a:prstGeom prst="line">
            <a:avLst/>
          </a:prstGeom>
          <a:ln w="38100" cap="flat">
            <a:solidFill>
              <a:srgbClr val="C78D60"/>
            </a:solidFill>
            <a:prstDash val="solid"/>
            <a:headEnd type="none" w="sm" len="sm"/>
            <a:tailEnd type="none" w="sm" len="sm"/>
          </a:ln>
        </p:spPr>
      </p:sp>
      <p:grpSp>
        <p:nvGrpSpPr>
          <p:cNvPr id="10" name="Group 10"/>
          <p:cNvGrpSpPr/>
          <p:nvPr/>
        </p:nvGrpSpPr>
        <p:grpSpPr>
          <a:xfrm>
            <a:off x="-363478" y="-1012924"/>
            <a:ext cx="6432309" cy="12312847"/>
            <a:chOff x="0" y="0"/>
            <a:chExt cx="3571341" cy="6836328"/>
          </a:xfrm>
        </p:grpSpPr>
        <p:sp>
          <p:nvSpPr>
            <p:cNvPr id="11" name="Freeform 11"/>
            <p:cNvSpPr/>
            <p:nvPr/>
          </p:nvSpPr>
          <p:spPr>
            <a:xfrm>
              <a:off x="0" y="0"/>
              <a:ext cx="3571341" cy="6836328"/>
            </a:xfrm>
            <a:custGeom>
              <a:avLst/>
              <a:gdLst/>
              <a:ahLst/>
              <a:cxnLst/>
              <a:rect l="l" t="t" r="r" b="b"/>
              <a:pathLst>
                <a:path w="3571341" h="6836328">
                  <a:moveTo>
                    <a:pt x="3571341" y="3418164"/>
                  </a:moveTo>
                  <a:cubicBezTo>
                    <a:pt x="3571341" y="5305961"/>
                    <a:pt x="1972395" y="6836328"/>
                    <a:pt x="0" y="6836328"/>
                  </a:cubicBezTo>
                  <a:lnTo>
                    <a:pt x="0" y="0"/>
                  </a:lnTo>
                  <a:cubicBezTo>
                    <a:pt x="1972395" y="0"/>
                    <a:pt x="3571341" y="1530367"/>
                    <a:pt x="3571341" y="3418164"/>
                  </a:cubicBezTo>
                  <a:close/>
                </a:path>
              </a:pathLst>
            </a:custGeom>
            <a:blipFill>
              <a:blip r:embed="rId4"/>
              <a:stretch>
                <a:fillRect l="-13767" r="-13767"/>
              </a:stretch>
            </a:blipFill>
            <a:ln w="285750" cap="sq">
              <a:solidFill>
                <a:srgbClr val="FFFFFF"/>
              </a:solidFill>
              <a:prstDash val="solid"/>
              <a:miter/>
            </a:ln>
          </p:spPr>
        </p:sp>
      </p:grpSp>
      <p:grpSp>
        <p:nvGrpSpPr>
          <p:cNvPr id="12" name="Group 12"/>
          <p:cNvGrpSpPr/>
          <p:nvPr/>
        </p:nvGrpSpPr>
        <p:grpSpPr>
          <a:xfrm>
            <a:off x="2852677" y="727996"/>
            <a:ext cx="4039411" cy="1126082"/>
            <a:chOff x="0" y="0"/>
            <a:chExt cx="1063878" cy="296581"/>
          </a:xfrm>
        </p:grpSpPr>
        <p:sp>
          <p:nvSpPr>
            <p:cNvPr id="13" name="Freeform 13"/>
            <p:cNvSpPr/>
            <p:nvPr/>
          </p:nvSpPr>
          <p:spPr>
            <a:xfrm>
              <a:off x="0" y="0"/>
              <a:ext cx="1063878" cy="296581"/>
            </a:xfrm>
            <a:custGeom>
              <a:avLst/>
              <a:gdLst/>
              <a:ahLst/>
              <a:cxnLst/>
              <a:rect l="l" t="t" r="r" b="b"/>
              <a:pathLst>
                <a:path w="1063878" h="296581">
                  <a:moveTo>
                    <a:pt x="28749" y="0"/>
                  </a:moveTo>
                  <a:lnTo>
                    <a:pt x="1035129" y="0"/>
                  </a:lnTo>
                  <a:cubicBezTo>
                    <a:pt x="1051006" y="0"/>
                    <a:pt x="1063878" y="12871"/>
                    <a:pt x="1063878" y="28749"/>
                  </a:cubicBezTo>
                  <a:lnTo>
                    <a:pt x="1063878" y="267832"/>
                  </a:lnTo>
                  <a:cubicBezTo>
                    <a:pt x="1063878" y="275457"/>
                    <a:pt x="1060849" y="282769"/>
                    <a:pt x="1055457" y="288161"/>
                  </a:cubicBezTo>
                  <a:cubicBezTo>
                    <a:pt x="1050066" y="293552"/>
                    <a:pt x="1042754" y="296581"/>
                    <a:pt x="1035129" y="296581"/>
                  </a:cubicBezTo>
                  <a:lnTo>
                    <a:pt x="28749" y="296581"/>
                  </a:lnTo>
                  <a:cubicBezTo>
                    <a:pt x="12871" y="296581"/>
                    <a:pt x="0" y="283710"/>
                    <a:pt x="0" y="267832"/>
                  </a:cubicBezTo>
                  <a:lnTo>
                    <a:pt x="0" y="28749"/>
                  </a:lnTo>
                  <a:cubicBezTo>
                    <a:pt x="0" y="12871"/>
                    <a:pt x="12871" y="0"/>
                    <a:pt x="28749" y="0"/>
                  </a:cubicBezTo>
                  <a:close/>
                </a:path>
              </a:pathLst>
            </a:custGeom>
            <a:solidFill>
              <a:srgbClr val="1A2768"/>
            </a:solidFill>
          </p:spPr>
        </p:sp>
        <p:sp>
          <p:nvSpPr>
            <p:cNvPr id="14" name="TextBox 14"/>
            <p:cNvSpPr txBox="1"/>
            <p:nvPr/>
          </p:nvSpPr>
          <p:spPr>
            <a:xfrm>
              <a:off x="0" y="76200"/>
              <a:ext cx="1063878" cy="220381"/>
            </a:xfrm>
            <a:prstGeom prst="rect">
              <a:avLst/>
            </a:prstGeom>
          </p:spPr>
          <p:txBody>
            <a:bodyPr lIns="50800" tIns="50800" rIns="50800" bIns="50800" rtlCol="0" anchor="ctr"/>
            <a:lstStyle/>
            <a:p>
              <a:pPr algn="ctr">
                <a:lnSpc>
                  <a:spcPts val="1737"/>
                </a:lnSpc>
              </a:pPr>
              <a:endParaRPr/>
            </a:p>
          </p:txBody>
        </p:sp>
      </p:grpSp>
      <p:sp>
        <p:nvSpPr>
          <p:cNvPr id="15" name="TextBox 15"/>
          <p:cNvSpPr txBox="1"/>
          <p:nvPr/>
        </p:nvSpPr>
        <p:spPr>
          <a:xfrm>
            <a:off x="7357521" y="3238721"/>
            <a:ext cx="8415879" cy="474104"/>
          </a:xfrm>
          <a:prstGeom prst="rect">
            <a:avLst/>
          </a:prstGeom>
        </p:spPr>
        <p:txBody>
          <a:bodyPr wrap="square" lIns="0" tIns="0" rIns="0" bIns="0" rtlCol="0" anchor="t">
            <a:spAutoFit/>
          </a:bodyPr>
          <a:lstStyle/>
          <a:p>
            <a:pPr algn="l">
              <a:lnSpc>
                <a:spcPts val="3623"/>
              </a:lnSpc>
            </a:pPr>
            <a:r>
              <a:rPr lang="en-US" sz="3800" b="1" kern="100" dirty="0">
                <a:solidFill>
                  <a:schemeClr val="accent1">
                    <a:lumMod val="50000"/>
                  </a:schemeClr>
                </a:solidFill>
                <a:effectLst/>
                <a:latin typeface="+mj-lt"/>
                <a:ea typeface="Aptos" panose="020B0004020202020204" pitchFamily="34" charset="0"/>
                <a:cs typeface="Times New Roman" panose="02020603050405020304" pitchFamily="18" charset="0"/>
              </a:rPr>
              <a:t>Problem Identification &amp; Background</a:t>
            </a:r>
            <a:endParaRPr lang="en-US" sz="3800" b="1" dirty="0">
              <a:solidFill>
                <a:schemeClr val="accent1">
                  <a:lumMod val="50000"/>
                </a:schemeClr>
              </a:solidFill>
              <a:latin typeface="+mj-lt"/>
              <a:ea typeface="Cooper Hewitt Bold"/>
              <a:cs typeface="Cooper Hewitt Bold"/>
              <a:sym typeface="Cooper Hewitt Bold"/>
            </a:endParaRPr>
          </a:p>
        </p:txBody>
      </p:sp>
      <p:sp>
        <p:nvSpPr>
          <p:cNvPr id="16" name="TextBox 16"/>
          <p:cNvSpPr txBox="1"/>
          <p:nvPr/>
        </p:nvSpPr>
        <p:spPr>
          <a:xfrm>
            <a:off x="7357521" y="4290493"/>
            <a:ext cx="9901779" cy="474874"/>
          </a:xfrm>
          <a:prstGeom prst="rect">
            <a:avLst/>
          </a:prstGeom>
        </p:spPr>
        <p:txBody>
          <a:bodyPr lIns="0" tIns="0" rIns="0" bIns="0" rtlCol="0" anchor="t">
            <a:spAutoFit/>
          </a:bodyPr>
          <a:lstStyle/>
          <a:p>
            <a:pPr algn="l">
              <a:lnSpc>
                <a:spcPts val="3621"/>
              </a:lnSpc>
            </a:pPr>
            <a:r>
              <a:rPr lang="en-US" sz="3800" b="1" kern="100" dirty="0">
                <a:solidFill>
                  <a:schemeClr val="accent1">
                    <a:lumMod val="50000"/>
                  </a:schemeClr>
                </a:solidFill>
                <a:effectLst/>
                <a:latin typeface="+mj-lt"/>
                <a:ea typeface="Aptos" panose="020B0004020202020204" pitchFamily="34" charset="0"/>
                <a:cs typeface="Times New Roman" panose="02020603050405020304" pitchFamily="18" charset="0"/>
              </a:rPr>
              <a:t>Data &amp; Evidence Supporting the Problem</a:t>
            </a:r>
            <a:endParaRPr lang="en-US" sz="3800" b="1" dirty="0">
              <a:solidFill>
                <a:schemeClr val="accent1">
                  <a:lumMod val="50000"/>
                </a:schemeClr>
              </a:solidFill>
              <a:latin typeface="+mj-lt"/>
              <a:ea typeface="Cooper Hewitt Bold"/>
              <a:cs typeface="Cooper Hewitt Bold"/>
              <a:sym typeface="Cooper Hewitt Bold"/>
            </a:endParaRPr>
          </a:p>
        </p:txBody>
      </p:sp>
      <p:sp>
        <p:nvSpPr>
          <p:cNvPr id="17" name="TextBox 17"/>
          <p:cNvSpPr txBox="1"/>
          <p:nvPr/>
        </p:nvSpPr>
        <p:spPr>
          <a:xfrm>
            <a:off x="7357521" y="5192787"/>
            <a:ext cx="9901779" cy="474874"/>
          </a:xfrm>
          <a:prstGeom prst="rect">
            <a:avLst/>
          </a:prstGeom>
        </p:spPr>
        <p:txBody>
          <a:bodyPr lIns="0" tIns="0" rIns="0" bIns="0" rtlCol="0" anchor="t">
            <a:spAutoFit/>
          </a:bodyPr>
          <a:lstStyle/>
          <a:p>
            <a:pPr algn="l">
              <a:lnSpc>
                <a:spcPts val="3623"/>
              </a:lnSpc>
            </a:pPr>
            <a:r>
              <a:rPr lang="en-US" sz="3800" b="1" kern="100" dirty="0">
                <a:solidFill>
                  <a:schemeClr val="accent1">
                    <a:lumMod val="50000"/>
                  </a:schemeClr>
                </a:solidFill>
                <a:effectLst/>
                <a:latin typeface="+mj-lt"/>
                <a:ea typeface="Aptos" panose="020B0004020202020204" pitchFamily="34" charset="0"/>
                <a:cs typeface="Times New Roman" panose="02020603050405020304" pitchFamily="18" charset="0"/>
              </a:rPr>
              <a:t>Ethical, Legal &amp; Regulatory Concerns</a:t>
            </a:r>
            <a:endParaRPr lang="en-US" sz="3800" b="1" dirty="0">
              <a:solidFill>
                <a:schemeClr val="accent1">
                  <a:lumMod val="50000"/>
                </a:schemeClr>
              </a:solidFill>
              <a:latin typeface="+mj-lt"/>
              <a:ea typeface="Cooper Hewitt Bold"/>
              <a:cs typeface="Cooper Hewitt Bold"/>
              <a:sym typeface="Cooper Hewitt Bold"/>
            </a:endParaRPr>
          </a:p>
        </p:txBody>
      </p:sp>
      <p:sp>
        <p:nvSpPr>
          <p:cNvPr id="18" name="TextBox 18"/>
          <p:cNvSpPr txBox="1"/>
          <p:nvPr/>
        </p:nvSpPr>
        <p:spPr>
          <a:xfrm>
            <a:off x="7366202" y="6099204"/>
            <a:ext cx="8062194" cy="474104"/>
          </a:xfrm>
          <a:prstGeom prst="rect">
            <a:avLst/>
          </a:prstGeom>
        </p:spPr>
        <p:txBody>
          <a:bodyPr lIns="0" tIns="0" rIns="0" bIns="0" rtlCol="0" anchor="t">
            <a:spAutoFit/>
          </a:bodyPr>
          <a:lstStyle/>
          <a:p>
            <a:pPr algn="l">
              <a:lnSpc>
                <a:spcPts val="3623"/>
              </a:lnSpc>
            </a:pPr>
            <a:r>
              <a:rPr lang="en-US" sz="3800" b="1" kern="100" dirty="0">
                <a:solidFill>
                  <a:schemeClr val="accent1">
                    <a:lumMod val="50000"/>
                  </a:schemeClr>
                </a:solidFill>
                <a:effectLst/>
                <a:latin typeface="+mj-lt"/>
                <a:ea typeface="Aptos" panose="020B0004020202020204" pitchFamily="34" charset="0"/>
                <a:cs typeface="Times New Roman" panose="02020603050405020304" pitchFamily="18" charset="0"/>
              </a:rPr>
              <a:t>EBP Question &amp; Proposed Intervention</a:t>
            </a:r>
            <a:endParaRPr lang="en-US" sz="3800" b="1" dirty="0">
              <a:solidFill>
                <a:schemeClr val="accent1">
                  <a:lumMod val="50000"/>
                </a:schemeClr>
              </a:solidFill>
              <a:latin typeface="+mj-lt"/>
              <a:ea typeface="Cooper Hewitt Bold"/>
              <a:cs typeface="Cooper Hewitt Bold"/>
              <a:sym typeface="Cooper Hewitt Bold"/>
            </a:endParaRPr>
          </a:p>
        </p:txBody>
      </p:sp>
      <p:sp>
        <p:nvSpPr>
          <p:cNvPr id="19" name="TextBox 19"/>
          <p:cNvSpPr txBox="1"/>
          <p:nvPr/>
        </p:nvSpPr>
        <p:spPr>
          <a:xfrm>
            <a:off x="7357521" y="7138971"/>
            <a:ext cx="7105593" cy="474104"/>
          </a:xfrm>
          <a:prstGeom prst="rect">
            <a:avLst/>
          </a:prstGeom>
        </p:spPr>
        <p:txBody>
          <a:bodyPr lIns="0" tIns="0" rIns="0" bIns="0" rtlCol="0" anchor="t">
            <a:spAutoFit/>
          </a:bodyPr>
          <a:lstStyle/>
          <a:p>
            <a:pPr algn="l">
              <a:lnSpc>
                <a:spcPts val="3623"/>
              </a:lnSpc>
            </a:pPr>
            <a:r>
              <a:rPr lang="en-US" sz="3800" b="1" kern="100" dirty="0">
                <a:solidFill>
                  <a:schemeClr val="accent1">
                    <a:lumMod val="50000"/>
                  </a:schemeClr>
                </a:solidFill>
                <a:effectLst/>
                <a:latin typeface="+mj-lt"/>
                <a:ea typeface="Aptos" panose="020B0004020202020204" pitchFamily="34" charset="0"/>
                <a:cs typeface="Times New Roman" panose="02020603050405020304" pitchFamily="18" charset="0"/>
              </a:rPr>
              <a:t>Implementation &amp; Evaluation Plan</a:t>
            </a:r>
            <a:endParaRPr lang="en-US" sz="3800" b="1" dirty="0">
              <a:solidFill>
                <a:schemeClr val="accent1">
                  <a:lumMod val="50000"/>
                </a:schemeClr>
              </a:solidFill>
              <a:latin typeface="+mj-lt"/>
              <a:ea typeface="Cooper Hewitt Bold"/>
              <a:cs typeface="Cooper Hewitt Bold"/>
              <a:sym typeface="Cooper Hewitt Bold"/>
            </a:endParaRPr>
          </a:p>
        </p:txBody>
      </p:sp>
      <p:sp>
        <p:nvSpPr>
          <p:cNvPr id="20" name="TextBox 20"/>
          <p:cNvSpPr txBox="1"/>
          <p:nvPr/>
        </p:nvSpPr>
        <p:spPr>
          <a:xfrm>
            <a:off x="7357521" y="8044566"/>
            <a:ext cx="8062194" cy="474874"/>
          </a:xfrm>
          <a:prstGeom prst="rect">
            <a:avLst/>
          </a:prstGeom>
        </p:spPr>
        <p:txBody>
          <a:bodyPr lIns="0" tIns="0" rIns="0" bIns="0" rtlCol="0" anchor="t">
            <a:spAutoFit/>
          </a:bodyPr>
          <a:lstStyle/>
          <a:p>
            <a:pPr algn="l">
              <a:lnSpc>
                <a:spcPts val="3623"/>
              </a:lnSpc>
            </a:pPr>
            <a:r>
              <a:rPr lang="en-US" sz="3800" b="1" kern="100" dirty="0">
                <a:solidFill>
                  <a:schemeClr val="accent1">
                    <a:lumMod val="50000"/>
                  </a:schemeClr>
                </a:solidFill>
                <a:effectLst/>
                <a:latin typeface="+mj-lt"/>
                <a:ea typeface="Aptos" panose="020B0004020202020204" pitchFamily="34" charset="0"/>
                <a:cs typeface="Times New Roman" panose="02020603050405020304" pitchFamily="18" charset="0"/>
              </a:rPr>
              <a:t>Conclusion &amp; Call to Action</a:t>
            </a:r>
            <a:endParaRPr lang="en-US" sz="3800" b="1" dirty="0">
              <a:solidFill>
                <a:schemeClr val="accent1">
                  <a:lumMod val="50000"/>
                </a:schemeClr>
              </a:solidFill>
              <a:latin typeface="+mj-lt"/>
              <a:ea typeface="Cooper Hewitt Bold"/>
              <a:cs typeface="Cooper Hewitt Bold"/>
              <a:sym typeface="Cooper Hewitt Bold"/>
            </a:endParaRPr>
          </a:p>
        </p:txBody>
      </p:sp>
      <p:sp>
        <p:nvSpPr>
          <p:cNvPr id="21" name="TextBox 21"/>
          <p:cNvSpPr txBox="1"/>
          <p:nvPr/>
        </p:nvSpPr>
        <p:spPr>
          <a:xfrm>
            <a:off x="7357521" y="1365413"/>
            <a:ext cx="4950890" cy="1134798"/>
          </a:xfrm>
          <a:prstGeom prst="rect">
            <a:avLst/>
          </a:prstGeom>
        </p:spPr>
        <p:txBody>
          <a:bodyPr lIns="0" tIns="0" rIns="0" bIns="0" rtlCol="0" anchor="t">
            <a:spAutoFit/>
          </a:bodyPr>
          <a:lstStyle/>
          <a:p>
            <a:pPr algn="l">
              <a:lnSpc>
                <a:spcPts val="8714"/>
              </a:lnSpc>
            </a:pPr>
            <a:r>
              <a:rPr lang="en-US" sz="8802" b="1" dirty="0">
                <a:solidFill>
                  <a:srgbClr val="09788B"/>
                </a:solidFill>
                <a:latin typeface="+mj-lt"/>
                <a:ea typeface="Cooper Hewitt Bold"/>
                <a:cs typeface="Cooper Hewitt Bold"/>
                <a:sym typeface="Cooper Hewitt Bold"/>
              </a:rPr>
              <a:t>Agenda</a:t>
            </a:r>
          </a:p>
        </p:txBody>
      </p:sp>
      <p:sp>
        <p:nvSpPr>
          <p:cNvPr id="22" name="Freeform 22"/>
          <p:cNvSpPr/>
          <p:nvPr/>
        </p:nvSpPr>
        <p:spPr>
          <a:xfrm>
            <a:off x="12842043" y="976419"/>
            <a:ext cx="629237" cy="629237"/>
          </a:xfrm>
          <a:custGeom>
            <a:avLst/>
            <a:gdLst/>
            <a:ahLst/>
            <a:cxnLst/>
            <a:rect l="l" t="t" r="r" b="b"/>
            <a:pathLst>
              <a:path w="629237" h="629237">
                <a:moveTo>
                  <a:pt x="0" y="0"/>
                </a:moveTo>
                <a:lnTo>
                  <a:pt x="629237" y="0"/>
                </a:lnTo>
                <a:lnTo>
                  <a:pt x="629237" y="629236"/>
                </a:lnTo>
                <a:lnTo>
                  <a:pt x="0" y="6292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8829382" y="9207337"/>
            <a:ext cx="629237" cy="629237"/>
          </a:xfrm>
          <a:custGeom>
            <a:avLst/>
            <a:gdLst/>
            <a:ahLst/>
            <a:cxnLst/>
            <a:rect l="l" t="t" r="r" b="b"/>
            <a:pathLst>
              <a:path w="629237" h="629237">
                <a:moveTo>
                  <a:pt x="0" y="0"/>
                </a:moveTo>
                <a:lnTo>
                  <a:pt x="629236" y="0"/>
                </a:lnTo>
                <a:lnTo>
                  <a:pt x="629236"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16173295" y="2325550"/>
            <a:ext cx="892892" cy="892892"/>
          </a:xfrm>
          <a:custGeom>
            <a:avLst/>
            <a:gdLst/>
            <a:ahLst/>
            <a:cxnLst/>
            <a:rect l="l" t="t" r="r" b="b"/>
            <a:pathLst>
              <a:path w="892892" h="892892">
                <a:moveTo>
                  <a:pt x="0" y="0"/>
                </a:moveTo>
                <a:lnTo>
                  <a:pt x="892892" y="0"/>
                </a:lnTo>
                <a:lnTo>
                  <a:pt x="892892" y="892892"/>
                </a:lnTo>
                <a:lnTo>
                  <a:pt x="0" y="8928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sp>
        <p:nvSpPr>
          <p:cNvPr id="3" name="Freeform 3"/>
          <p:cNvSpPr/>
          <p:nvPr/>
        </p:nvSpPr>
        <p:spPr>
          <a:xfrm flipH="1">
            <a:off x="13308768"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363478" y="-1012924"/>
            <a:ext cx="6432309" cy="12312847"/>
            <a:chOff x="0" y="0"/>
            <a:chExt cx="3571341" cy="6836328"/>
          </a:xfrm>
        </p:grpSpPr>
        <p:sp>
          <p:nvSpPr>
            <p:cNvPr id="5" name="Freeform 5"/>
            <p:cNvSpPr/>
            <p:nvPr/>
          </p:nvSpPr>
          <p:spPr>
            <a:xfrm>
              <a:off x="0" y="0"/>
              <a:ext cx="3571341" cy="6836328"/>
            </a:xfrm>
            <a:custGeom>
              <a:avLst/>
              <a:gdLst/>
              <a:ahLst/>
              <a:cxnLst/>
              <a:rect l="l" t="t" r="r" b="b"/>
              <a:pathLst>
                <a:path w="3571341" h="6836328">
                  <a:moveTo>
                    <a:pt x="3571341" y="3418164"/>
                  </a:moveTo>
                  <a:cubicBezTo>
                    <a:pt x="3571341" y="5305961"/>
                    <a:pt x="1972395" y="6836328"/>
                    <a:pt x="0" y="6836328"/>
                  </a:cubicBezTo>
                  <a:lnTo>
                    <a:pt x="0" y="0"/>
                  </a:lnTo>
                  <a:cubicBezTo>
                    <a:pt x="1972395" y="0"/>
                    <a:pt x="3571341" y="1530367"/>
                    <a:pt x="3571341" y="3418164"/>
                  </a:cubicBezTo>
                  <a:close/>
                </a:path>
              </a:pathLst>
            </a:custGeom>
            <a:blipFill>
              <a:blip r:embed="rId6"/>
              <a:stretch>
                <a:fillRect l="-42494" r="-144817"/>
              </a:stretch>
            </a:blipFill>
            <a:ln w="285750" cap="sq">
              <a:solidFill>
                <a:srgbClr val="FFFFFF"/>
              </a:solidFill>
              <a:prstDash val="solid"/>
              <a:miter/>
            </a:ln>
          </p:spPr>
        </p:sp>
      </p:grpSp>
      <p:sp>
        <p:nvSpPr>
          <p:cNvPr id="9" name="Freeform 9"/>
          <p:cNvSpPr/>
          <p:nvPr/>
        </p:nvSpPr>
        <p:spPr>
          <a:xfrm flipH="1">
            <a:off x="8784535" y="309769"/>
            <a:ext cx="718931" cy="718931"/>
          </a:xfrm>
          <a:custGeom>
            <a:avLst/>
            <a:gdLst/>
            <a:ahLst/>
            <a:cxnLst/>
            <a:rect l="l" t="t" r="r" b="b"/>
            <a:pathLst>
              <a:path w="718931" h="718931">
                <a:moveTo>
                  <a:pt x="718930" y="0"/>
                </a:moveTo>
                <a:lnTo>
                  <a:pt x="0" y="0"/>
                </a:lnTo>
                <a:lnTo>
                  <a:pt x="0" y="718931"/>
                </a:lnTo>
                <a:lnTo>
                  <a:pt x="718930" y="718931"/>
                </a:lnTo>
                <a:lnTo>
                  <a:pt x="71893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flipH="1">
            <a:off x="16949531" y="8948531"/>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1" name="Group 11"/>
          <p:cNvGrpSpPr/>
          <p:nvPr/>
        </p:nvGrpSpPr>
        <p:grpSpPr>
          <a:xfrm>
            <a:off x="16695938" y="1387065"/>
            <a:ext cx="1126723" cy="854802"/>
            <a:chOff x="0" y="0"/>
            <a:chExt cx="296750" cy="225133"/>
          </a:xfrm>
        </p:grpSpPr>
        <p:sp>
          <p:nvSpPr>
            <p:cNvPr id="12" name="Freeform 12"/>
            <p:cNvSpPr/>
            <p:nvPr/>
          </p:nvSpPr>
          <p:spPr>
            <a:xfrm>
              <a:off x="0" y="0"/>
              <a:ext cx="296750" cy="225133"/>
            </a:xfrm>
            <a:custGeom>
              <a:avLst/>
              <a:gdLst/>
              <a:ahLst/>
              <a:cxnLst/>
              <a:rect l="l" t="t" r="r" b="b"/>
              <a:pathLst>
                <a:path w="296750" h="225133">
                  <a:moveTo>
                    <a:pt x="103068" y="0"/>
                  </a:moveTo>
                  <a:lnTo>
                    <a:pt x="193682" y="0"/>
                  </a:lnTo>
                  <a:cubicBezTo>
                    <a:pt x="221018" y="0"/>
                    <a:pt x="247233" y="10859"/>
                    <a:pt x="266562" y="30188"/>
                  </a:cubicBezTo>
                  <a:cubicBezTo>
                    <a:pt x="285891" y="49517"/>
                    <a:pt x="296750" y="75732"/>
                    <a:pt x="296750" y="103068"/>
                  </a:cubicBezTo>
                  <a:lnTo>
                    <a:pt x="296750" y="122065"/>
                  </a:lnTo>
                  <a:cubicBezTo>
                    <a:pt x="296750" y="149401"/>
                    <a:pt x="285891" y="175616"/>
                    <a:pt x="266562" y="194945"/>
                  </a:cubicBezTo>
                  <a:cubicBezTo>
                    <a:pt x="247233" y="214274"/>
                    <a:pt x="221018" y="225133"/>
                    <a:pt x="193682" y="225133"/>
                  </a:cubicBezTo>
                  <a:lnTo>
                    <a:pt x="103068" y="225133"/>
                  </a:lnTo>
                  <a:cubicBezTo>
                    <a:pt x="75732" y="225133"/>
                    <a:pt x="49517" y="214274"/>
                    <a:pt x="30188" y="194945"/>
                  </a:cubicBezTo>
                  <a:cubicBezTo>
                    <a:pt x="10859" y="175616"/>
                    <a:pt x="0" y="149401"/>
                    <a:pt x="0" y="122065"/>
                  </a:cubicBezTo>
                  <a:lnTo>
                    <a:pt x="0" y="103068"/>
                  </a:lnTo>
                  <a:cubicBezTo>
                    <a:pt x="0" y="75732"/>
                    <a:pt x="10859" y="49517"/>
                    <a:pt x="30188" y="30188"/>
                  </a:cubicBezTo>
                  <a:cubicBezTo>
                    <a:pt x="49517" y="10859"/>
                    <a:pt x="75732" y="0"/>
                    <a:pt x="103068" y="0"/>
                  </a:cubicBezTo>
                  <a:close/>
                </a:path>
              </a:pathLst>
            </a:custGeom>
            <a:solidFill>
              <a:srgbClr val="1A2768"/>
            </a:solidFill>
          </p:spPr>
        </p:sp>
        <p:sp>
          <p:nvSpPr>
            <p:cNvPr id="13" name="TextBox 13"/>
            <p:cNvSpPr txBox="1"/>
            <p:nvPr/>
          </p:nvSpPr>
          <p:spPr>
            <a:xfrm>
              <a:off x="0" y="76200"/>
              <a:ext cx="296750" cy="148933"/>
            </a:xfrm>
            <a:prstGeom prst="rect">
              <a:avLst/>
            </a:prstGeom>
          </p:spPr>
          <p:txBody>
            <a:bodyPr lIns="50800" tIns="50800" rIns="50800" bIns="50800" rtlCol="0" anchor="ctr"/>
            <a:lstStyle/>
            <a:p>
              <a:pPr algn="ctr">
                <a:lnSpc>
                  <a:spcPts val="1737"/>
                </a:lnSpc>
              </a:pPr>
              <a:endParaRPr/>
            </a:p>
          </p:txBody>
        </p:sp>
      </p:grpSp>
      <p:grpSp>
        <p:nvGrpSpPr>
          <p:cNvPr id="14" name="Group 14"/>
          <p:cNvGrpSpPr/>
          <p:nvPr/>
        </p:nvGrpSpPr>
        <p:grpSpPr>
          <a:xfrm>
            <a:off x="17259300" y="2515409"/>
            <a:ext cx="1126723" cy="630486"/>
            <a:chOff x="0" y="0"/>
            <a:chExt cx="296750" cy="166054"/>
          </a:xfrm>
        </p:grpSpPr>
        <p:sp>
          <p:nvSpPr>
            <p:cNvPr id="15" name="Freeform 15"/>
            <p:cNvSpPr/>
            <p:nvPr/>
          </p:nvSpPr>
          <p:spPr>
            <a:xfrm>
              <a:off x="0" y="0"/>
              <a:ext cx="296750" cy="166054"/>
            </a:xfrm>
            <a:custGeom>
              <a:avLst/>
              <a:gdLst/>
              <a:ahLst/>
              <a:cxnLst/>
              <a:rect l="l" t="t" r="r" b="b"/>
              <a:pathLst>
                <a:path w="296750" h="166054">
                  <a:moveTo>
                    <a:pt x="83027" y="0"/>
                  </a:moveTo>
                  <a:lnTo>
                    <a:pt x="213723" y="0"/>
                  </a:lnTo>
                  <a:cubicBezTo>
                    <a:pt x="235743" y="0"/>
                    <a:pt x="256862" y="8747"/>
                    <a:pt x="272432" y="24318"/>
                  </a:cubicBezTo>
                  <a:cubicBezTo>
                    <a:pt x="288003" y="39889"/>
                    <a:pt x="296750" y="61007"/>
                    <a:pt x="296750" y="83027"/>
                  </a:cubicBezTo>
                  <a:lnTo>
                    <a:pt x="296750" y="83027"/>
                  </a:lnTo>
                  <a:cubicBezTo>
                    <a:pt x="296750" y="128882"/>
                    <a:pt x="259578" y="166054"/>
                    <a:pt x="213723" y="166054"/>
                  </a:cubicBezTo>
                  <a:lnTo>
                    <a:pt x="83027" y="166054"/>
                  </a:lnTo>
                  <a:cubicBezTo>
                    <a:pt x="61007" y="166054"/>
                    <a:pt x="39889" y="157307"/>
                    <a:pt x="24318" y="141736"/>
                  </a:cubicBezTo>
                  <a:cubicBezTo>
                    <a:pt x="8747" y="126165"/>
                    <a:pt x="0" y="105047"/>
                    <a:pt x="0" y="83027"/>
                  </a:cubicBezTo>
                  <a:lnTo>
                    <a:pt x="0" y="83027"/>
                  </a:lnTo>
                  <a:cubicBezTo>
                    <a:pt x="0" y="61007"/>
                    <a:pt x="8747" y="39889"/>
                    <a:pt x="24318" y="24318"/>
                  </a:cubicBezTo>
                  <a:cubicBezTo>
                    <a:pt x="39889" y="8747"/>
                    <a:pt x="61007" y="0"/>
                    <a:pt x="83027" y="0"/>
                  </a:cubicBezTo>
                  <a:close/>
                </a:path>
              </a:pathLst>
            </a:custGeom>
            <a:solidFill>
              <a:srgbClr val="1A2768"/>
            </a:solidFill>
          </p:spPr>
        </p:sp>
        <p:sp>
          <p:nvSpPr>
            <p:cNvPr id="16" name="TextBox 16"/>
            <p:cNvSpPr txBox="1"/>
            <p:nvPr/>
          </p:nvSpPr>
          <p:spPr>
            <a:xfrm>
              <a:off x="0" y="76200"/>
              <a:ext cx="296750" cy="89854"/>
            </a:xfrm>
            <a:prstGeom prst="rect">
              <a:avLst/>
            </a:prstGeom>
          </p:spPr>
          <p:txBody>
            <a:bodyPr lIns="50800" tIns="50800" rIns="50800" bIns="50800" rtlCol="0" anchor="ctr"/>
            <a:lstStyle/>
            <a:p>
              <a:pPr algn="ctr">
                <a:lnSpc>
                  <a:spcPts val="1737"/>
                </a:lnSpc>
              </a:pPr>
              <a:endParaRPr/>
            </a:p>
          </p:txBody>
        </p:sp>
      </p:grpSp>
      <p:grpSp>
        <p:nvGrpSpPr>
          <p:cNvPr id="17" name="Group 17"/>
          <p:cNvGrpSpPr/>
          <p:nvPr/>
        </p:nvGrpSpPr>
        <p:grpSpPr>
          <a:xfrm>
            <a:off x="3771235" y="669235"/>
            <a:ext cx="985919" cy="850299"/>
            <a:chOff x="0" y="0"/>
            <a:chExt cx="259666" cy="223947"/>
          </a:xfrm>
        </p:grpSpPr>
        <p:sp>
          <p:nvSpPr>
            <p:cNvPr id="18" name="Freeform 18"/>
            <p:cNvSpPr/>
            <p:nvPr/>
          </p:nvSpPr>
          <p:spPr>
            <a:xfrm>
              <a:off x="0" y="0"/>
              <a:ext cx="259666" cy="223947"/>
            </a:xfrm>
            <a:custGeom>
              <a:avLst/>
              <a:gdLst/>
              <a:ahLst/>
              <a:cxnLst/>
              <a:rect l="l" t="t" r="r" b="b"/>
              <a:pathLst>
                <a:path w="259666" h="223947">
                  <a:moveTo>
                    <a:pt x="111974" y="0"/>
                  </a:moveTo>
                  <a:lnTo>
                    <a:pt x="147692" y="0"/>
                  </a:lnTo>
                  <a:cubicBezTo>
                    <a:pt x="209534" y="0"/>
                    <a:pt x="259666" y="50132"/>
                    <a:pt x="259666" y="111974"/>
                  </a:cubicBezTo>
                  <a:lnTo>
                    <a:pt x="259666" y="111974"/>
                  </a:lnTo>
                  <a:cubicBezTo>
                    <a:pt x="259666" y="141671"/>
                    <a:pt x="247869" y="170152"/>
                    <a:pt x="226870" y="191151"/>
                  </a:cubicBezTo>
                  <a:cubicBezTo>
                    <a:pt x="205871" y="212150"/>
                    <a:pt x="177390" y="223947"/>
                    <a:pt x="147692" y="223947"/>
                  </a:cubicBezTo>
                  <a:lnTo>
                    <a:pt x="111974" y="223947"/>
                  </a:lnTo>
                  <a:cubicBezTo>
                    <a:pt x="50132" y="223947"/>
                    <a:pt x="0" y="173815"/>
                    <a:pt x="0" y="111974"/>
                  </a:cubicBezTo>
                  <a:lnTo>
                    <a:pt x="0" y="111974"/>
                  </a:lnTo>
                  <a:cubicBezTo>
                    <a:pt x="0" y="50132"/>
                    <a:pt x="50132" y="0"/>
                    <a:pt x="111974" y="0"/>
                  </a:cubicBezTo>
                  <a:close/>
                </a:path>
              </a:pathLst>
            </a:custGeom>
            <a:solidFill>
              <a:srgbClr val="1A2768"/>
            </a:solidFill>
          </p:spPr>
        </p:sp>
        <p:sp>
          <p:nvSpPr>
            <p:cNvPr id="19" name="TextBox 19"/>
            <p:cNvSpPr txBox="1"/>
            <p:nvPr/>
          </p:nvSpPr>
          <p:spPr>
            <a:xfrm>
              <a:off x="0" y="76200"/>
              <a:ext cx="259666" cy="147747"/>
            </a:xfrm>
            <a:prstGeom prst="rect">
              <a:avLst/>
            </a:prstGeom>
          </p:spPr>
          <p:txBody>
            <a:bodyPr lIns="50800" tIns="50800" rIns="50800" bIns="50800" rtlCol="0" anchor="ctr"/>
            <a:lstStyle/>
            <a:p>
              <a:pPr algn="ctr">
                <a:lnSpc>
                  <a:spcPts val="1737"/>
                </a:lnSpc>
              </a:pPr>
              <a:endParaRPr/>
            </a:p>
          </p:txBody>
        </p:sp>
      </p:grpSp>
      <p:sp>
        <p:nvSpPr>
          <p:cNvPr id="21" name="TextBox 21"/>
          <p:cNvSpPr txBox="1"/>
          <p:nvPr/>
        </p:nvSpPr>
        <p:spPr>
          <a:xfrm>
            <a:off x="7772400" y="1638300"/>
            <a:ext cx="7837588" cy="1000274"/>
          </a:xfrm>
          <a:prstGeom prst="rect">
            <a:avLst/>
          </a:prstGeom>
        </p:spPr>
        <p:txBody>
          <a:bodyPr wrap="square" lIns="0" tIns="0" rIns="0" bIns="0" rtlCol="0" anchor="t">
            <a:spAutoFit/>
          </a:bodyPr>
          <a:lstStyle/>
          <a:p>
            <a:pPr marL="0" marR="0">
              <a:spcBef>
                <a:spcPts val="0"/>
              </a:spcBef>
              <a:spcAft>
                <a:spcPts val="800"/>
              </a:spcAft>
            </a:pPr>
            <a:r>
              <a:rPr lang="en-US" sz="6500" b="1" kern="100" dirty="0">
                <a:effectLst/>
                <a:latin typeface="+mj-lt"/>
                <a:ea typeface="Aptos" panose="020B0004020202020204" pitchFamily="34" charset="0"/>
                <a:cs typeface="Times New Roman" panose="02020603050405020304" pitchFamily="18" charset="0"/>
              </a:rPr>
              <a:t>Implementation Plan</a:t>
            </a:r>
            <a:endParaRPr lang="en-US" sz="6500" kern="100" dirty="0">
              <a:effectLst/>
              <a:latin typeface="+mj-lt"/>
              <a:ea typeface="Aptos" panose="020B0004020202020204" pitchFamily="34" charset="0"/>
              <a:cs typeface="Times New Roman" panose="02020603050405020304" pitchFamily="18" charset="0"/>
            </a:endParaRPr>
          </a:p>
        </p:txBody>
      </p:sp>
      <p:graphicFrame>
        <p:nvGraphicFramePr>
          <p:cNvPr id="26" name="Table 25">
            <a:extLst>
              <a:ext uri="{FF2B5EF4-FFF2-40B4-BE49-F238E27FC236}">
                <a16:creationId xmlns:a16="http://schemas.microsoft.com/office/drawing/2014/main" xmlns="" id="{15837FEE-EBA1-AECD-53D4-24CF20DA8D6B}"/>
              </a:ext>
            </a:extLst>
          </p:cNvPr>
          <p:cNvGraphicFramePr>
            <a:graphicFrameLocks noGrp="1"/>
          </p:cNvGraphicFramePr>
          <p:nvPr>
            <p:extLst>
              <p:ext uri="{D42A27DB-BD31-4B8C-83A1-F6EECF244321}">
                <p14:modId xmlns:p14="http://schemas.microsoft.com/office/powerpoint/2010/main" val="1763416824"/>
              </p:ext>
            </p:extLst>
          </p:nvPr>
        </p:nvGraphicFramePr>
        <p:xfrm>
          <a:off x="6705600" y="3390900"/>
          <a:ext cx="10287000" cy="6248400"/>
        </p:xfrm>
        <a:graphic>
          <a:graphicData uri="http://schemas.openxmlformats.org/drawingml/2006/table">
            <a:tbl>
              <a:tblPr firstRow="1" bandRow="1">
                <a:tableStyleId>{8FD4443E-F989-4FC4-A0C8-D5A2AF1F390B}</a:tableStyleId>
              </a:tblPr>
              <a:tblGrid>
                <a:gridCol w="2165413">
                  <a:extLst>
                    <a:ext uri="{9D8B030D-6E8A-4147-A177-3AD203B41FA5}">
                      <a16:colId xmlns:a16="http://schemas.microsoft.com/office/drawing/2014/main" xmlns="" val="2951438923"/>
                    </a:ext>
                  </a:extLst>
                </a:gridCol>
                <a:gridCol w="8121587">
                  <a:extLst>
                    <a:ext uri="{9D8B030D-6E8A-4147-A177-3AD203B41FA5}">
                      <a16:colId xmlns:a16="http://schemas.microsoft.com/office/drawing/2014/main" xmlns="" val="1722637975"/>
                    </a:ext>
                  </a:extLst>
                </a:gridCol>
              </a:tblGrid>
              <a:tr h="1172776">
                <a:tc gridSpan="2">
                  <a:txBody>
                    <a:bodyPr/>
                    <a:lstStyle/>
                    <a:p>
                      <a:pPr algn="ctr"/>
                      <a:r>
                        <a:rPr lang="en-US" sz="3000" b="1" kern="100" dirty="0">
                          <a:effectLst/>
                        </a:rPr>
                        <a:t>Steps to Implement the CAUTI Prevention Bundle</a:t>
                      </a:r>
                      <a:endParaRPr lang="en-US" sz="3000" dirty="0"/>
                    </a:p>
                  </a:txBody>
                  <a:tcPr>
                    <a:solidFill>
                      <a:schemeClr val="tx2">
                        <a:lumMod val="75000"/>
                      </a:schemeClr>
                    </a:solidFill>
                  </a:tcPr>
                </a:tc>
                <a:tc hMerge="1">
                  <a:txBody>
                    <a:bodyPr/>
                    <a:lstStyle/>
                    <a:p>
                      <a:endParaRPr lang="en-US"/>
                    </a:p>
                  </a:txBody>
                  <a:tcPr/>
                </a:tc>
                <a:extLst>
                  <a:ext uri="{0D108BD9-81ED-4DB2-BD59-A6C34878D82A}">
                    <a16:rowId xmlns:a16="http://schemas.microsoft.com/office/drawing/2014/main" xmlns="" val="3742257380"/>
                  </a:ext>
                </a:extLst>
              </a:tr>
              <a:tr h="1268906">
                <a:tc>
                  <a:txBody>
                    <a:bodyPr/>
                    <a:lstStyle/>
                    <a:p>
                      <a:r>
                        <a:rPr lang="en-US" sz="3000" kern="100" dirty="0">
                          <a:effectLst/>
                        </a:rPr>
                        <a:t>Week 1–2</a:t>
                      </a:r>
                      <a:endParaRPr lang="en-US" sz="3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kern="100" dirty="0">
                          <a:effectLst/>
                        </a:rPr>
                        <a:t>Finalize nurse-driven removal protocol and obtain physician/administration approval</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xmlns="" val="449689192"/>
                  </a:ext>
                </a:extLst>
              </a:tr>
              <a:tr h="1268906">
                <a:tc>
                  <a:txBody>
                    <a:bodyPr/>
                    <a:lstStyle/>
                    <a:p>
                      <a:r>
                        <a:rPr lang="en-US" sz="3000" kern="100" dirty="0">
                          <a:effectLst/>
                        </a:rPr>
                        <a:t>Week 3–4</a:t>
                      </a:r>
                      <a:endParaRPr lang="en-US" sz="3000" dirty="0"/>
                    </a:p>
                  </a:txBody>
                  <a:tcPr/>
                </a:tc>
                <a:tc>
                  <a:txBody>
                    <a:bodyPr/>
                    <a:lstStyle/>
                    <a:p>
                      <a:r>
                        <a:rPr lang="en-US" sz="3000" kern="100" dirty="0">
                          <a:effectLst/>
                        </a:rPr>
                        <a:t>Deliver mandatory staff education using simulation and return demonstration</a:t>
                      </a:r>
                      <a:endParaRPr lang="en-US" sz="3000" dirty="0"/>
                    </a:p>
                  </a:txBody>
                  <a:tcPr/>
                </a:tc>
                <a:extLst>
                  <a:ext uri="{0D108BD9-81ED-4DB2-BD59-A6C34878D82A}">
                    <a16:rowId xmlns:a16="http://schemas.microsoft.com/office/drawing/2014/main" xmlns="" val="4120954282"/>
                  </a:ext>
                </a:extLst>
              </a:tr>
              <a:tr h="1268906">
                <a:tc>
                  <a:txBody>
                    <a:bodyPr/>
                    <a:lstStyle/>
                    <a:p>
                      <a:r>
                        <a:rPr lang="en-US" sz="3000" kern="100" dirty="0">
                          <a:effectLst/>
                        </a:rPr>
                        <a:t>Week 5</a:t>
                      </a:r>
                      <a:endParaRPr lang="en-US" sz="3000" dirty="0"/>
                    </a:p>
                  </a:txBody>
                  <a:tcPr/>
                </a:tc>
                <a:tc>
                  <a:txBody>
                    <a:bodyPr/>
                    <a:lstStyle/>
                    <a:p>
                      <a:r>
                        <a:rPr lang="en-US" sz="3000" kern="100" dirty="0">
                          <a:effectLst/>
                        </a:rPr>
                        <a:t>Go-live with daily catheter necessity checklist and nurse-driven removal order</a:t>
                      </a:r>
                      <a:endParaRPr lang="en-US" sz="3000" dirty="0"/>
                    </a:p>
                  </a:txBody>
                  <a:tcPr/>
                </a:tc>
                <a:extLst>
                  <a:ext uri="{0D108BD9-81ED-4DB2-BD59-A6C34878D82A}">
                    <a16:rowId xmlns:a16="http://schemas.microsoft.com/office/drawing/2014/main" xmlns="" val="2597456235"/>
                  </a:ext>
                </a:extLst>
              </a:tr>
              <a:tr h="1268906">
                <a:tc>
                  <a:txBody>
                    <a:bodyPr/>
                    <a:lstStyle/>
                    <a:p>
                      <a:r>
                        <a:rPr lang="en-US" sz="3000" kern="100" dirty="0">
                          <a:effectLst/>
                        </a:rPr>
                        <a:t>Week 6–24</a:t>
                      </a:r>
                      <a:endParaRPr lang="en-US" sz="3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kern="100" dirty="0">
                          <a:effectLst/>
                        </a:rPr>
                        <a:t>Monthly CAUTI rate audits with feedback to staff and leadership</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xmlns="" val="122931263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4" name="Group 4"/>
          <p:cNvGrpSpPr/>
          <p:nvPr/>
        </p:nvGrpSpPr>
        <p:grpSpPr>
          <a:xfrm>
            <a:off x="-363478" y="-1012924"/>
            <a:ext cx="6432309" cy="12312847"/>
            <a:chOff x="0" y="0"/>
            <a:chExt cx="3571341" cy="6836328"/>
          </a:xfrm>
        </p:grpSpPr>
        <p:sp>
          <p:nvSpPr>
            <p:cNvPr id="5" name="Freeform 5"/>
            <p:cNvSpPr/>
            <p:nvPr/>
          </p:nvSpPr>
          <p:spPr>
            <a:xfrm>
              <a:off x="0" y="0"/>
              <a:ext cx="3571341" cy="6836328"/>
            </a:xfrm>
            <a:custGeom>
              <a:avLst/>
              <a:gdLst/>
              <a:ahLst/>
              <a:cxnLst/>
              <a:rect l="l" t="t" r="r" b="b"/>
              <a:pathLst>
                <a:path w="3571341" h="6836328">
                  <a:moveTo>
                    <a:pt x="3571341" y="3418164"/>
                  </a:moveTo>
                  <a:cubicBezTo>
                    <a:pt x="3571341" y="5305961"/>
                    <a:pt x="1972395" y="6836328"/>
                    <a:pt x="0" y="6836328"/>
                  </a:cubicBezTo>
                  <a:lnTo>
                    <a:pt x="0" y="0"/>
                  </a:lnTo>
                  <a:cubicBezTo>
                    <a:pt x="1972395" y="0"/>
                    <a:pt x="3571341" y="1530367"/>
                    <a:pt x="3571341" y="3418164"/>
                  </a:cubicBezTo>
                  <a:close/>
                </a:path>
              </a:pathLst>
            </a:custGeom>
            <a:blipFill>
              <a:blip r:embed="rId4"/>
              <a:stretch>
                <a:fillRect l="-13865" r="-13865"/>
              </a:stretch>
            </a:blipFill>
            <a:ln w="285750" cap="sq">
              <a:solidFill>
                <a:srgbClr val="FFFFFF"/>
              </a:solidFill>
              <a:prstDash val="solid"/>
              <a:miter/>
            </a:ln>
          </p:spPr>
        </p:sp>
      </p:grpSp>
      <p:sp>
        <p:nvSpPr>
          <p:cNvPr id="9" name="Freeform 9"/>
          <p:cNvSpPr/>
          <p:nvPr/>
        </p:nvSpPr>
        <p:spPr>
          <a:xfrm flipH="1">
            <a:off x="8784535" y="309769"/>
            <a:ext cx="718931" cy="718931"/>
          </a:xfrm>
          <a:custGeom>
            <a:avLst/>
            <a:gdLst/>
            <a:ahLst/>
            <a:cxnLst/>
            <a:rect l="l" t="t" r="r" b="b"/>
            <a:pathLst>
              <a:path w="718931" h="718931">
                <a:moveTo>
                  <a:pt x="718930" y="0"/>
                </a:moveTo>
                <a:lnTo>
                  <a:pt x="0" y="0"/>
                </a:lnTo>
                <a:lnTo>
                  <a:pt x="0" y="718931"/>
                </a:lnTo>
                <a:lnTo>
                  <a:pt x="718930" y="718931"/>
                </a:lnTo>
                <a:lnTo>
                  <a:pt x="71893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6949531" y="8948531"/>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1" name="Group 11"/>
          <p:cNvGrpSpPr/>
          <p:nvPr/>
        </p:nvGrpSpPr>
        <p:grpSpPr>
          <a:xfrm>
            <a:off x="16695938" y="1387065"/>
            <a:ext cx="1126723" cy="854802"/>
            <a:chOff x="0" y="0"/>
            <a:chExt cx="296750" cy="225133"/>
          </a:xfrm>
        </p:grpSpPr>
        <p:sp>
          <p:nvSpPr>
            <p:cNvPr id="12" name="Freeform 12"/>
            <p:cNvSpPr/>
            <p:nvPr/>
          </p:nvSpPr>
          <p:spPr>
            <a:xfrm>
              <a:off x="0" y="0"/>
              <a:ext cx="296750" cy="225133"/>
            </a:xfrm>
            <a:custGeom>
              <a:avLst/>
              <a:gdLst/>
              <a:ahLst/>
              <a:cxnLst/>
              <a:rect l="l" t="t" r="r" b="b"/>
              <a:pathLst>
                <a:path w="296750" h="225133">
                  <a:moveTo>
                    <a:pt x="103068" y="0"/>
                  </a:moveTo>
                  <a:lnTo>
                    <a:pt x="193682" y="0"/>
                  </a:lnTo>
                  <a:cubicBezTo>
                    <a:pt x="221018" y="0"/>
                    <a:pt x="247233" y="10859"/>
                    <a:pt x="266562" y="30188"/>
                  </a:cubicBezTo>
                  <a:cubicBezTo>
                    <a:pt x="285891" y="49517"/>
                    <a:pt x="296750" y="75732"/>
                    <a:pt x="296750" y="103068"/>
                  </a:cubicBezTo>
                  <a:lnTo>
                    <a:pt x="296750" y="122065"/>
                  </a:lnTo>
                  <a:cubicBezTo>
                    <a:pt x="296750" y="149401"/>
                    <a:pt x="285891" y="175616"/>
                    <a:pt x="266562" y="194945"/>
                  </a:cubicBezTo>
                  <a:cubicBezTo>
                    <a:pt x="247233" y="214274"/>
                    <a:pt x="221018" y="225133"/>
                    <a:pt x="193682" y="225133"/>
                  </a:cubicBezTo>
                  <a:lnTo>
                    <a:pt x="103068" y="225133"/>
                  </a:lnTo>
                  <a:cubicBezTo>
                    <a:pt x="75732" y="225133"/>
                    <a:pt x="49517" y="214274"/>
                    <a:pt x="30188" y="194945"/>
                  </a:cubicBezTo>
                  <a:cubicBezTo>
                    <a:pt x="10859" y="175616"/>
                    <a:pt x="0" y="149401"/>
                    <a:pt x="0" y="122065"/>
                  </a:cubicBezTo>
                  <a:lnTo>
                    <a:pt x="0" y="103068"/>
                  </a:lnTo>
                  <a:cubicBezTo>
                    <a:pt x="0" y="75732"/>
                    <a:pt x="10859" y="49517"/>
                    <a:pt x="30188" y="30188"/>
                  </a:cubicBezTo>
                  <a:cubicBezTo>
                    <a:pt x="49517" y="10859"/>
                    <a:pt x="75732" y="0"/>
                    <a:pt x="103068" y="0"/>
                  </a:cubicBezTo>
                  <a:close/>
                </a:path>
              </a:pathLst>
            </a:custGeom>
            <a:solidFill>
              <a:srgbClr val="1A2768"/>
            </a:solidFill>
          </p:spPr>
        </p:sp>
        <p:sp>
          <p:nvSpPr>
            <p:cNvPr id="13" name="TextBox 13"/>
            <p:cNvSpPr txBox="1"/>
            <p:nvPr/>
          </p:nvSpPr>
          <p:spPr>
            <a:xfrm>
              <a:off x="0" y="76200"/>
              <a:ext cx="296750" cy="148933"/>
            </a:xfrm>
            <a:prstGeom prst="rect">
              <a:avLst/>
            </a:prstGeom>
          </p:spPr>
          <p:txBody>
            <a:bodyPr lIns="50800" tIns="50800" rIns="50800" bIns="50800" rtlCol="0" anchor="ctr"/>
            <a:lstStyle/>
            <a:p>
              <a:pPr algn="ctr">
                <a:lnSpc>
                  <a:spcPts val="1737"/>
                </a:lnSpc>
              </a:pPr>
              <a:endParaRPr/>
            </a:p>
          </p:txBody>
        </p:sp>
      </p:grpSp>
      <p:grpSp>
        <p:nvGrpSpPr>
          <p:cNvPr id="14" name="Group 14"/>
          <p:cNvGrpSpPr/>
          <p:nvPr/>
        </p:nvGrpSpPr>
        <p:grpSpPr>
          <a:xfrm>
            <a:off x="17259300" y="2515409"/>
            <a:ext cx="1126723" cy="630486"/>
            <a:chOff x="0" y="0"/>
            <a:chExt cx="296750" cy="166054"/>
          </a:xfrm>
        </p:grpSpPr>
        <p:sp>
          <p:nvSpPr>
            <p:cNvPr id="15" name="Freeform 15"/>
            <p:cNvSpPr/>
            <p:nvPr/>
          </p:nvSpPr>
          <p:spPr>
            <a:xfrm>
              <a:off x="0" y="0"/>
              <a:ext cx="296750" cy="166054"/>
            </a:xfrm>
            <a:custGeom>
              <a:avLst/>
              <a:gdLst/>
              <a:ahLst/>
              <a:cxnLst/>
              <a:rect l="l" t="t" r="r" b="b"/>
              <a:pathLst>
                <a:path w="296750" h="166054">
                  <a:moveTo>
                    <a:pt x="83027" y="0"/>
                  </a:moveTo>
                  <a:lnTo>
                    <a:pt x="213723" y="0"/>
                  </a:lnTo>
                  <a:cubicBezTo>
                    <a:pt x="235743" y="0"/>
                    <a:pt x="256862" y="8747"/>
                    <a:pt x="272432" y="24318"/>
                  </a:cubicBezTo>
                  <a:cubicBezTo>
                    <a:pt x="288003" y="39889"/>
                    <a:pt x="296750" y="61007"/>
                    <a:pt x="296750" y="83027"/>
                  </a:cubicBezTo>
                  <a:lnTo>
                    <a:pt x="296750" y="83027"/>
                  </a:lnTo>
                  <a:cubicBezTo>
                    <a:pt x="296750" y="128882"/>
                    <a:pt x="259578" y="166054"/>
                    <a:pt x="213723" y="166054"/>
                  </a:cubicBezTo>
                  <a:lnTo>
                    <a:pt x="83027" y="166054"/>
                  </a:lnTo>
                  <a:cubicBezTo>
                    <a:pt x="61007" y="166054"/>
                    <a:pt x="39889" y="157307"/>
                    <a:pt x="24318" y="141736"/>
                  </a:cubicBezTo>
                  <a:cubicBezTo>
                    <a:pt x="8747" y="126165"/>
                    <a:pt x="0" y="105047"/>
                    <a:pt x="0" y="83027"/>
                  </a:cubicBezTo>
                  <a:lnTo>
                    <a:pt x="0" y="83027"/>
                  </a:lnTo>
                  <a:cubicBezTo>
                    <a:pt x="0" y="61007"/>
                    <a:pt x="8747" y="39889"/>
                    <a:pt x="24318" y="24318"/>
                  </a:cubicBezTo>
                  <a:cubicBezTo>
                    <a:pt x="39889" y="8747"/>
                    <a:pt x="61007" y="0"/>
                    <a:pt x="83027" y="0"/>
                  </a:cubicBezTo>
                  <a:close/>
                </a:path>
              </a:pathLst>
            </a:custGeom>
            <a:solidFill>
              <a:srgbClr val="1A2768"/>
            </a:solidFill>
          </p:spPr>
        </p:sp>
        <p:sp>
          <p:nvSpPr>
            <p:cNvPr id="16" name="TextBox 16"/>
            <p:cNvSpPr txBox="1"/>
            <p:nvPr/>
          </p:nvSpPr>
          <p:spPr>
            <a:xfrm>
              <a:off x="0" y="76200"/>
              <a:ext cx="296750" cy="89854"/>
            </a:xfrm>
            <a:prstGeom prst="rect">
              <a:avLst/>
            </a:prstGeom>
          </p:spPr>
          <p:txBody>
            <a:bodyPr lIns="50800" tIns="50800" rIns="50800" bIns="50800" rtlCol="0" anchor="ctr"/>
            <a:lstStyle/>
            <a:p>
              <a:pPr algn="ctr">
                <a:lnSpc>
                  <a:spcPts val="1737"/>
                </a:lnSpc>
              </a:pPr>
              <a:endParaRPr/>
            </a:p>
          </p:txBody>
        </p:sp>
      </p:grpSp>
      <p:grpSp>
        <p:nvGrpSpPr>
          <p:cNvPr id="17" name="Group 17"/>
          <p:cNvGrpSpPr/>
          <p:nvPr/>
        </p:nvGrpSpPr>
        <p:grpSpPr>
          <a:xfrm>
            <a:off x="3771235" y="669235"/>
            <a:ext cx="985919" cy="850299"/>
            <a:chOff x="0" y="0"/>
            <a:chExt cx="259666" cy="223947"/>
          </a:xfrm>
        </p:grpSpPr>
        <p:sp>
          <p:nvSpPr>
            <p:cNvPr id="18" name="Freeform 18"/>
            <p:cNvSpPr/>
            <p:nvPr/>
          </p:nvSpPr>
          <p:spPr>
            <a:xfrm>
              <a:off x="0" y="0"/>
              <a:ext cx="259666" cy="223947"/>
            </a:xfrm>
            <a:custGeom>
              <a:avLst/>
              <a:gdLst/>
              <a:ahLst/>
              <a:cxnLst/>
              <a:rect l="l" t="t" r="r" b="b"/>
              <a:pathLst>
                <a:path w="259666" h="223947">
                  <a:moveTo>
                    <a:pt x="111974" y="0"/>
                  </a:moveTo>
                  <a:lnTo>
                    <a:pt x="147692" y="0"/>
                  </a:lnTo>
                  <a:cubicBezTo>
                    <a:pt x="209534" y="0"/>
                    <a:pt x="259666" y="50132"/>
                    <a:pt x="259666" y="111974"/>
                  </a:cubicBezTo>
                  <a:lnTo>
                    <a:pt x="259666" y="111974"/>
                  </a:lnTo>
                  <a:cubicBezTo>
                    <a:pt x="259666" y="141671"/>
                    <a:pt x="247869" y="170152"/>
                    <a:pt x="226870" y="191151"/>
                  </a:cubicBezTo>
                  <a:cubicBezTo>
                    <a:pt x="205871" y="212150"/>
                    <a:pt x="177390" y="223947"/>
                    <a:pt x="147692" y="223947"/>
                  </a:cubicBezTo>
                  <a:lnTo>
                    <a:pt x="111974" y="223947"/>
                  </a:lnTo>
                  <a:cubicBezTo>
                    <a:pt x="50132" y="223947"/>
                    <a:pt x="0" y="173815"/>
                    <a:pt x="0" y="111974"/>
                  </a:cubicBezTo>
                  <a:lnTo>
                    <a:pt x="0" y="111974"/>
                  </a:lnTo>
                  <a:cubicBezTo>
                    <a:pt x="0" y="50132"/>
                    <a:pt x="50132" y="0"/>
                    <a:pt x="111974" y="0"/>
                  </a:cubicBezTo>
                  <a:close/>
                </a:path>
              </a:pathLst>
            </a:custGeom>
            <a:solidFill>
              <a:srgbClr val="1A2768"/>
            </a:solidFill>
          </p:spPr>
        </p:sp>
        <p:sp>
          <p:nvSpPr>
            <p:cNvPr id="19" name="TextBox 19"/>
            <p:cNvSpPr txBox="1"/>
            <p:nvPr/>
          </p:nvSpPr>
          <p:spPr>
            <a:xfrm>
              <a:off x="0" y="76200"/>
              <a:ext cx="259666" cy="147747"/>
            </a:xfrm>
            <a:prstGeom prst="rect">
              <a:avLst/>
            </a:prstGeom>
          </p:spPr>
          <p:txBody>
            <a:bodyPr lIns="50800" tIns="50800" rIns="50800" bIns="50800" rtlCol="0" anchor="ctr"/>
            <a:lstStyle/>
            <a:p>
              <a:pPr algn="ctr">
                <a:lnSpc>
                  <a:spcPts val="1737"/>
                </a:lnSpc>
              </a:pPr>
              <a:endParaRPr/>
            </a:p>
          </p:txBody>
        </p:sp>
      </p:grpSp>
      <p:grpSp>
        <p:nvGrpSpPr>
          <p:cNvPr id="20" name="Group 20"/>
          <p:cNvGrpSpPr/>
          <p:nvPr/>
        </p:nvGrpSpPr>
        <p:grpSpPr>
          <a:xfrm>
            <a:off x="7091753" y="4291632"/>
            <a:ext cx="10281847" cy="5347668"/>
            <a:chOff x="0" y="0"/>
            <a:chExt cx="2677872" cy="1226508"/>
          </a:xfrm>
        </p:grpSpPr>
        <p:sp>
          <p:nvSpPr>
            <p:cNvPr id="21" name="Freeform 21"/>
            <p:cNvSpPr/>
            <p:nvPr/>
          </p:nvSpPr>
          <p:spPr>
            <a:xfrm>
              <a:off x="0" y="0"/>
              <a:ext cx="2677872" cy="1226508"/>
            </a:xfrm>
            <a:custGeom>
              <a:avLst/>
              <a:gdLst/>
              <a:ahLst/>
              <a:cxnLst/>
              <a:rect l="l" t="t" r="r" b="b"/>
              <a:pathLst>
                <a:path w="2677872" h="1226508">
                  <a:moveTo>
                    <a:pt x="28173" y="0"/>
                  </a:moveTo>
                  <a:lnTo>
                    <a:pt x="2649699" y="0"/>
                  </a:lnTo>
                  <a:cubicBezTo>
                    <a:pt x="2657171" y="0"/>
                    <a:pt x="2664337" y="2968"/>
                    <a:pt x="2669621" y="8252"/>
                  </a:cubicBezTo>
                  <a:cubicBezTo>
                    <a:pt x="2674904" y="13535"/>
                    <a:pt x="2677872" y="20701"/>
                    <a:pt x="2677872" y="28173"/>
                  </a:cubicBezTo>
                  <a:lnTo>
                    <a:pt x="2677872" y="1198335"/>
                  </a:lnTo>
                  <a:cubicBezTo>
                    <a:pt x="2677872" y="1205807"/>
                    <a:pt x="2674904" y="1212973"/>
                    <a:pt x="2669621" y="1218257"/>
                  </a:cubicBezTo>
                  <a:cubicBezTo>
                    <a:pt x="2664337" y="1223540"/>
                    <a:pt x="2657171" y="1226508"/>
                    <a:pt x="2649699" y="1226508"/>
                  </a:cubicBezTo>
                  <a:lnTo>
                    <a:pt x="28173" y="1226508"/>
                  </a:lnTo>
                  <a:cubicBezTo>
                    <a:pt x="20701" y="1226508"/>
                    <a:pt x="13535" y="1223540"/>
                    <a:pt x="8252" y="1218257"/>
                  </a:cubicBezTo>
                  <a:cubicBezTo>
                    <a:pt x="2968" y="1212973"/>
                    <a:pt x="0" y="1205807"/>
                    <a:pt x="0" y="1198335"/>
                  </a:cubicBezTo>
                  <a:lnTo>
                    <a:pt x="0" y="28173"/>
                  </a:lnTo>
                  <a:cubicBezTo>
                    <a:pt x="0" y="20701"/>
                    <a:pt x="2968" y="13535"/>
                    <a:pt x="8252" y="8252"/>
                  </a:cubicBezTo>
                  <a:cubicBezTo>
                    <a:pt x="13535" y="2968"/>
                    <a:pt x="20701" y="0"/>
                    <a:pt x="28173" y="0"/>
                  </a:cubicBezTo>
                  <a:close/>
                </a:path>
              </a:pathLst>
            </a:custGeom>
            <a:solidFill>
              <a:srgbClr val="EBF0F9">
                <a:alpha val="45882"/>
              </a:srgbClr>
            </a:solidFill>
            <a:ln w="38100" cap="rnd">
              <a:solidFill>
                <a:srgbClr val="000000">
                  <a:alpha val="45882"/>
                </a:srgbClr>
              </a:solidFill>
              <a:prstDash val="solid"/>
              <a:round/>
            </a:ln>
          </p:spPr>
        </p:sp>
        <p:sp>
          <p:nvSpPr>
            <p:cNvPr id="22" name="TextBox 22"/>
            <p:cNvSpPr txBox="1"/>
            <p:nvPr/>
          </p:nvSpPr>
          <p:spPr>
            <a:xfrm>
              <a:off x="0" y="76200"/>
              <a:ext cx="2677872" cy="1150308"/>
            </a:xfrm>
            <a:prstGeom prst="rect">
              <a:avLst/>
            </a:prstGeom>
          </p:spPr>
          <p:txBody>
            <a:bodyPr lIns="50800" tIns="50800" rIns="50800" bIns="50800" rtlCol="0" anchor="ctr"/>
            <a:lstStyle/>
            <a:p>
              <a:pPr algn="ctr">
                <a:lnSpc>
                  <a:spcPts val="1737"/>
                </a:lnSpc>
              </a:pPr>
              <a:endParaRPr/>
            </a:p>
          </p:txBody>
        </p:sp>
      </p:grpSp>
      <p:sp>
        <p:nvSpPr>
          <p:cNvPr id="24" name="TextBox 24"/>
          <p:cNvSpPr txBox="1"/>
          <p:nvPr/>
        </p:nvSpPr>
        <p:spPr>
          <a:xfrm>
            <a:off x="7554812" y="2162625"/>
            <a:ext cx="7685188" cy="1077218"/>
          </a:xfrm>
          <a:prstGeom prst="rect">
            <a:avLst/>
          </a:prstGeom>
        </p:spPr>
        <p:txBody>
          <a:bodyPr wrap="square" lIns="0" tIns="0" rIns="0" bIns="0" rtlCol="0" anchor="t">
            <a:spAutoFit/>
          </a:bodyPr>
          <a:lstStyle/>
          <a:p>
            <a:pPr marL="0" marR="0">
              <a:spcBef>
                <a:spcPts val="0"/>
              </a:spcBef>
              <a:spcAft>
                <a:spcPts val="800"/>
              </a:spcAft>
            </a:pPr>
            <a:r>
              <a:rPr lang="en-US" sz="7000" b="1" kern="100" dirty="0">
                <a:effectLst/>
                <a:latin typeface="+mj-lt"/>
                <a:ea typeface="Aptos" panose="020B0004020202020204" pitchFamily="34" charset="0"/>
                <a:cs typeface="Times New Roman" panose="02020603050405020304" pitchFamily="18" charset="0"/>
              </a:rPr>
              <a:t>Evaluation Plan</a:t>
            </a:r>
            <a:endParaRPr lang="en-US" sz="7000" kern="100" dirty="0">
              <a:effectLst/>
              <a:latin typeface="+mj-lt"/>
              <a:ea typeface="Aptos" panose="020B0004020202020204" pitchFamily="34" charset="0"/>
              <a:cs typeface="Times New Roman" panose="02020603050405020304" pitchFamily="18" charset="0"/>
            </a:endParaRPr>
          </a:p>
        </p:txBody>
      </p:sp>
      <p:sp>
        <p:nvSpPr>
          <p:cNvPr id="25" name="TextBox 25"/>
          <p:cNvSpPr txBox="1"/>
          <p:nvPr/>
        </p:nvSpPr>
        <p:spPr>
          <a:xfrm>
            <a:off x="7239000" y="4457700"/>
            <a:ext cx="9906000" cy="4523931"/>
          </a:xfrm>
          <a:prstGeom prst="rect">
            <a:avLst/>
          </a:prstGeom>
        </p:spPr>
        <p:txBody>
          <a:bodyPr wrap="square"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b="1" kern="100" dirty="0">
                <a:solidFill>
                  <a:schemeClr val="accent1">
                    <a:lumMod val="50000"/>
                  </a:schemeClr>
                </a:solidFill>
                <a:effectLst/>
                <a:latin typeface="+mj-lt"/>
                <a:ea typeface="Aptos" panose="020B0004020202020204" pitchFamily="34" charset="0"/>
                <a:cs typeface="Times New Roman" panose="02020603050405020304" pitchFamily="18" charset="0"/>
              </a:rPr>
              <a:t>Primary outcome: </a:t>
            </a: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CAUTI rate per 1,000 catheter days monitored monthly</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b="1" kern="100" dirty="0">
                <a:solidFill>
                  <a:schemeClr val="accent1">
                    <a:lumMod val="50000"/>
                  </a:schemeClr>
                </a:solidFill>
                <a:effectLst/>
                <a:latin typeface="+mj-lt"/>
                <a:ea typeface="Aptos" panose="020B0004020202020204" pitchFamily="34" charset="0"/>
                <a:cs typeface="Times New Roman" panose="02020603050405020304" pitchFamily="18" charset="0"/>
              </a:rPr>
              <a:t>Secondary outcome: </a:t>
            </a: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catheter dwell time and daily reassessment documentation compliance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Staff survey administered at 3 and 6 months to assess protocol adherence and barriers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Results reviewed by unit council and reported to hospital quality committee quarterly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sp>
        <p:nvSpPr>
          <p:cNvPr id="3" name="Freeform 3"/>
          <p:cNvSpPr/>
          <p:nvPr/>
        </p:nvSpPr>
        <p:spPr>
          <a:xfrm flipH="1">
            <a:off x="13308768"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363478" y="-1012924"/>
            <a:ext cx="6432309" cy="12312847"/>
            <a:chOff x="0" y="0"/>
            <a:chExt cx="3571341" cy="6836328"/>
          </a:xfrm>
        </p:grpSpPr>
        <p:sp>
          <p:nvSpPr>
            <p:cNvPr id="5" name="Freeform 5"/>
            <p:cNvSpPr/>
            <p:nvPr/>
          </p:nvSpPr>
          <p:spPr>
            <a:xfrm>
              <a:off x="0" y="0"/>
              <a:ext cx="3571341" cy="6836328"/>
            </a:xfrm>
            <a:custGeom>
              <a:avLst/>
              <a:gdLst/>
              <a:ahLst/>
              <a:cxnLst/>
              <a:rect l="l" t="t" r="r" b="b"/>
              <a:pathLst>
                <a:path w="3571341" h="6836328">
                  <a:moveTo>
                    <a:pt x="3571341" y="3418164"/>
                  </a:moveTo>
                  <a:cubicBezTo>
                    <a:pt x="3571341" y="5305961"/>
                    <a:pt x="1972395" y="6836328"/>
                    <a:pt x="0" y="6836328"/>
                  </a:cubicBezTo>
                  <a:lnTo>
                    <a:pt x="0" y="0"/>
                  </a:lnTo>
                  <a:cubicBezTo>
                    <a:pt x="1972395" y="0"/>
                    <a:pt x="3571341" y="1530367"/>
                    <a:pt x="3571341" y="3418164"/>
                  </a:cubicBezTo>
                  <a:close/>
                </a:path>
              </a:pathLst>
            </a:custGeom>
            <a:blipFill>
              <a:blip r:embed="rId6"/>
              <a:stretch>
                <a:fillRect l="-93436" r="-93436"/>
              </a:stretch>
            </a:blipFill>
            <a:ln w="285750" cap="sq">
              <a:solidFill>
                <a:srgbClr val="FFFFFF"/>
              </a:solidFill>
              <a:prstDash val="solid"/>
              <a:miter/>
            </a:ln>
          </p:spPr>
        </p:sp>
      </p:grpSp>
      <p:sp>
        <p:nvSpPr>
          <p:cNvPr id="9" name="Freeform 9"/>
          <p:cNvSpPr/>
          <p:nvPr/>
        </p:nvSpPr>
        <p:spPr>
          <a:xfrm flipH="1">
            <a:off x="8784535" y="309769"/>
            <a:ext cx="718931" cy="718931"/>
          </a:xfrm>
          <a:custGeom>
            <a:avLst/>
            <a:gdLst/>
            <a:ahLst/>
            <a:cxnLst/>
            <a:rect l="l" t="t" r="r" b="b"/>
            <a:pathLst>
              <a:path w="718931" h="718931">
                <a:moveTo>
                  <a:pt x="718930" y="0"/>
                </a:moveTo>
                <a:lnTo>
                  <a:pt x="0" y="0"/>
                </a:lnTo>
                <a:lnTo>
                  <a:pt x="0" y="718931"/>
                </a:lnTo>
                <a:lnTo>
                  <a:pt x="718930" y="718931"/>
                </a:lnTo>
                <a:lnTo>
                  <a:pt x="71893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flipH="1">
            <a:off x="16949531" y="8948531"/>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1" name="Group 11"/>
          <p:cNvGrpSpPr/>
          <p:nvPr/>
        </p:nvGrpSpPr>
        <p:grpSpPr>
          <a:xfrm>
            <a:off x="16695938" y="1387065"/>
            <a:ext cx="1126723" cy="854802"/>
            <a:chOff x="0" y="0"/>
            <a:chExt cx="296750" cy="225133"/>
          </a:xfrm>
        </p:grpSpPr>
        <p:sp>
          <p:nvSpPr>
            <p:cNvPr id="12" name="Freeform 12"/>
            <p:cNvSpPr/>
            <p:nvPr/>
          </p:nvSpPr>
          <p:spPr>
            <a:xfrm>
              <a:off x="0" y="0"/>
              <a:ext cx="296750" cy="225133"/>
            </a:xfrm>
            <a:custGeom>
              <a:avLst/>
              <a:gdLst/>
              <a:ahLst/>
              <a:cxnLst/>
              <a:rect l="l" t="t" r="r" b="b"/>
              <a:pathLst>
                <a:path w="296750" h="225133">
                  <a:moveTo>
                    <a:pt x="103068" y="0"/>
                  </a:moveTo>
                  <a:lnTo>
                    <a:pt x="193682" y="0"/>
                  </a:lnTo>
                  <a:cubicBezTo>
                    <a:pt x="221018" y="0"/>
                    <a:pt x="247233" y="10859"/>
                    <a:pt x="266562" y="30188"/>
                  </a:cubicBezTo>
                  <a:cubicBezTo>
                    <a:pt x="285891" y="49517"/>
                    <a:pt x="296750" y="75732"/>
                    <a:pt x="296750" y="103068"/>
                  </a:cubicBezTo>
                  <a:lnTo>
                    <a:pt x="296750" y="122065"/>
                  </a:lnTo>
                  <a:cubicBezTo>
                    <a:pt x="296750" y="149401"/>
                    <a:pt x="285891" y="175616"/>
                    <a:pt x="266562" y="194945"/>
                  </a:cubicBezTo>
                  <a:cubicBezTo>
                    <a:pt x="247233" y="214274"/>
                    <a:pt x="221018" y="225133"/>
                    <a:pt x="193682" y="225133"/>
                  </a:cubicBezTo>
                  <a:lnTo>
                    <a:pt x="103068" y="225133"/>
                  </a:lnTo>
                  <a:cubicBezTo>
                    <a:pt x="75732" y="225133"/>
                    <a:pt x="49517" y="214274"/>
                    <a:pt x="30188" y="194945"/>
                  </a:cubicBezTo>
                  <a:cubicBezTo>
                    <a:pt x="10859" y="175616"/>
                    <a:pt x="0" y="149401"/>
                    <a:pt x="0" y="122065"/>
                  </a:cubicBezTo>
                  <a:lnTo>
                    <a:pt x="0" y="103068"/>
                  </a:lnTo>
                  <a:cubicBezTo>
                    <a:pt x="0" y="75732"/>
                    <a:pt x="10859" y="49517"/>
                    <a:pt x="30188" y="30188"/>
                  </a:cubicBezTo>
                  <a:cubicBezTo>
                    <a:pt x="49517" y="10859"/>
                    <a:pt x="75732" y="0"/>
                    <a:pt x="103068" y="0"/>
                  </a:cubicBezTo>
                  <a:close/>
                </a:path>
              </a:pathLst>
            </a:custGeom>
            <a:solidFill>
              <a:srgbClr val="1A2768"/>
            </a:solidFill>
          </p:spPr>
        </p:sp>
        <p:sp>
          <p:nvSpPr>
            <p:cNvPr id="13" name="TextBox 13"/>
            <p:cNvSpPr txBox="1"/>
            <p:nvPr/>
          </p:nvSpPr>
          <p:spPr>
            <a:xfrm>
              <a:off x="0" y="76200"/>
              <a:ext cx="296750" cy="148933"/>
            </a:xfrm>
            <a:prstGeom prst="rect">
              <a:avLst/>
            </a:prstGeom>
          </p:spPr>
          <p:txBody>
            <a:bodyPr lIns="50800" tIns="50800" rIns="50800" bIns="50800" rtlCol="0" anchor="ctr"/>
            <a:lstStyle/>
            <a:p>
              <a:pPr algn="ctr">
                <a:lnSpc>
                  <a:spcPts val="1737"/>
                </a:lnSpc>
              </a:pPr>
              <a:endParaRPr/>
            </a:p>
          </p:txBody>
        </p:sp>
      </p:grpSp>
      <p:grpSp>
        <p:nvGrpSpPr>
          <p:cNvPr id="14" name="Group 14"/>
          <p:cNvGrpSpPr/>
          <p:nvPr/>
        </p:nvGrpSpPr>
        <p:grpSpPr>
          <a:xfrm>
            <a:off x="17259300" y="2515409"/>
            <a:ext cx="1126723" cy="630486"/>
            <a:chOff x="0" y="0"/>
            <a:chExt cx="296750" cy="166054"/>
          </a:xfrm>
        </p:grpSpPr>
        <p:sp>
          <p:nvSpPr>
            <p:cNvPr id="15" name="Freeform 15"/>
            <p:cNvSpPr/>
            <p:nvPr/>
          </p:nvSpPr>
          <p:spPr>
            <a:xfrm>
              <a:off x="0" y="0"/>
              <a:ext cx="296750" cy="166054"/>
            </a:xfrm>
            <a:custGeom>
              <a:avLst/>
              <a:gdLst/>
              <a:ahLst/>
              <a:cxnLst/>
              <a:rect l="l" t="t" r="r" b="b"/>
              <a:pathLst>
                <a:path w="296750" h="166054">
                  <a:moveTo>
                    <a:pt x="83027" y="0"/>
                  </a:moveTo>
                  <a:lnTo>
                    <a:pt x="213723" y="0"/>
                  </a:lnTo>
                  <a:cubicBezTo>
                    <a:pt x="235743" y="0"/>
                    <a:pt x="256862" y="8747"/>
                    <a:pt x="272432" y="24318"/>
                  </a:cubicBezTo>
                  <a:cubicBezTo>
                    <a:pt x="288003" y="39889"/>
                    <a:pt x="296750" y="61007"/>
                    <a:pt x="296750" y="83027"/>
                  </a:cubicBezTo>
                  <a:lnTo>
                    <a:pt x="296750" y="83027"/>
                  </a:lnTo>
                  <a:cubicBezTo>
                    <a:pt x="296750" y="128882"/>
                    <a:pt x="259578" y="166054"/>
                    <a:pt x="213723" y="166054"/>
                  </a:cubicBezTo>
                  <a:lnTo>
                    <a:pt x="83027" y="166054"/>
                  </a:lnTo>
                  <a:cubicBezTo>
                    <a:pt x="61007" y="166054"/>
                    <a:pt x="39889" y="157307"/>
                    <a:pt x="24318" y="141736"/>
                  </a:cubicBezTo>
                  <a:cubicBezTo>
                    <a:pt x="8747" y="126165"/>
                    <a:pt x="0" y="105047"/>
                    <a:pt x="0" y="83027"/>
                  </a:cubicBezTo>
                  <a:lnTo>
                    <a:pt x="0" y="83027"/>
                  </a:lnTo>
                  <a:cubicBezTo>
                    <a:pt x="0" y="61007"/>
                    <a:pt x="8747" y="39889"/>
                    <a:pt x="24318" y="24318"/>
                  </a:cubicBezTo>
                  <a:cubicBezTo>
                    <a:pt x="39889" y="8747"/>
                    <a:pt x="61007" y="0"/>
                    <a:pt x="83027" y="0"/>
                  </a:cubicBezTo>
                  <a:close/>
                </a:path>
              </a:pathLst>
            </a:custGeom>
            <a:solidFill>
              <a:srgbClr val="1A2768"/>
            </a:solidFill>
          </p:spPr>
        </p:sp>
        <p:sp>
          <p:nvSpPr>
            <p:cNvPr id="16" name="TextBox 16"/>
            <p:cNvSpPr txBox="1"/>
            <p:nvPr/>
          </p:nvSpPr>
          <p:spPr>
            <a:xfrm>
              <a:off x="0" y="76200"/>
              <a:ext cx="296750" cy="89854"/>
            </a:xfrm>
            <a:prstGeom prst="rect">
              <a:avLst/>
            </a:prstGeom>
          </p:spPr>
          <p:txBody>
            <a:bodyPr lIns="50800" tIns="50800" rIns="50800" bIns="50800" rtlCol="0" anchor="ctr"/>
            <a:lstStyle/>
            <a:p>
              <a:pPr algn="ctr">
                <a:lnSpc>
                  <a:spcPts val="1737"/>
                </a:lnSpc>
              </a:pPr>
              <a:endParaRPr/>
            </a:p>
          </p:txBody>
        </p:sp>
      </p:grpSp>
      <p:grpSp>
        <p:nvGrpSpPr>
          <p:cNvPr id="17" name="Group 17"/>
          <p:cNvGrpSpPr/>
          <p:nvPr/>
        </p:nvGrpSpPr>
        <p:grpSpPr>
          <a:xfrm>
            <a:off x="3771235" y="669235"/>
            <a:ext cx="985919" cy="850299"/>
            <a:chOff x="0" y="0"/>
            <a:chExt cx="259666" cy="223947"/>
          </a:xfrm>
        </p:grpSpPr>
        <p:sp>
          <p:nvSpPr>
            <p:cNvPr id="18" name="Freeform 18"/>
            <p:cNvSpPr/>
            <p:nvPr/>
          </p:nvSpPr>
          <p:spPr>
            <a:xfrm>
              <a:off x="0" y="0"/>
              <a:ext cx="259666" cy="223947"/>
            </a:xfrm>
            <a:custGeom>
              <a:avLst/>
              <a:gdLst/>
              <a:ahLst/>
              <a:cxnLst/>
              <a:rect l="l" t="t" r="r" b="b"/>
              <a:pathLst>
                <a:path w="259666" h="223947">
                  <a:moveTo>
                    <a:pt x="111974" y="0"/>
                  </a:moveTo>
                  <a:lnTo>
                    <a:pt x="147692" y="0"/>
                  </a:lnTo>
                  <a:cubicBezTo>
                    <a:pt x="209534" y="0"/>
                    <a:pt x="259666" y="50132"/>
                    <a:pt x="259666" y="111974"/>
                  </a:cubicBezTo>
                  <a:lnTo>
                    <a:pt x="259666" y="111974"/>
                  </a:lnTo>
                  <a:cubicBezTo>
                    <a:pt x="259666" y="141671"/>
                    <a:pt x="247869" y="170152"/>
                    <a:pt x="226870" y="191151"/>
                  </a:cubicBezTo>
                  <a:cubicBezTo>
                    <a:pt x="205871" y="212150"/>
                    <a:pt x="177390" y="223947"/>
                    <a:pt x="147692" y="223947"/>
                  </a:cubicBezTo>
                  <a:lnTo>
                    <a:pt x="111974" y="223947"/>
                  </a:lnTo>
                  <a:cubicBezTo>
                    <a:pt x="50132" y="223947"/>
                    <a:pt x="0" y="173815"/>
                    <a:pt x="0" y="111974"/>
                  </a:cubicBezTo>
                  <a:lnTo>
                    <a:pt x="0" y="111974"/>
                  </a:lnTo>
                  <a:cubicBezTo>
                    <a:pt x="0" y="50132"/>
                    <a:pt x="50132" y="0"/>
                    <a:pt x="111974" y="0"/>
                  </a:cubicBezTo>
                  <a:close/>
                </a:path>
              </a:pathLst>
            </a:custGeom>
            <a:solidFill>
              <a:srgbClr val="1A2768"/>
            </a:solidFill>
          </p:spPr>
        </p:sp>
        <p:sp>
          <p:nvSpPr>
            <p:cNvPr id="19" name="TextBox 19"/>
            <p:cNvSpPr txBox="1"/>
            <p:nvPr/>
          </p:nvSpPr>
          <p:spPr>
            <a:xfrm>
              <a:off x="0" y="76200"/>
              <a:ext cx="259666" cy="147747"/>
            </a:xfrm>
            <a:prstGeom prst="rect">
              <a:avLst/>
            </a:prstGeom>
          </p:spPr>
          <p:txBody>
            <a:bodyPr lIns="50800" tIns="50800" rIns="50800" bIns="50800" rtlCol="0" anchor="ctr"/>
            <a:lstStyle/>
            <a:p>
              <a:pPr algn="ctr">
                <a:lnSpc>
                  <a:spcPts val="1737"/>
                </a:lnSpc>
              </a:pPr>
              <a:endParaRPr/>
            </a:p>
          </p:txBody>
        </p:sp>
      </p:grpSp>
      <p:grpSp>
        <p:nvGrpSpPr>
          <p:cNvPr id="20" name="Group 20"/>
          <p:cNvGrpSpPr/>
          <p:nvPr/>
        </p:nvGrpSpPr>
        <p:grpSpPr>
          <a:xfrm>
            <a:off x="7091753" y="4291632"/>
            <a:ext cx="10358047" cy="5271468"/>
            <a:chOff x="0" y="0"/>
            <a:chExt cx="2677872" cy="1226508"/>
          </a:xfrm>
        </p:grpSpPr>
        <p:sp>
          <p:nvSpPr>
            <p:cNvPr id="21" name="Freeform 21"/>
            <p:cNvSpPr/>
            <p:nvPr/>
          </p:nvSpPr>
          <p:spPr>
            <a:xfrm>
              <a:off x="0" y="0"/>
              <a:ext cx="2677872" cy="1226508"/>
            </a:xfrm>
            <a:custGeom>
              <a:avLst/>
              <a:gdLst/>
              <a:ahLst/>
              <a:cxnLst/>
              <a:rect l="l" t="t" r="r" b="b"/>
              <a:pathLst>
                <a:path w="2677872" h="1226508">
                  <a:moveTo>
                    <a:pt x="28173" y="0"/>
                  </a:moveTo>
                  <a:lnTo>
                    <a:pt x="2649699" y="0"/>
                  </a:lnTo>
                  <a:cubicBezTo>
                    <a:pt x="2657171" y="0"/>
                    <a:pt x="2664337" y="2968"/>
                    <a:pt x="2669621" y="8252"/>
                  </a:cubicBezTo>
                  <a:cubicBezTo>
                    <a:pt x="2674904" y="13535"/>
                    <a:pt x="2677872" y="20701"/>
                    <a:pt x="2677872" y="28173"/>
                  </a:cubicBezTo>
                  <a:lnTo>
                    <a:pt x="2677872" y="1198335"/>
                  </a:lnTo>
                  <a:cubicBezTo>
                    <a:pt x="2677872" y="1205807"/>
                    <a:pt x="2674904" y="1212973"/>
                    <a:pt x="2669621" y="1218257"/>
                  </a:cubicBezTo>
                  <a:cubicBezTo>
                    <a:pt x="2664337" y="1223540"/>
                    <a:pt x="2657171" y="1226508"/>
                    <a:pt x="2649699" y="1226508"/>
                  </a:cubicBezTo>
                  <a:lnTo>
                    <a:pt x="28173" y="1226508"/>
                  </a:lnTo>
                  <a:cubicBezTo>
                    <a:pt x="20701" y="1226508"/>
                    <a:pt x="13535" y="1223540"/>
                    <a:pt x="8252" y="1218257"/>
                  </a:cubicBezTo>
                  <a:cubicBezTo>
                    <a:pt x="2968" y="1212973"/>
                    <a:pt x="0" y="1205807"/>
                    <a:pt x="0" y="1198335"/>
                  </a:cubicBezTo>
                  <a:lnTo>
                    <a:pt x="0" y="28173"/>
                  </a:lnTo>
                  <a:cubicBezTo>
                    <a:pt x="0" y="20701"/>
                    <a:pt x="2968" y="13535"/>
                    <a:pt x="8252" y="8252"/>
                  </a:cubicBezTo>
                  <a:cubicBezTo>
                    <a:pt x="13535" y="2968"/>
                    <a:pt x="20701" y="0"/>
                    <a:pt x="28173" y="0"/>
                  </a:cubicBezTo>
                  <a:close/>
                </a:path>
              </a:pathLst>
            </a:custGeom>
            <a:solidFill>
              <a:srgbClr val="EBF0F9">
                <a:alpha val="45882"/>
              </a:srgbClr>
            </a:solidFill>
            <a:ln w="38100" cap="rnd">
              <a:solidFill>
                <a:srgbClr val="000000">
                  <a:alpha val="45882"/>
                </a:srgbClr>
              </a:solidFill>
              <a:prstDash val="solid"/>
              <a:round/>
            </a:ln>
          </p:spPr>
        </p:sp>
        <p:sp>
          <p:nvSpPr>
            <p:cNvPr id="22" name="TextBox 22"/>
            <p:cNvSpPr txBox="1"/>
            <p:nvPr/>
          </p:nvSpPr>
          <p:spPr>
            <a:xfrm>
              <a:off x="0" y="76200"/>
              <a:ext cx="2677872" cy="1150308"/>
            </a:xfrm>
            <a:prstGeom prst="rect">
              <a:avLst/>
            </a:prstGeom>
          </p:spPr>
          <p:txBody>
            <a:bodyPr lIns="50800" tIns="50800" rIns="50800" bIns="50800" rtlCol="0" anchor="ctr"/>
            <a:lstStyle/>
            <a:p>
              <a:pPr algn="ctr">
                <a:lnSpc>
                  <a:spcPts val="1737"/>
                </a:lnSpc>
              </a:pPr>
              <a:endParaRPr/>
            </a:p>
          </p:txBody>
        </p:sp>
      </p:grpSp>
      <p:sp>
        <p:nvSpPr>
          <p:cNvPr id="24" name="TextBox 24"/>
          <p:cNvSpPr txBox="1"/>
          <p:nvPr/>
        </p:nvSpPr>
        <p:spPr>
          <a:xfrm>
            <a:off x="7554812" y="2162625"/>
            <a:ext cx="9666388" cy="923330"/>
          </a:xfrm>
          <a:prstGeom prst="rect">
            <a:avLst/>
          </a:prstGeom>
        </p:spPr>
        <p:txBody>
          <a:bodyPr wrap="square" lIns="0" tIns="0" rIns="0" bIns="0" rtlCol="0" anchor="t">
            <a:spAutoFit/>
          </a:bodyPr>
          <a:lstStyle/>
          <a:p>
            <a:pPr marL="0" marR="0">
              <a:spcBef>
                <a:spcPts val="0"/>
              </a:spcBef>
              <a:spcAft>
                <a:spcPts val="800"/>
              </a:spcAft>
            </a:pPr>
            <a:r>
              <a:rPr lang="en-US" sz="6000" b="1" kern="100" dirty="0">
                <a:effectLst/>
                <a:latin typeface="+mj-lt"/>
                <a:ea typeface="Aptos" panose="020B0004020202020204" pitchFamily="34" charset="0"/>
                <a:cs typeface="Times New Roman" panose="02020603050405020304" pitchFamily="18" charset="0"/>
              </a:rPr>
              <a:t>Conclusion and Call to Action</a:t>
            </a:r>
            <a:endParaRPr lang="en-US" sz="6000" kern="100" dirty="0">
              <a:effectLst/>
              <a:latin typeface="+mj-lt"/>
              <a:ea typeface="Aptos" panose="020B0004020202020204" pitchFamily="34" charset="0"/>
              <a:cs typeface="Times New Roman" panose="02020603050405020304" pitchFamily="18" charset="0"/>
            </a:endParaRPr>
          </a:p>
        </p:txBody>
      </p:sp>
      <p:sp>
        <p:nvSpPr>
          <p:cNvPr id="25" name="TextBox 25"/>
          <p:cNvSpPr txBox="1"/>
          <p:nvPr/>
        </p:nvSpPr>
        <p:spPr>
          <a:xfrm>
            <a:off x="7315200" y="4610100"/>
            <a:ext cx="9250373" cy="4523931"/>
          </a:xfrm>
          <a:prstGeom prst="rect">
            <a:avLst/>
          </a:prstGeom>
        </p:spPr>
        <p:txBody>
          <a:bodyPr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Our unit's CAUTI rate of 2.8 per 1,000 catheter days is unacceptable and preventable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Evidence strongly supports nurse-driven bundles as an effective, feasible solution</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Ethical, legal, and regulatory frameworks align with and demand this practice change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Every nurse on this unit has the power to prevent patient harm starting today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flipH="1">
            <a:off x="8001000"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685800" y="876300"/>
            <a:ext cx="17373600" cy="9067800"/>
            <a:chOff x="0" y="0"/>
            <a:chExt cx="3386780" cy="1621211"/>
          </a:xfrm>
        </p:grpSpPr>
        <p:sp>
          <p:nvSpPr>
            <p:cNvPr id="5" name="Freeform 5"/>
            <p:cNvSpPr/>
            <p:nvPr/>
          </p:nvSpPr>
          <p:spPr>
            <a:xfrm>
              <a:off x="0" y="0"/>
              <a:ext cx="3386780" cy="1621211"/>
            </a:xfrm>
            <a:custGeom>
              <a:avLst/>
              <a:gdLst/>
              <a:ahLst/>
              <a:cxnLst/>
              <a:rect l="l" t="t" r="r" b="b"/>
              <a:pathLst>
                <a:path w="3386780" h="1621211">
                  <a:moveTo>
                    <a:pt x="19868" y="0"/>
                  </a:moveTo>
                  <a:lnTo>
                    <a:pt x="3366912" y="0"/>
                  </a:lnTo>
                  <a:cubicBezTo>
                    <a:pt x="3377885" y="0"/>
                    <a:pt x="3386780" y="8895"/>
                    <a:pt x="3386780" y="19868"/>
                  </a:cubicBezTo>
                  <a:lnTo>
                    <a:pt x="3386780" y="1601343"/>
                  </a:lnTo>
                  <a:cubicBezTo>
                    <a:pt x="3386780" y="1612316"/>
                    <a:pt x="3377885" y="1621211"/>
                    <a:pt x="3366912" y="1621211"/>
                  </a:cubicBezTo>
                  <a:lnTo>
                    <a:pt x="19868" y="1621211"/>
                  </a:lnTo>
                  <a:cubicBezTo>
                    <a:pt x="8895" y="1621211"/>
                    <a:pt x="0" y="1612316"/>
                    <a:pt x="0" y="1601343"/>
                  </a:cubicBezTo>
                  <a:lnTo>
                    <a:pt x="0" y="19868"/>
                  </a:lnTo>
                  <a:cubicBezTo>
                    <a:pt x="0" y="8895"/>
                    <a:pt x="8895" y="0"/>
                    <a:pt x="19868" y="0"/>
                  </a:cubicBezTo>
                  <a:close/>
                </a:path>
              </a:pathLst>
            </a:custGeom>
            <a:solidFill>
              <a:srgbClr val="09788B">
                <a:alpha val="73725"/>
              </a:srgbClr>
            </a:solidFill>
            <a:ln w="76200" cap="rnd">
              <a:solidFill>
                <a:srgbClr val="00DFB6">
                  <a:alpha val="73725"/>
                </a:srgbClr>
              </a:solidFill>
              <a:prstDash val="solid"/>
              <a:round/>
            </a:ln>
          </p:spPr>
        </p:sp>
        <p:sp>
          <p:nvSpPr>
            <p:cNvPr id="6" name="TextBox 6"/>
            <p:cNvSpPr txBox="1"/>
            <p:nvPr/>
          </p:nvSpPr>
          <p:spPr>
            <a:xfrm>
              <a:off x="0" y="-38100"/>
              <a:ext cx="3386780" cy="1659311"/>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4016296" y="830419"/>
            <a:ext cx="918807" cy="848644"/>
          </a:xfrm>
          <a:custGeom>
            <a:avLst/>
            <a:gdLst/>
            <a:ahLst/>
            <a:cxnLst/>
            <a:rect l="l" t="t" r="r" b="b"/>
            <a:pathLst>
              <a:path w="918807" h="848644">
                <a:moveTo>
                  <a:pt x="0" y="0"/>
                </a:moveTo>
                <a:lnTo>
                  <a:pt x="918808" y="0"/>
                </a:lnTo>
                <a:lnTo>
                  <a:pt x="918808" y="848644"/>
                </a:lnTo>
                <a:lnTo>
                  <a:pt x="0" y="8486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913875" y="8833978"/>
            <a:ext cx="878042" cy="810992"/>
          </a:xfrm>
          <a:custGeom>
            <a:avLst/>
            <a:gdLst/>
            <a:ahLst/>
            <a:cxnLst/>
            <a:rect l="l" t="t" r="r" b="b"/>
            <a:pathLst>
              <a:path w="878042" h="810992">
                <a:moveTo>
                  <a:pt x="0" y="0"/>
                </a:moveTo>
                <a:lnTo>
                  <a:pt x="878042" y="0"/>
                </a:lnTo>
                <a:lnTo>
                  <a:pt x="878042" y="810992"/>
                </a:lnTo>
                <a:lnTo>
                  <a:pt x="0" y="810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5843701" y="1028700"/>
            <a:ext cx="878042" cy="810992"/>
          </a:xfrm>
          <a:custGeom>
            <a:avLst/>
            <a:gdLst/>
            <a:ahLst/>
            <a:cxnLst/>
            <a:rect l="l" t="t" r="r" b="b"/>
            <a:pathLst>
              <a:path w="878042" h="810992">
                <a:moveTo>
                  <a:pt x="0" y="0"/>
                </a:moveTo>
                <a:lnTo>
                  <a:pt x="878042" y="0"/>
                </a:lnTo>
                <a:lnTo>
                  <a:pt x="878042" y="810992"/>
                </a:lnTo>
                <a:lnTo>
                  <a:pt x="0" y="810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TextBox 14"/>
          <p:cNvSpPr txBox="1"/>
          <p:nvPr/>
        </p:nvSpPr>
        <p:spPr>
          <a:xfrm>
            <a:off x="3810000" y="1485900"/>
            <a:ext cx="10239248" cy="1077218"/>
          </a:xfrm>
          <a:prstGeom prst="rect">
            <a:avLst/>
          </a:prstGeom>
        </p:spPr>
        <p:txBody>
          <a:bodyPr lIns="0" tIns="0" rIns="0" bIns="0" rtlCol="0" anchor="t">
            <a:spAutoFit/>
          </a:bodyPr>
          <a:lstStyle/>
          <a:p>
            <a:pPr algn="ctr"/>
            <a:r>
              <a:rPr lang="en-US" sz="7000" b="1" dirty="0">
                <a:solidFill>
                  <a:srgbClr val="FFFFFF"/>
                </a:solidFill>
                <a:latin typeface="+mj-lt"/>
                <a:ea typeface="Canva Sans Bold"/>
                <a:cs typeface="Canva Sans Bold"/>
                <a:sym typeface="Canva Sans Bold"/>
              </a:rPr>
              <a:t>References</a:t>
            </a:r>
          </a:p>
        </p:txBody>
      </p:sp>
      <p:sp>
        <p:nvSpPr>
          <p:cNvPr id="15" name="TextBox 15"/>
          <p:cNvSpPr txBox="1"/>
          <p:nvPr/>
        </p:nvSpPr>
        <p:spPr>
          <a:xfrm>
            <a:off x="1143000" y="2781300"/>
            <a:ext cx="16459200" cy="6578404"/>
          </a:xfrm>
          <a:prstGeom prst="rect">
            <a:avLst/>
          </a:prstGeom>
        </p:spPr>
        <p:txBody>
          <a:bodyPr wrap="square" lIns="0" tIns="0" rIns="0" bIns="0" rtlCol="0" anchor="t">
            <a:spAutoFit/>
          </a:bodyPr>
          <a:lstStyle/>
          <a:p>
            <a:pPr marL="342900" marR="0" indent="-342900">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j-lt"/>
                <a:ea typeface="Aptos" panose="020B0004020202020204" pitchFamily="34" charset="0"/>
                <a:cs typeface="Times New Roman" panose="02020603050405020304" pitchFamily="18" charset="0"/>
              </a:rPr>
              <a:t>CDC. (2025, June 27). </a:t>
            </a:r>
            <a:r>
              <a:rPr lang="en-US" sz="2500" i="1" kern="100" dirty="0">
                <a:solidFill>
                  <a:schemeClr val="bg1"/>
                </a:solidFill>
                <a:effectLst/>
                <a:latin typeface="+mj-lt"/>
                <a:ea typeface="Aptos" panose="020B0004020202020204" pitchFamily="34" charset="0"/>
                <a:cs typeface="Times New Roman" panose="02020603050405020304" pitchFamily="18" charset="0"/>
              </a:rPr>
              <a:t>Clinical Safety: Preventing Catheter-associated Urinary Tract Infections (CAUTIs)</a:t>
            </a:r>
            <a:r>
              <a:rPr lang="en-US" sz="2500" kern="100" dirty="0">
                <a:solidFill>
                  <a:schemeClr val="bg1"/>
                </a:solidFill>
                <a:effectLst/>
                <a:latin typeface="+mj-lt"/>
                <a:ea typeface="Aptos" panose="020B0004020202020204" pitchFamily="34" charset="0"/>
                <a:cs typeface="Times New Roman" panose="02020603050405020304" pitchFamily="18" charset="0"/>
              </a:rPr>
              <a:t>. Urinary Tract Infection. https://www.cdc.gov/uti/hcp/clinical-safety/index.html</a:t>
            </a:r>
          </a:p>
          <a:p>
            <a:pPr marL="342900" marR="0" indent="-342900">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j-lt"/>
                <a:ea typeface="Aptos" panose="020B0004020202020204" pitchFamily="34" charset="0"/>
                <a:cs typeface="Times New Roman" panose="02020603050405020304" pitchFamily="18" charset="0"/>
              </a:rPr>
              <a:t>Gupta, P., Thomas, M., Mathews, L., Zacharia, N., </a:t>
            </a:r>
            <a:r>
              <a:rPr lang="en-US" sz="2500" kern="100" dirty="0" err="1">
                <a:solidFill>
                  <a:schemeClr val="bg1"/>
                </a:solidFill>
                <a:effectLst/>
                <a:latin typeface="+mj-lt"/>
                <a:ea typeface="Aptos" panose="020B0004020202020204" pitchFamily="34" charset="0"/>
                <a:cs typeface="Times New Roman" panose="02020603050405020304" pitchFamily="18" charset="0"/>
              </a:rPr>
              <a:t>Fayiz</a:t>
            </a:r>
            <a:r>
              <a:rPr lang="en-US" sz="2500" kern="100" dirty="0">
                <a:solidFill>
                  <a:schemeClr val="bg1"/>
                </a:solidFill>
                <a:effectLst/>
                <a:latin typeface="+mj-lt"/>
                <a:ea typeface="Aptos" panose="020B0004020202020204" pitchFamily="34" charset="0"/>
                <a:cs typeface="Times New Roman" panose="02020603050405020304" pitchFamily="18" charset="0"/>
              </a:rPr>
              <a:t> Ibrahim, A., Garcia, M. L., </a:t>
            </a:r>
            <a:r>
              <a:rPr lang="en-US" sz="2500" kern="100" dirty="0" err="1">
                <a:solidFill>
                  <a:schemeClr val="bg1"/>
                </a:solidFill>
                <a:effectLst/>
                <a:latin typeface="+mj-lt"/>
                <a:ea typeface="Aptos" panose="020B0004020202020204" pitchFamily="34" charset="0"/>
                <a:cs typeface="Times New Roman" panose="02020603050405020304" pitchFamily="18" charset="0"/>
              </a:rPr>
              <a:t>Simbulan</a:t>
            </a:r>
            <a:r>
              <a:rPr lang="en-US" sz="2500" kern="100" dirty="0">
                <a:solidFill>
                  <a:schemeClr val="bg1"/>
                </a:solidFill>
                <a:effectLst/>
                <a:latin typeface="+mj-lt"/>
                <a:ea typeface="Aptos" panose="020B0004020202020204" pitchFamily="34" charset="0"/>
                <a:cs typeface="Times New Roman" panose="02020603050405020304" pitchFamily="18" charset="0"/>
              </a:rPr>
              <a:t>, C., Attia Mohamed, F., &amp; El Hassan, M. (2023). Reducing catheter-associated urinary tract infections in the cardiac intensive care unit with a coordinated strategy and nursing staff empowerment. </a:t>
            </a:r>
            <a:r>
              <a:rPr lang="en-US" sz="2500" i="1" kern="100" dirty="0">
                <a:solidFill>
                  <a:schemeClr val="bg1"/>
                </a:solidFill>
                <a:effectLst/>
                <a:latin typeface="+mj-lt"/>
                <a:ea typeface="Aptos" panose="020B0004020202020204" pitchFamily="34" charset="0"/>
                <a:cs typeface="Times New Roman" panose="02020603050405020304" pitchFamily="18" charset="0"/>
              </a:rPr>
              <a:t>BMJ Open Quality</a:t>
            </a:r>
            <a:r>
              <a:rPr lang="en-US" sz="2500" kern="100" dirty="0">
                <a:solidFill>
                  <a:schemeClr val="bg1"/>
                </a:solidFill>
                <a:effectLst/>
                <a:latin typeface="+mj-lt"/>
                <a:ea typeface="Aptos" panose="020B0004020202020204" pitchFamily="34" charset="0"/>
                <a:cs typeface="Times New Roman" panose="02020603050405020304" pitchFamily="18" charset="0"/>
              </a:rPr>
              <a:t>, </a:t>
            </a:r>
            <a:r>
              <a:rPr lang="en-US" sz="2500" i="1" kern="100" dirty="0">
                <a:solidFill>
                  <a:schemeClr val="bg1"/>
                </a:solidFill>
                <a:effectLst/>
                <a:latin typeface="+mj-lt"/>
                <a:ea typeface="Aptos" panose="020B0004020202020204" pitchFamily="34" charset="0"/>
                <a:cs typeface="Times New Roman" panose="02020603050405020304" pitchFamily="18" charset="0"/>
              </a:rPr>
              <a:t>12</a:t>
            </a:r>
            <a:r>
              <a:rPr lang="en-US" sz="2500" kern="100" dirty="0">
                <a:solidFill>
                  <a:schemeClr val="bg1"/>
                </a:solidFill>
                <a:effectLst/>
                <a:latin typeface="+mj-lt"/>
                <a:ea typeface="Aptos" panose="020B0004020202020204" pitchFamily="34" charset="0"/>
                <a:cs typeface="Times New Roman" panose="02020603050405020304" pitchFamily="18" charset="0"/>
              </a:rPr>
              <a:t>(2), e002214. https://doi.org/10.1136/bmjoq-2022-002214</a:t>
            </a:r>
          </a:p>
          <a:p>
            <a:pPr marL="342900" marR="0" indent="-342900">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j-lt"/>
                <a:ea typeface="Aptos" panose="020B0004020202020204" pitchFamily="34" charset="0"/>
                <a:cs typeface="Times New Roman" panose="02020603050405020304" pitchFamily="18" charset="0"/>
              </a:rPr>
              <a:t>Kelly, T., Ai, C., Jung, M., &amp; Yu, K. (2024). Catheter-associated urinary tract infections (CAUTIs) and non-CAUTI hospital-onset urinary tract infections: Relative burden, cost, outcomes and related hospital-onset bacteremia and fungemia infections. </a:t>
            </a:r>
            <a:r>
              <a:rPr lang="en-US" sz="2500" i="1" kern="100" dirty="0">
                <a:solidFill>
                  <a:schemeClr val="bg1"/>
                </a:solidFill>
                <a:effectLst/>
                <a:latin typeface="+mj-lt"/>
                <a:ea typeface="Aptos" panose="020B0004020202020204" pitchFamily="34" charset="0"/>
                <a:cs typeface="Times New Roman" panose="02020603050405020304" pitchFamily="18" charset="0"/>
              </a:rPr>
              <a:t>Infection Control &amp; Hospital Epidemiology</a:t>
            </a:r>
            <a:r>
              <a:rPr lang="en-US" sz="2500" kern="100" dirty="0">
                <a:solidFill>
                  <a:schemeClr val="bg1"/>
                </a:solidFill>
                <a:effectLst/>
                <a:latin typeface="+mj-lt"/>
                <a:ea typeface="Aptos" panose="020B0004020202020204" pitchFamily="34" charset="0"/>
                <a:cs typeface="Times New Roman" panose="02020603050405020304" pitchFamily="18" charset="0"/>
              </a:rPr>
              <a:t>, </a:t>
            </a:r>
            <a:r>
              <a:rPr lang="en-US" sz="2500" i="1" kern="100" dirty="0">
                <a:solidFill>
                  <a:schemeClr val="bg1"/>
                </a:solidFill>
                <a:effectLst/>
                <a:latin typeface="+mj-lt"/>
                <a:ea typeface="Aptos" panose="020B0004020202020204" pitchFamily="34" charset="0"/>
                <a:cs typeface="Times New Roman" panose="02020603050405020304" pitchFamily="18" charset="0"/>
              </a:rPr>
              <a:t>45</a:t>
            </a:r>
            <a:r>
              <a:rPr lang="en-US" sz="2500" kern="100" dirty="0">
                <a:solidFill>
                  <a:schemeClr val="bg1"/>
                </a:solidFill>
                <a:effectLst/>
                <a:latin typeface="+mj-lt"/>
                <a:ea typeface="Aptos" panose="020B0004020202020204" pitchFamily="34" charset="0"/>
                <a:cs typeface="Times New Roman" panose="02020603050405020304" pitchFamily="18" charset="0"/>
              </a:rPr>
              <a:t>(7), 864–871. https://doi.org/10.1017/ice.2024.26</a:t>
            </a:r>
          </a:p>
          <a:p>
            <a:pPr marL="342900" marR="0" indent="-342900">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j-lt"/>
                <a:ea typeface="Aptos" panose="020B0004020202020204" pitchFamily="34" charset="0"/>
                <a:cs typeface="Times New Roman" panose="02020603050405020304" pitchFamily="18" charset="0"/>
              </a:rPr>
              <a:t>Ling, M. L., Ching, P., </a:t>
            </a:r>
            <a:r>
              <a:rPr lang="en-US" sz="2500" kern="100" dirty="0" err="1">
                <a:solidFill>
                  <a:schemeClr val="bg1"/>
                </a:solidFill>
                <a:effectLst/>
                <a:latin typeface="+mj-lt"/>
                <a:ea typeface="Aptos" panose="020B0004020202020204" pitchFamily="34" charset="0"/>
                <a:cs typeface="Times New Roman" panose="02020603050405020304" pitchFamily="18" charset="0"/>
              </a:rPr>
              <a:t>Apisarnthanarak</a:t>
            </a:r>
            <a:r>
              <a:rPr lang="en-US" sz="2500" kern="100" dirty="0">
                <a:solidFill>
                  <a:schemeClr val="bg1"/>
                </a:solidFill>
                <a:effectLst/>
                <a:latin typeface="+mj-lt"/>
                <a:ea typeface="Aptos" panose="020B0004020202020204" pitchFamily="34" charset="0"/>
                <a:cs typeface="Times New Roman" panose="02020603050405020304" pitchFamily="18" charset="0"/>
              </a:rPr>
              <a:t>, A., Jaggi, N., Harrington, G., &amp; Fong, S. M. (2023). APSIC guide for prevention of catheter associated urinary tract infections (CAUTIs). </a:t>
            </a:r>
            <a:r>
              <a:rPr lang="en-US" sz="2500" i="1" kern="100" dirty="0">
                <a:solidFill>
                  <a:schemeClr val="bg1"/>
                </a:solidFill>
                <a:effectLst/>
                <a:latin typeface="+mj-lt"/>
                <a:ea typeface="Aptos" panose="020B0004020202020204" pitchFamily="34" charset="0"/>
                <a:cs typeface="Times New Roman" panose="02020603050405020304" pitchFamily="18" charset="0"/>
              </a:rPr>
              <a:t>Antimicrobial Resistance &amp; Infection Control</a:t>
            </a:r>
            <a:r>
              <a:rPr lang="en-US" sz="2500" kern="100" dirty="0">
                <a:solidFill>
                  <a:schemeClr val="bg1"/>
                </a:solidFill>
                <a:effectLst/>
                <a:latin typeface="+mj-lt"/>
                <a:ea typeface="Aptos" panose="020B0004020202020204" pitchFamily="34" charset="0"/>
                <a:cs typeface="Times New Roman" panose="02020603050405020304" pitchFamily="18" charset="0"/>
              </a:rPr>
              <a:t>, </a:t>
            </a:r>
            <a:r>
              <a:rPr lang="en-US" sz="2500" i="1" kern="100" dirty="0">
                <a:solidFill>
                  <a:schemeClr val="bg1"/>
                </a:solidFill>
                <a:effectLst/>
                <a:latin typeface="+mj-lt"/>
                <a:ea typeface="Aptos" panose="020B0004020202020204" pitchFamily="34" charset="0"/>
                <a:cs typeface="Times New Roman" panose="02020603050405020304" pitchFamily="18" charset="0"/>
              </a:rPr>
              <a:t>12</a:t>
            </a:r>
            <a:r>
              <a:rPr lang="en-US" sz="2500" kern="100" dirty="0">
                <a:solidFill>
                  <a:schemeClr val="bg1"/>
                </a:solidFill>
                <a:effectLst/>
                <a:latin typeface="+mj-lt"/>
                <a:ea typeface="Aptos" panose="020B0004020202020204" pitchFamily="34" charset="0"/>
                <a:cs typeface="Times New Roman" panose="02020603050405020304" pitchFamily="18" charset="0"/>
              </a:rPr>
              <a:t>(1), 52. https://doi.org/10.1186/s13756-023-01254-8</a:t>
            </a:r>
          </a:p>
          <a:p>
            <a:pPr marL="342900" marR="0" indent="-342900">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j-lt"/>
                <a:ea typeface="Aptos" panose="020B0004020202020204" pitchFamily="34" charset="0"/>
                <a:cs typeface="Times New Roman" panose="02020603050405020304" pitchFamily="18" charset="0"/>
              </a:rPr>
              <a:t>Wang, Y., Gu, Y., &amp; Yu, H. (2022). Correlation between patients’ power distance and their willingness to participate in patients’ safety: A cross-sectional study. </a:t>
            </a:r>
            <a:r>
              <a:rPr lang="en-US" sz="2500" i="1" kern="100" dirty="0">
                <a:solidFill>
                  <a:schemeClr val="bg1"/>
                </a:solidFill>
                <a:effectLst/>
                <a:latin typeface="+mj-lt"/>
                <a:ea typeface="Aptos" panose="020B0004020202020204" pitchFamily="34" charset="0"/>
                <a:cs typeface="Times New Roman" panose="02020603050405020304" pitchFamily="18" charset="0"/>
              </a:rPr>
              <a:t>Journal of Nursing Management</a:t>
            </a:r>
            <a:r>
              <a:rPr lang="en-US" sz="2500" kern="100" dirty="0">
                <a:solidFill>
                  <a:schemeClr val="bg1"/>
                </a:solidFill>
                <a:effectLst/>
                <a:latin typeface="+mj-lt"/>
                <a:ea typeface="Aptos" panose="020B0004020202020204" pitchFamily="34" charset="0"/>
                <a:cs typeface="Times New Roman" panose="02020603050405020304" pitchFamily="18" charset="0"/>
              </a:rPr>
              <a:t>, </a:t>
            </a:r>
            <a:r>
              <a:rPr lang="en-US" sz="2500" i="1" kern="100" dirty="0">
                <a:solidFill>
                  <a:schemeClr val="bg1"/>
                </a:solidFill>
                <a:effectLst/>
                <a:latin typeface="+mj-lt"/>
                <a:ea typeface="Aptos" panose="020B0004020202020204" pitchFamily="34" charset="0"/>
                <a:cs typeface="Times New Roman" panose="02020603050405020304" pitchFamily="18" charset="0"/>
              </a:rPr>
              <a:t>30</a:t>
            </a:r>
            <a:r>
              <a:rPr lang="en-US" sz="2500" kern="100" dirty="0">
                <a:solidFill>
                  <a:schemeClr val="bg1"/>
                </a:solidFill>
                <a:effectLst/>
                <a:latin typeface="+mj-lt"/>
                <a:ea typeface="Aptos" panose="020B0004020202020204" pitchFamily="34" charset="0"/>
                <a:cs typeface="Times New Roman" panose="02020603050405020304" pitchFamily="18" charset="0"/>
              </a:rPr>
              <a:t>(5), 1345–1354. https://doi.org/10.1111/jonm.13601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17649" y="0"/>
                  </a:moveTo>
                  <a:lnTo>
                    <a:pt x="4257077" y="0"/>
                  </a:lnTo>
                  <a:cubicBezTo>
                    <a:pt x="4266824" y="0"/>
                    <a:pt x="4274726" y="7902"/>
                    <a:pt x="4274726" y="17649"/>
                  </a:cubicBezTo>
                  <a:lnTo>
                    <a:pt x="4274726" y="2149818"/>
                  </a:lnTo>
                  <a:cubicBezTo>
                    <a:pt x="4274726" y="2154499"/>
                    <a:pt x="4272866" y="2158988"/>
                    <a:pt x="4269557" y="2162297"/>
                  </a:cubicBezTo>
                  <a:cubicBezTo>
                    <a:pt x="4266247" y="2165607"/>
                    <a:pt x="4261758" y="2167467"/>
                    <a:pt x="4257077" y="2167467"/>
                  </a:cubicBezTo>
                  <a:lnTo>
                    <a:pt x="17649" y="2167467"/>
                  </a:lnTo>
                  <a:cubicBezTo>
                    <a:pt x="12968" y="2167467"/>
                    <a:pt x="8479" y="2165607"/>
                    <a:pt x="5169" y="2162297"/>
                  </a:cubicBezTo>
                  <a:cubicBezTo>
                    <a:pt x="1859" y="2158988"/>
                    <a:pt x="0" y="2154499"/>
                    <a:pt x="0" y="2149818"/>
                  </a:cubicBezTo>
                  <a:lnTo>
                    <a:pt x="0" y="17649"/>
                  </a:lnTo>
                  <a:cubicBezTo>
                    <a:pt x="0" y="12968"/>
                    <a:pt x="1859" y="8479"/>
                    <a:pt x="5169" y="5169"/>
                  </a:cubicBezTo>
                  <a:cubicBezTo>
                    <a:pt x="8479" y="1859"/>
                    <a:pt x="12968" y="0"/>
                    <a:pt x="17649" y="0"/>
                  </a:cubicBezTo>
                  <a:close/>
                </a:path>
              </a:pathLst>
            </a:custGeom>
            <a:solidFill>
              <a:srgbClr val="EBF0F9">
                <a:alpha val="45882"/>
              </a:srgbClr>
            </a:solidFill>
            <a:ln w="38100" cap="rnd">
              <a:solidFill>
                <a:srgbClr val="000000">
                  <a:alpha val="45882"/>
                </a:srgbClr>
              </a:solidFill>
              <a:prstDash val="solid"/>
              <a:round/>
            </a:ln>
          </p:spPr>
        </p:sp>
        <p:sp>
          <p:nvSpPr>
            <p:cNvPr id="6" name="TextBox 6"/>
            <p:cNvSpPr txBox="1"/>
            <p:nvPr/>
          </p:nvSpPr>
          <p:spPr>
            <a:xfrm>
              <a:off x="0" y="76200"/>
              <a:ext cx="4274726" cy="2091267"/>
            </a:xfrm>
            <a:prstGeom prst="rect">
              <a:avLst/>
            </a:prstGeom>
          </p:spPr>
          <p:txBody>
            <a:bodyPr lIns="50800" tIns="50800" rIns="50800" bIns="50800" rtlCol="0" anchor="ctr"/>
            <a:lstStyle/>
            <a:p>
              <a:pPr algn="ctr">
                <a:lnSpc>
                  <a:spcPts val="1737"/>
                </a:lnSpc>
              </a:pPr>
              <a:endParaRPr/>
            </a:p>
          </p:txBody>
        </p:sp>
      </p:grpSp>
      <p:grpSp>
        <p:nvGrpSpPr>
          <p:cNvPr id="7" name="Group 7"/>
          <p:cNvGrpSpPr/>
          <p:nvPr/>
        </p:nvGrpSpPr>
        <p:grpSpPr>
          <a:xfrm>
            <a:off x="0" y="0"/>
            <a:ext cx="5045340" cy="10287000"/>
            <a:chOff x="0" y="0"/>
            <a:chExt cx="1328814" cy="2709333"/>
          </a:xfrm>
        </p:grpSpPr>
        <p:sp>
          <p:nvSpPr>
            <p:cNvPr id="8" name="Freeform 8"/>
            <p:cNvSpPr/>
            <p:nvPr/>
          </p:nvSpPr>
          <p:spPr>
            <a:xfrm>
              <a:off x="0" y="0"/>
              <a:ext cx="1328814" cy="2709333"/>
            </a:xfrm>
            <a:custGeom>
              <a:avLst/>
              <a:gdLst/>
              <a:ahLst/>
              <a:cxnLst/>
              <a:rect l="l" t="t" r="r" b="b"/>
              <a:pathLst>
                <a:path w="1328814" h="2709333">
                  <a:moveTo>
                    <a:pt x="0" y="0"/>
                  </a:moveTo>
                  <a:lnTo>
                    <a:pt x="1328814" y="0"/>
                  </a:lnTo>
                  <a:lnTo>
                    <a:pt x="1328814" y="2709333"/>
                  </a:lnTo>
                  <a:lnTo>
                    <a:pt x="0" y="2709333"/>
                  </a:lnTo>
                  <a:close/>
                </a:path>
              </a:pathLst>
            </a:custGeom>
            <a:gradFill rotWithShape="1">
              <a:gsLst>
                <a:gs pos="0">
                  <a:srgbClr val="11DAB7">
                    <a:alpha val="100000"/>
                  </a:srgbClr>
                </a:gs>
                <a:gs pos="100000">
                  <a:srgbClr val="087C8D">
                    <a:alpha val="100000"/>
                  </a:srgbClr>
                </a:gs>
              </a:gsLst>
              <a:lin ang="5400000"/>
            </a:gradFill>
          </p:spPr>
        </p:sp>
        <p:sp>
          <p:nvSpPr>
            <p:cNvPr id="9" name="TextBox 9"/>
            <p:cNvSpPr txBox="1"/>
            <p:nvPr/>
          </p:nvSpPr>
          <p:spPr>
            <a:xfrm>
              <a:off x="0" y="76200"/>
              <a:ext cx="1328814" cy="2633133"/>
            </a:xfrm>
            <a:prstGeom prst="rect">
              <a:avLst/>
            </a:prstGeom>
          </p:spPr>
          <p:txBody>
            <a:bodyPr lIns="50800" tIns="50800" rIns="50800" bIns="50800" rtlCol="0" anchor="ctr"/>
            <a:lstStyle/>
            <a:p>
              <a:pPr algn="ctr">
                <a:lnSpc>
                  <a:spcPts val="1737"/>
                </a:lnSpc>
              </a:pPr>
              <a:endParaRPr/>
            </a:p>
          </p:txBody>
        </p:sp>
      </p:grpSp>
      <p:grpSp>
        <p:nvGrpSpPr>
          <p:cNvPr id="10" name="Group 10"/>
          <p:cNvGrpSpPr/>
          <p:nvPr/>
        </p:nvGrpSpPr>
        <p:grpSpPr>
          <a:xfrm>
            <a:off x="1028700" y="1796903"/>
            <a:ext cx="5728644" cy="6693193"/>
            <a:chOff x="0" y="0"/>
            <a:chExt cx="887517" cy="1036951"/>
          </a:xfrm>
        </p:grpSpPr>
        <p:sp>
          <p:nvSpPr>
            <p:cNvPr id="11" name="Freeform 11"/>
            <p:cNvSpPr/>
            <p:nvPr/>
          </p:nvSpPr>
          <p:spPr>
            <a:xfrm>
              <a:off x="0" y="0"/>
              <a:ext cx="887517" cy="1036951"/>
            </a:xfrm>
            <a:custGeom>
              <a:avLst/>
              <a:gdLst/>
              <a:ahLst/>
              <a:cxnLst/>
              <a:rect l="l" t="t" r="r" b="b"/>
              <a:pathLst>
                <a:path w="887517" h="1036951">
                  <a:moveTo>
                    <a:pt x="31083" y="0"/>
                  </a:moveTo>
                  <a:lnTo>
                    <a:pt x="856434" y="0"/>
                  </a:lnTo>
                  <a:cubicBezTo>
                    <a:pt x="864678" y="0"/>
                    <a:pt x="872584" y="3275"/>
                    <a:pt x="878413" y="9104"/>
                  </a:cubicBezTo>
                  <a:cubicBezTo>
                    <a:pt x="884242" y="14933"/>
                    <a:pt x="887517" y="22839"/>
                    <a:pt x="887517" y="31083"/>
                  </a:cubicBezTo>
                  <a:lnTo>
                    <a:pt x="887517" y="1005868"/>
                  </a:lnTo>
                  <a:cubicBezTo>
                    <a:pt x="887517" y="1023034"/>
                    <a:pt x="873601" y="1036951"/>
                    <a:pt x="856434" y="1036951"/>
                  </a:cubicBezTo>
                  <a:lnTo>
                    <a:pt x="31083" y="1036951"/>
                  </a:lnTo>
                  <a:cubicBezTo>
                    <a:pt x="13916" y="1036951"/>
                    <a:pt x="0" y="1023034"/>
                    <a:pt x="0" y="1005868"/>
                  </a:cubicBezTo>
                  <a:lnTo>
                    <a:pt x="0" y="31083"/>
                  </a:lnTo>
                  <a:cubicBezTo>
                    <a:pt x="0" y="13916"/>
                    <a:pt x="13916" y="0"/>
                    <a:pt x="31083" y="0"/>
                  </a:cubicBezTo>
                  <a:close/>
                </a:path>
              </a:pathLst>
            </a:custGeom>
            <a:blipFill>
              <a:blip r:embed="rId4"/>
              <a:stretch>
                <a:fillRect l="-37548" r="-37548"/>
              </a:stretch>
            </a:blipFill>
            <a:ln w="95250" cap="rnd">
              <a:solidFill>
                <a:srgbClr val="00DFB6"/>
              </a:solidFill>
              <a:prstDash val="solid"/>
              <a:round/>
            </a:ln>
          </p:spPr>
        </p:sp>
      </p:grpSp>
      <p:grpSp>
        <p:nvGrpSpPr>
          <p:cNvPr id="12" name="Group 12"/>
          <p:cNvGrpSpPr/>
          <p:nvPr/>
        </p:nvGrpSpPr>
        <p:grpSpPr>
          <a:xfrm>
            <a:off x="3893022" y="814999"/>
            <a:ext cx="4280548" cy="427401"/>
            <a:chOff x="0" y="0"/>
            <a:chExt cx="1127387" cy="112567"/>
          </a:xfrm>
        </p:grpSpPr>
        <p:sp>
          <p:nvSpPr>
            <p:cNvPr id="13" name="Freeform 13"/>
            <p:cNvSpPr/>
            <p:nvPr/>
          </p:nvSpPr>
          <p:spPr>
            <a:xfrm>
              <a:off x="0" y="0"/>
              <a:ext cx="1127387" cy="112567"/>
            </a:xfrm>
            <a:custGeom>
              <a:avLst/>
              <a:gdLst/>
              <a:ahLst/>
              <a:cxnLst/>
              <a:rect l="l" t="t" r="r" b="b"/>
              <a:pathLst>
                <a:path w="1127387" h="112567">
                  <a:moveTo>
                    <a:pt x="27129" y="0"/>
                  </a:moveTo>
                  <a:lnTo>
                    <a:pt x="1100258" y="0"/>
                  </a:lnTo>
                  <a:cubicBezTo>
                    <a:pt x="1115241" y="0"/>
                    <a:pt x="1127387" y="12146"/>
                    <a:pt x="1127387" y="27129"/>
                  </a:cubicBezTo>
                  <a:lnTo>
                    <a:pt x="1127387" y="85437"/>
                  </a:lnTo>
                  <a:cubicBezTo>
                    <a:pt x="1127387" y="100420"/>
                    <a:pt x="1115241" y="112567"/>
                    <a:pt x="1100258" y="112567"/>
                  </a:cubicBezTo>
                  <a:lnTo>
                    <a:pt x="27129" y="112567"/>
                  </a:lnTo>
                  <a:cubicBezTo>
                    <a:pt x="12146" y="112567"/>
                    <a:pt x="0" y="100420"/>
                    <a:pt x="0" y="85437"/>
                  </a:cubicBezTo>
                  <a:lnTo>
                    <a:pt x="0" y="27129"/>
                  </a:lnTo>
                  <a:cubicBezTo>
                    <a:pt x="0" y="12146"/>
                    <a:pt x="12146" y="0"/>
                    <a:pt x="27129" y="0"/>
                  </a:cubicBezTo>
                  <a:close/>
                </a:path>
              </a:pathLst>
            </a:custGeom>
            <a:gradFill rotWithShape="1">
              <a:gsLst>
                <a:gs pos="0">
                  <a:srgbClr val="11DAB7">
                    <a:alpha val="100000"/>
                  </a:srgbClr>
                </a:gs>
                <a:gs pos="100000">
                  <a:srgbClr val="087C8D">
                    <a:alpha val="100000"/>
                  </a:srgbClr>
                </a:gs>
              </a:gsLst>
              <a:lin ang="0"/>
            </a:gradFill>
          </p:spPr>
        </p:sp>
        <p:sp>
          <p:nvSpPr>
            <p:cNvPr id="14" name="TextBox 14"/>
            <p:cNvSpPr txBox="1"/>
            <p:nvPr/>
          </p:nvSpPr>
          <p:spPr>
            <a:xfrm>
              <a:off x="0" y="76200"/>
              <a:ext cx="1127387" cy="36367"/>
            </a:xfrm>
            <a:prstGeom prst="rect">
              <a:avLst/>
            </a:prstGeom>
          </p:spPr>
          <p:txBody>
            <a:bodyPr lIns="50800" tIns="50800" rIns="50800" bIns="50800" rtlCol="0" anchor="ctr"/>
            <a:lstStyle/>
            <a:p>
              <a:pPr algn="ctr">
                <a:lnSpc>
                  <a:spcPts val="1737"/>
                </a:lnSpc>
              </a:pPr>
              <a:endParaRPr/>
            </a:p>
          </p:txBody>
        </p:sp>
      </p:grpSp>
      <p:grpSp>
        <p:nvGrpSpPr>
          <p:cNvPr id="18" name="Group 18"/>
          <p:cNvGrpSpPr/>
          <p:nvPr/>
        </p:nvGrpSpPr>
        <p:grpSpPr>
          <a:xfrm>
            <a:off x="14305007" y="9044599"/>
            <a:ext cx="4280548" cy="427401"/>
            <a:chOff x="0" y="0"/>
            <a:chExt cx="1127387" cy="112567"/>
          </a:xfrm>
        </p:grpSpPr>
        <p:sp>
          <p:nvSpPr>
            <p:cNvPr id="19" name="Freeform 19"/>
            <p:cNvSpPr/>
            <p:nvPr/>
          </p:nvSpPr>
          <p:spPr>
            <a:xfrm>
              <a:off x="0" y="0"/>
              <a:ext cx="1127387" cy="112567"/>
            </a:xfrm>
            <a:custGeom>
              <a:avLst/>
              <a:gdLst/>
              <a:ahLst/>
              <a:cxnLst/>
              <a:rect l="l" t="t" r="r" b="b"/>
              <a:pathLst>
                <a:path w="1127387" h="112567">
                  <a:moveTo>
                    <a:pt x="27129" y="0"/>
                  </a:moveTo>
                  <a:lnTo>
                    <a:pt x="1100258" y="0"/>
                  </a:lnTo>
                  <a:cubicBezTo>
                    <a:pt x="1115241" y="0"/>
                    <a:pt x="1127387" y="12146"/>
                    <a:pt x="1127387" y="27129"/>
                  </a:cubicBezTo>
                  <a:lnTo>
                    <a:pt x="1127387" y="85437"/>
                  </a:lnTo>
                  <a:cubicBezTo>
                    <a:pt x="1127387" y="100420"/>
                    <a:pt x="1115241" y="112567"/>
                    <a:pt x="1100258" y="112567"/>
                  </a:cubicBezTo>
                  <a:lnTo>
                    <a:pt x="27129" y="112567"/>
                  </a:lnTo>
                  <a:cubicBezTo>
                    <a:pt x="12146" y="112567"/>
                    <a:pt x="0" y="100420"/>
                    <a:pt x="0" y="85437"/>
                  </a:cubicBezTo>
                  <a:lnTo>
                    <a:pt x="0" y="27129"/>
                  </a:lnTo>
                  <a:cubicBezTo>
                    <a:pt x="0" y="12146"/>
                    <a:pt x="12146" y="0"/>
                    <a:pt x="27129" y="0"/>
                  </a:cubicBezTo>
                  <a:close/>
                </a:path>
              </a:pathLst>
            </a:custGeom>
            <a:gradFill rotWithShape="1">
              <a:gsLst>
                <a:gs pos="0">
                  <a:srgbClr val="11DAB7">
                    <a:alpha val="100000"/>
                  </a:srgbClr>
                </a:gs>
                <a:gs pos="100000">
                  <a:srgbClr val="087C8D">
                    <a:alpha val="100000"/>
                  </a:srgbClr>
                </a:gs>
              </a:gsLst>
              <a:path path="circle">
                <a:fillToRect r="100000" b="100000"/>
              </a:path>
              <a:tileRect l="-100000" t="-100000"/>
            </a:gradFill>
          </p:spPr>
        </p:sp>
        <p:sp>
          <p:nvSpPr>
            <p:cNvPr id="20" name="TextBox 20"/>
            <p:cNvSpPr txBox="1"/>
            <p:nvPr/>
          </p:nvSpPr>
          <p:spPr>
            <a:xfrm>
              <a:off x="0" y="76200"/>
              <a:ext cx="1127387" cy="36367"/>
            </a:xfrm>
            <a:prstGeom prst="rect">
              <a:avLst/>
            </a:prstGeom>
          </p:spPr>
          <p:txBody>
            <a:bodyPr lIns="50800" tIns="50800" rIns="50800" bIns="50800" rtlCol="0" anchor="ctr"/>
            <a:lstStyle/>
            <a:p>
              <a:pPr algn="ctr">
                <a:lnSpc>
                  <a:spcPts val="1737"/>
                </a:lnSpc>
              </a:pPr>
              <a:endParaRPr/>
            </a:p>
          </p:txBody>
        </p:sp>
      </p:grpSp>
      <p:sp>
        <p:nvSpPr>
          <p:cNvPr id="21" name="Freeform 21"/>
          <p:cNvSpPr/>
          <p:nvPr/>
        </p:nvSpPr>
        <p:spPr>
          <a:xfrm>
            <a:off x="16217435" y="1395512"/>
            <a:ext cx="629237" cy="629237"/>
          </a:xfrm>
          <a:custGeom>
            <a:avLst/>
            <a:gdLst/>
            <a:ahLst/>
            <a:cxnLst/>
            <a:rect l="l" t="t" r="r" b="b"/>
            <a:pathLst>
              <a:path w="629237" h="629237">
                <a:moveTo>
                  <a:pt x="0" y="0"/>
                </a:moveTo>
                <a:lnTo>
                  <a:pt x="629237" y="0"/>
                </a:lnTo>
                <a:lnTo>
                  <a:pt x="629237"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7544334" y="8490097"/>
            <a:ext cx="629237" cy="629237"/>
          </a:xfrm>
          <a:custGeom>
            <a:avLst/>
            <a:gdLst/>
            <a:ahLst/>
            <a:cxnLst/>
            <a:rect l="l" t="t" r="r" b="b"/>
            <a:pathLst>
              <a:path w="629237" h="629237">
                <a:moveTo>
                  <a:pt x="0" y="0"/>
                </a:moveTo>
                <a:lnTo>
                  <a:pt x="629237" y="0"/>
                </a:lnTo>
                <a:lnTo>
                  <a:pt x="629237" y="629236"/>
                </a:lnTo>
                <a:lnTo>
                  <a:pt x="0" y="6292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4" name="Group 24"/>
          <p:cNvGrpSpPr/>
          <p:nvPr/>
        </p:nvGrpSpPr>
        <p:grpSpPr>
          <a:xfrm>
            <a:off x="-312807" y="2338132"/>
            <a:ext cx="1899318" cy="854802"/>
            <a:chOff x="0" y="0"/>
            <a:chExt cx="500232" cy="225133"/>
          </a:xfrm>
        </p:grpSpPr>
        <p:sp>
          <p:nvSpPr>
            <p:cNvPr id="25" name="Freeform 25"/>
            <p:cNvSpPr/>
            <p:nvPr/>
          </p:nvSpPr>
          <p:spPr>
            <a:xfrm>
              <a:off x="0" y="0"/>
              <a:ext cx="500232" cy="225133"/>
            </a:xfrm>
            <a:custGeom>
              <a:avLst/>
              <a:gdLst/>
              <a:ahLst/>
              <a:cxnLst/>
              <a:rect l="l" t="t" r="r" b="b"/>
              <a:pathLst>
                <a:path w="500232" h="225133">
                  <a:moveTo>
                    <a:pt x="61142" y="0"/>
                  </a:moveTo>
                  <a:lnTo>
                    <a:pt x="439090" y="0"/>
                  </a:lnTo>
                  <a:cubicBezTo>
                    <a:pt x="455305" y="0"/>
                    <a:pt x="470857" y="6442"/>
                    <a:pt x="482324" y="17908"/>
                  </a:cubicBezTo>
                  <a:cubicBezTo>
                    <a:pt x="493790" y="29375"/>
                    <a:pt x="500232" y="44926"/>
                    <a:pt x="500232" y="61142"/>
                  </a:cubicBezTo>
                  <a:lnTo>
                    <a:pt x="500232" y="163991"/>
                  </a:lnTo>
                  <a:cubicBezTo>
                    <a:pt x="500232" y="197759"/>
                    <a:pt x="472858" y="225133"/>
                    <a:pt x="439090" y="225133"/>
                  </a:cubicBezTo>
                  <a:lnTo>
                    <a:pt x="61142" y="225133"/>
                  </a:lnTo>
                  <a:cubicBezTo>
                    <a:pt x="27374" y="225133"/>
                    <a:pt x="0" y="197759"/>
                    <a:pt x="0" y="163991"/>
                  </a:cubicBezTo>
                  <a:lnTo>
                    <a:pt x="0" y="61142"/>
                  </a:lnTo>
                  <a:cubicBezTo>
                    <a:pt x="0" y="27374"/>
                    <a:pt x="27374" y="0"/>
                    <a:pt x="61142" y="0"/>
                  </a:cubicBezTo>
                  <a:close/>
                </a:path>
              </a:pathLst>
            </a:custGeom>
            <a:solidFill>
              <a:srgbClr val="1A2768"/>
            </a:solidFill>
          </p:spPr>
        </p:sp>
        <p:sp>
          <p:nvSpPr>
            <p:cNvPr id="26" name="TextBox 26"/>
            <p:cNvSpPr txBox="1"/>
            <p:nvPr/>
          </p:nvSpPr>
          <p:spPr>
            <a:xfrm>
              <a:off x="0" y="76200"/>
              <a:ext cx="500232" cy="148933"/>
            </a:xfrm>
            <a:prstGeom prst="rect">
              <a:avLst/>
            </a:prstGeom>
          </p:spPr>
          <p:txBody>
            <a:bodyPr lIns="50800" tIns="50800" rIns="50800" bIns="50800" rtlCol="0" anchor="ctr"/>
            <a:lstStyle/>
            <a:p>
              <a:pPr algn="ctr">
                <a:lnSpc>
                  <a:spcPts val="1737"/>
                </a:lnSpc>
              </a:pPr>
              <a:endParaRPr/>
            </a:p>
          </p:txBody>
        </p:sp>
      </p:grpSp>
      <p:sp>
        <p:nvSpPr>
          <p:cNvPr id="28" name="TextBox 28"/>
          <p:cNvSpPr txBox="1"/>
          <p:nvPr/>
        </p:nvSpPr>
        <p:spPr>
          <a:xfrm>
            <a:off x="8429970" y="2158853"/>
            <a:ext cx="7495830" cy="1079647"/>
          </a:xfrm>
          <a:prstGeom prst="rect">
            <a:avLst/>
          </a:prstGeom>
        </p:spPr>
        <p:txBody>
          <a:bodyPr wrap="square" lIns="0" tIns="0" rIns="0" bIns="0" rtlCol="0" anchor="t">
            <a:spAutoFit/>
          </a:bodyPr>
          <a:lstStyle/>
          <a:p>
            <a:pPr marL="0" marR="0">
              <a:spcBef>
                <a:spcPts val="0"/>
              </a:spcBef>
              <a:spcAft>
                <a:spcPts val="800"/>
              </a:spcAft>
            </a:pPr>
            <a:r>
              <a:rPr lang="en-US" sz="7000" b="1" kern="100" dirty="0">
                <a:effectLst/>
                <a:latin typeface="+mj-lt"/>
                <a:ea typeface="Aptos" panose="020B0004020202020204" pitchFamily="34" charset="0"/>
                <a:cs typeface="Times New Roman" panose="02020603050405020304" pitchFamily="18" charset="0"/>
              </a:rPr>
              <a:t>The Local Problem</a:t>
            </a:r>
            <a:endParaRPr lang="en-US" sz="7000" kern="100" dirty="0">
              <a:effectLst/>
              <a:latin typeface="+mj-lt"/>
              <a:ea typeface="Aptos" panose="020B0004020202020204" pitchFamily="34" charset="0"/>
              <a:cs typeface="Times New Roman" panose="02020603050405020304" pitchFamily="18" charset="0"/>
            </a:endParaRPr>
          </a:p>
        </p:txBody>
      </p:sp>
      <p:graphicFrame>
        <p:nvGraphicFramePr>
          <p:cNvPr id="30" name="Diagram 29">
            <a:extLst>
              <a:ext uri="{FF2B5EF4-FFF2-40B4-BE49-F238E27FC236}">
                <a16:creationId xmlns:a16="http://schemas.microsoft.com/office/drawing/2014/main" xmlns="" id="{D9B212EA-5AE8-42DE-4D2B-ECC6842790E2}"/>
              </a:ext>
            </a:extLst>
          </p:cNvPr>
          <p:cNvGraphicFramePr/>
          <p:nvPr>
            <p:extLst>
              <p:ext uri="{D42A27DB-BD31-4B8C-83A1-F6EECF244321}">
                <p14:modId xmlns:p14="http://schemas.microsoft.com/office/powerpoint/2010/main" val="1081541345"/>
              </p:ext>
            </p:extLst>
          </p:nvPr>
        </p:nvGraphicFramePr>
        <p:xfrm>
          <a:off x="8153400" y="3543300"/>
          <a:ext cx="8839200" cy="51053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17649" y="0"/>
                  </a:moveTo>
                  <a:lnTo>
                    <a:pt x="4257077" y="0"/>
                  </a:lnTo>
                  <a:cubicBezTo>
                    <a:pt x="4266824" y="0"/>
                    <a:pt x="4274726" y="7902"/>
                    <a:pt x="4274726" y="17649"/>
                  </a:cubicBezTo>
                  <a:lnTo>
                    <a:pt x="4274726" y="2149818"/>
                  </a:lnTo>
                  <a:cubicBezTo>
                    <a:pt x="4274726" y="2154499"/>
                    <a:pt x="4272866" y="2158988"/>
                    <a:pt x="4269557" y="2162297"/>
                  </a:cubicBezTo>
                  <a:cubicBezTo>
                    <a:pt x="4266247" y="2165607"/>
                    <a:pt x="4261758" y="2167467"/>
                    <a:pt x="4257077" y="2167467"/>
                  </a:cubicBezTo>
                  <a:lnTo>
                    <a:pt x="17649" y="2167467"/>
                  </a:lnTo>
                  <a:cubicBezTo>
                    <a:pt x="12968" y="2167467"/>
                    <a:pt x="8479" y="2165607"/>
                    <a:pt x="5169" y="2162297"/>
                  </a:cubicBezTo>
                  <a:cubicBezTo>
                    <a:pt x="1859" y="2158988"/>
                    <a:pt x="0" y="2154499"/>
                    <a:pt x="0" y="2149818"/>
                  </a:cubicBezTo>
                  <a:lnTo>
                    <a:pt x="0" y="17649"/>
                  </a:lnTo>
                  <a:cubicBezTo>
                    <a:pt x="0" y="12968"/>
                    <a:pt x="1859" y="8479"/>
                    <a:pt x="5169" y="5169"/>
                  </a:cubicBezTo>
                  <a:cubicBezTo>
                    <a:pt x="8479" y="1859"/>
                    <a:pt x="12968" y="0"/>
                    <a:pt x="17649" y="0"/>
                  </a:cubicBezTo>
                  <a:close/>
                </a:path>
              </a:pathLst>
            </a:custGeom>
            <a:solidFill>
              <a:srgbClr val="EBF0F9">
                <a:alpha val="45882"/>
              </a:srgbClr>
            </a:solidFill>
            <a:ln w="38100" cap="rnd">
              <a:solidFill>
                <a:srgbClr val="000000">
                  <a:alpha val="45882"/>
                </a:srgbClr>
              </a:solidFill>
              <a:prstDash val="solid"/>
              <a:round/>
            </a:ln>
          </p:spPr>
        </p:sp>
        <p:sp>
          <p:nvSpPr>
            <p:cNvPr id="6" name="TextBox 6"/>
            <p:cNvSpPr txBox="1"/>
            <p:nvPr/>
          </p:nvSpPr>
          <p:spPr>
            <a:xfrm>
              <a:off x="0" y="76200"/>
              <a:ext cx="4274726" cy="2091267"/>
            </a:xfrm>
            <a:prstGeom prst="rect">
              <a:avLst/>
            </a:prstGeom>
          </p:spPr>
          <p:txBody>
            <a:bodyPr lIns="50800" tIns="50800" rIns="50800" bIns="50800" rtlCol="0" anchor="ctr"/>
            <a:lstStyle/>
            <a:p>
              <a:pPr algn="ctr">
                <a:lnSpc>
                  <a:spcPts val="1737"/>
                </a:lnSpc>
              </a:pPr>
              <a:endParaRPr/>
            </a:p>
          </p:txBody>
        </p:sp>
      </p:grpSp>
      <p:grpSp>
        <p:nvGrpSpPr>
          <p:cNvPr id="7" name="Group 7"/>
          <p:cNvGrpSpPr/>
          <p:nvPr/>
        </p:nvGrpSpPr>
        <p:grpSpPr>
          <a:xfrm>
            <a:off x="0" y="0"/>
            <a:ext cx="5045340" cy="10287000"/>
            <a:chOff x="0" y="0"/>
            <a:chExt cx="1328814" cy="2709333"/>
          </a:xfrm>
        </p:grpSpPr>
        <p:sp>
          <p:nvSpPr>
            <p:cNvPr id="8" name="Freeform 8"/>
            <p:cNvSpPr/>
            <p:nvPr/>
          </p:nvSpPr>
          <p:spPr>
            <a:xfrm>
              <a:off x="0" y="0"/>
              <a:ext cx="1328814" cy="2709333"/>
            </a:xfrm>
            <a:custGeom>
              <a:avLst/>
              <a:gdLst/>
              <a:ahLst/>
              <a:cxnLst/>
              <a:rect l="l" t="t" r="r" b="b"/>
              <a:pathLst>
                <a:path w="1328814" h="2709333">
                  <a:moveTo>
                    <a:pt x="0" y="0"/>
                  </a:moveTo>
                  <a:lnTo>
                    <a:pt x="1328814" y="0"/>
                  </a:lnTo>
                  <a:lnTo>
                    <a:pt x="1328814" y="2709333"/>
                  </a:lnTo>
                  <a:lnTo>
                    <a:pt x="0" y="2709333"/>
                  </a:lnTo>
                  <a:close/>
                </a:path>
              </a:pathLst>
            </a:custGeom>
            <a:gradFill rotWithShape="1">
              <a:gsLst>
                <a:gs pos="0">
                  <a:srgbClr val="11DAB7">
                    <a:alpha val="100000"/>
                  </a:srgbClr>
                </a:gs>
                <a:gs pos="100000">
                  <a:srgbClr val="087C8D">
                    <a:alpha val="100000"/>
                  </a:srgbClr>
                </a:gs>
              </a:gsLst>
              <a:lin ang="5400000"/>
            </a:gradFill>
          </p:spPr>
        </p:sp>
        <p:sp>
          <p:nvSpPr>
            <p:cNvPr id="9" name="TextBox 9"/>
            <p:cNvSpPr txBox="1"/>
            <p:nvPr/>
          </p:nvSpPr>
          <p:spPr>
            <a:xfrm>
              <a:off x="0" y="76200"/>
              <a:ext cx="1328814" cy="2633133"/>
            </a:xfrm>
            <a:prstGeom prst="rect">
              <a:avLst/>
            </a:prstGeom>
          </p:spPr>
          <p:txBody>
            <a:bodyPr lIns="50800" tIns="50800" rIns="50800" bIns="50800" rtlCol="0" anchor="ctr"/>
            <a:lstStyle/>
            <a:p>
              <a:pPr algn="ctr">
                <a:lnSpc>
                  <a:spcPts val="1737"/>
                </a:lnSpc>
              </a:pPr>
              <a:endParaRPr/>
            </a:p>
          </p:txBody>
        </p:sp>
      </p:grpSp>
      <p:grpSp>
        <p:nvGrpSpPr>
          <p:cNvPr id="10" name="Group 10"/>
          <p:cNvGrpSpPr/>
          <p:nvPr/>
        </p:nvGrpSpPr>
        <p:grpSpPr>
          <a:xfrm>
            <a:off x="1028700" y="1796903"/>
            <a:ext cx="5728644" cy="6693193"/>
            <a:chOff x="0" y="0"/>
            <a:chExt cx="887517" cy="1036951"/>
          </a:xfrm>
        </p:grpSpPr>
        <p:sp>
          <p:nvSpPr>
            <p:cNvPr id="11" name="Freeform 11"/>
            <p:cNvSpPr/>
            <p:nvPr/>
          </p:nvSpPr>
          <p:spPr>
            <a:xfrm>
              <a:off x="0" y="0"/>
              <a:ext cx="887517" cy="1036951"/>
            </a:xfrm>
            <a:custGeom>
              <a:avLst/>
              <a:gdLst/>
              <a:ahLst/>
              <a:cxnLst/>
              <a:rect l="l" t="t" r="r" b="b"/>
              <a:pathLst>
                <a:path w="887517" h="1036951">
                  <a:moveTo>
                    <a:pt x="31083" y="0"/>
                  </a:moveTo>
                  <a:lnTo>
                    <a:pt x="856434" y="0"/>
                  </a:lnTo>
                  <a:cubicBezTo>
                    <a:pt x="864678" y="0"/>
                    <a:pt x="872584" y="3275"/>
                    <a:pt x="878413" y="9104"/>
                  </a:cubicBezTo>
                  <a:cubicBezTo>
                    <a:pt x="884242" y="14933"/>
                    <a:pt x="887517" y="22839"/>
                    <a:pt x="887517" y="31083"/>
                  </a:cubicBezTo>
                  <a:lnTo>
                    <a:pt x="887517" y="1005868"/>
                  </a:lnTo>
                  <a:cubicBezTo>
                    <a:pt x="887517" y="1023034"/>
                    <a:pt x="873601" y="1036951"/>
                    <a:pt x="856434" y="1036951"/>
                  </a:cubicBezTo>
                  <a:lnTo>
                    <a:pt x="31083" y="1036951"/>
                  </a:lnTo>
                  <a:cubicBezTo>
                    <a:pt x="13916" y="1036951"/>
                    <a:pt x="0" y="1023034"/>
                    <a:pt x="0" y="1005868"/>
                  </a:cubicBezTo>
                  <a:lnTo>
                    <a:pt x="0" y="31083"/>
                  </a:lnTo>
                  <a:cubicBezTo>
                    <a:pt x="0" y="13916"/>
                    <a:pt x="13916" y="0"/>
                    <a:pt x="31083" y="0"/>
                  </a:cubicBezTo>
                  <a:close/>
                </a:path>
              </a:pathLst>
            </a:custGeom>
            <a:blipFill>
              <a:blip r:embed="rId4"/>
              <a:stretch>
                <a:fillRect l="-8960" r="-66405"/>
              </a:stretch>
            </a:blipFill>
            <a:ln w="95250" cap="rnd">
              <a:solidFill>
                <a:srgbClr val="00DFB6"/>
              </a:solidFill>
              <a:prstDash val="solid"/>
              <a:round/>
            </a:ln>
          </p:spPr>
        </p:sp>
      </p:grpSp>
      <p:grpSp>
        <p:nvGrpSpPr>
          <p:cNvPr id="12" name="Group 12"/>
          <p:cNvGrpSpPr/>
          <p:nvPr/>
        </p:nvGrpSpPr>
        <p:grpSpPr>
          <a:xfrm>
            <a:off x="3893022" y="814999"/>
            <a:ext cx="4280548" cy="427401"/>
            <a:chOff x="0" y="0"/>
            <a:chExt cx="1127387" cy="112567"/>
          </a:xfrm>
        </p:grpSpPr>
        <p:sp>
          <p:nvSpPr>
            <p:cNvPr id="13" name="Freeform 13"/>
            <p:cNvSpPr/>
            <p:nvPr/>
          </p:nvSpPr>
          <p:spPr>
            <a:xfrm>
              <a:off x="0" y="0"/>
              <a:ext cx="1127387" cy="112567"/>
            </a:xfrm>
            <a:custGeom>
              <a:avLst/>
              <a:gdLst/>
              <a:ahLst/>
              <a:cxnLst/>
              <a:rect l="l" t="t" r="r" b="b"/>
              <a:pathLst>
                <a:path w="1127387" h="112567">
                  <a:moveTo>
                    <a:pt x="27129" y="0"/>
                  </a:moveTo>
                  <a:lnTo>
                    <a:pt x="1100258" y="0"/>
                  </a:lnTo>
                  <a:cubicBezTo>
                    <a:pt x="1115241" y="0"/>
                    <a:pt x="1127387" y="12146"/>
                    <a:pt x="1127387" y="27129"/>
                  </a:cubicBezTo>
                  <a:lnTo>
                    <a:pt x="1127387" y="85437"/>
                  </a:lnTo>
                  <a:cubicBezTo>
                    <a:pt x="1127387" y="100420"/>
                    <a:pt x="1115241" y="112567"/>
                    <a:pt x="1100258" y="112567"/>
                  </a:cubicBezTo>
                  <a:lnTo>
                    <a:pt x="27129" y="112567"/>
                  </a:lnTo>
                  <a:cubicBezTo>
                    <a:pt x="12146" y="112567"/>
                    <a:pt x="0" y="100420"/>
                    <a:pt x="0" y="85437"/>
                  </a:cubicBezTo>
                  <a:lnTo>
                    <a:pt x="0" y="27129"/>
                  </a:lnTo>
                  <a:cubicBezTo>
                    <a:pt x="0" y="12146"/>
                    <a:pt x="12146" y="0"/>
                    <a:pt x="27129" y="0"/>
                  </a:cubicBezTo>
                  <a:close/>
                </a:path>
              </a:pathLst>
            </a:custGeom>
            <a:gradFill rotWithShape="1">
              <a:gsLst>
                <a:gs pos="0">
                  <a:srgbClr val="11DAB7">
                    <a:alpha val="100000"/>
                  </a:srgbClr>
                </a:gs>
                <a:gs pos="100000">
                  <a:srgbClr val="087C8D">
                    <a:alpha val="100000"/>
                  </a:srgbClr>
                </a:gs>
              </a:gsLst>
              <a:lin ang="0"/>
            </a:gradFill>
          </p:spPr>
        </p:sp>
        <p:sp>
          <p:nvSpPr>
            <p:cNvPr id="14" name="TextBox 14"/>
            <p:cNvSpPr txBox="1"/>
            <p:nvPr/>
          </p:nvSpPr>
          <p:spPr>
            <a:xfrm>
              <a:off x="0" y="76200"/>
              <a:ext cx="1127387" cy="36367"/>
            </a:xfrm>
            <a:prstGeom prst="rect">
              <a:avLst/>
            </a:prstGeom>
          </p:spPr>
          <p:txBody>
            <a:bodyPr lIns="50800" tIns="50800" rIns="50800" bIns="50800" rtlCol="0" anchor="ctr"/>
            <a:lstStyle/>
            <a:p>
              <a:pPr algn="ctr">
                <a:lnSpc>
                  <a:spcPts val="1737"/>
                </a:lnSpc>
              </a:pPr>
              <a:endParaRPr/>
            </a:p>
          </p:txBody>
        </p:sp>
      </p:grpSp>
      <p:grpSp>
        <p:nvGrpSpPr>
          <p:cNvPr id="18" name="Group 18"/>
          <p:cNvGrpSpPr/>
          <p:nvPr/>
        </p:nvGrpSpPr>
        <p:grpSpPr>
          <a:xfrm>
            <a:off x="14305007" y="9044599"/>
            <a:ext cx="4280548" cy="427401"/>
            <a:chOff x="0" y="0"/>
            <a:chExt cx="1127387" cy="112567"/>
          </a:xfrm>
        </p:grpSpPr>
        <p:sp>
          <p:nvSpPr>
            <p:cNvPr id="19" name="Freeform 19"/>
            <p:cNvSpPr/>
            <p:nvPr/>
          </p:nvSpPr>
          <p:spPr>
            <a:xfrm>
              <a:off x="0" y="0"/>
              <a:ext cx="1127387" cy="112567"/>
            </a:xfrm>
            <a:custGeom>
              <a:avLst/>
              <a:gdLst/>
              <a:ahLst/>
              <a:cxnLst/>
              <a:rect l="l" t="t" r="r" b="b"/>
              <a:pathLst>
                <a:path w="1127387" h="112567">
                  <a:moveTo>
                    <a:pt x="27129" y="0"/>
                  </a:moveTo>
                  <a:lnTo>
                    <a:pt x="1100258" y="0"/>
                  </a:lnTo>
                  <a:cubicBezTo>
                    <a:pt x="1115241" y="0"/>
                    <a:pt x="1127387" y="12146"/>
                    <a:pt x="1127387" y="27129"/>
                  </a:cubicBezTo>
                  <a:lnTo>
                    <a:pt x="1127387" y="85437"/>
                  </a:lnTo>
                  <a:cubicBezTo>
                    <a:pt x="1127387" y="100420"/>
                    <a:pt x="1115241" y="112567"/>
                    <a:pt x="1100258" y="112567"/>
                  </a:cubicBezTo>
                  <a:lnTo>
                    <a:pt x="27129" y="112567"/>
                  </a:lnTo>
                  <a:cubicBezTo>
                    <a:pt x="12146" y="112567"/>
                    <a:pt x="0" y="100420"/>
                    <a:pt x="0" y="85437"/>
                  </a:cubicBezTo>
                  <a:lnTo>
                    <a:pt x="0" y="27129"/>
                  </a:lnTo>
                  <a:cubicBezTo>
                    <a:pt x="0" y="12146"/>
                    <a:pt x="12146" y="0"/>
                    <a:pt x="27129" y="0"/>
                  </a:cubicBezTo>
                  <a:close/>
                </a:path>
              </a:pathLst>
            </a:custGeom>
            <a:gradFill rotWithShape="1">
              <a:gsLst>
                <a:gs pos="0">
                  <a:srgbClr val="11DAB7">
                    <a:alpha val="100000"/>
                  </a:srgbClr>
                </a:gs>
                <a:gs pos="100000">
                  <a:srgbClr val="087C8D">
                    <a:alpha val="100000"/>
                  </a:srgbClr>
                </a:gs>
              </a:gsLst>
              <a:path path="circle">
                <a:fillToRect r="100000" b="100000"/>
              </a:path>
              <a:tileRect l="-100000" t="-100000"/>
            </a:gradFill>
          </p:spPr>
        </p:sp>
        <p:sp>
          <p:nvSpPr>
            <p:cNvPr id="20" name="TextBox 20"/>
            <p:cNvSpPr txBox="1"/>
            <p:nvPr/>
          </p:nvSpPr>
          <p:spPr>
            <a:xfrm>
              <a:off x="0" y="76200"/>
              <a:ext cx="1127387" cy="36367"/>
            </a:xfrm>
            <a:prstGeom prst="rect">
              <a:avLst/>
            </a:prstGeom>
          </p:spPr>
          <p:txBody>
            <a:bodyPr lIns="50800" tIns="50800" rIns="50800" bIns="50800" rtlCol="0" anchor="ctr"/>
            <a:lstStyle/>
            <a:p>
              <a:pPr algn="ctr">
                <a:lnSpc>
                  <a:spcPts val="1737"/>
                </a:lnSpc>
              </a:pPr>
              <a:endParaRPr/>
            </a:p>
          </p:txBody>
        </p:sp>
      </p:grpSp>
      <p:sp>
        <p:nvSpPr>
          <p:cNvPr id="21" name="Freeform 21"/>
          <p:cNvSpPr/>
          <p:nvPr/>
        </p:nvSpPr>
        <p:spPr>
          <a:xfrm>
            <a:off x="16217435" y="1395512"/>
            <a:ext cx="629237" cy="629237"/>
          </a:xfrm>
          <a:custGeom>
            <a:avLst/>
            <a:gdLst/>
            <a:ahLst/>
            <a:cxnLst/>
            <a:rect l="l" t="t" r="r" b="b"/>
            <a:pathLst>
              <a:path w="629237" h="629237">
                <a:moveTo>
                  <a:pt x="0" y="0"/>
                </a:moveTo>
                <a:lnTo>
                  <a:pt x="629237" y="0"/>
                </a:lnTo>
                <a:lnTo>
                  <a:pt x="629237"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7544334" y="8490097"/>
            <a:ext cx="629237" cy="629237"/>
          </a:xfrm>
          <a:custGeom>
            <a:avLst/>
            <a:gdLst/>
            <a:ahLst/>
            <a:cxnLst/>
            <a:rect l="l" t="t" r="r" b="b"/>
            <a:pathLst>
              <a:path w="629237" h="629237">
                <a:moveTo>
                  <a:pt x="0" y="0"/>
                </a:moveTo>
                <a:lnTo>
                  <a:pt x="629237" y="0"/>
                </a:lnTo>
                <a:lnTo>
                  <a:pt x="629237" y="629236"/>
                </a:lnTo>
                <a:lnTo>
                  <a:pt x="0" y="6292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4" name="Group 24"/>
          <p:cNvGrpSpPr/>
          <p:nvPr/>
        </p:nvGrpSpPr>
        <p:grpSpPr>
          <a:xfrm>
            <a:off x="-312807" y="2338132"/>
            <a:ext cx="1899318" cy="854802"/>
            <a:chOff x="0" y="0"/>
            <a:chExt cx="500232" cy="225133"/>
          </a:xfrm>
        </p:grpSpPr>
        <p:sp>
          <p:nvSpPr>
            <p:cNvPr id="25" name="Freeform 25"/>
            <p:cNvSpPr/>
            <p:nvPr/>
          </p:nvSpPr>
          <p:spPr>
            <a:xfrm>
              <a:off x="0" y="0"/>
              <a:ext cx="500232" cy="225133"/>
            </a:xfrm>
            <a:custGeom>
              <a:avLst/>
              <a:gdLst/>
              <a:ahLst/>
              <a:cxnLst/>
              <a:rect l="l" t="t" r="r" b="b"/>
              <a:pathLst>
                <a:path w="500232" h="225133">
                  <a:moveTo>
                    <a:pt x="61142" y="0"/>
                  </a:moveTo>
                  <a:lnTo>
                    <a:pt x="439090" y="0"/>
                  </a:lnTo>
                  <a:cubicBezTo>
                    <a:pt x="455305" y="0"/>
                    <a:pt x="470857" y="6442"/>
                    <a:pt x="482324" y="17908"/>
                  </a:cubicBezTo>
                  <a:cubicBezTo>
                    <a:pt x="493790" y="29375"/>
                    <a:pt x="500232" y="44926"/>
                    <a:pt x="500232" y="61142"/>
                  </a:cubicBezTo>
                  <a:lnTo>
                    <a:pt x="500232" y="163991"/>
                  </a:lnTo>
                  <a:cubicBezTo>
                    <a:pt x="500232" y="197759"/>
                    <a:pt x="472858" y="225133"/>
                    <a:pt x="439090" y="225133"/>
                  </a:cubicBezTo>
                  <a:lnTo>
                    <a:pt x="61142" y="225133"/>
                  </a:lnTo>
                  <a:cubicBezTo>
                    <a:pt x="27374" y="225133"/>
                    <a:pt x="0" y="197759"/>
                    <a:pt x="0" y="163991"/>
                  </a:cubicBezTo>
                  <a:lnTo>
                    <a:pt x="0" y="61142"/>
                  </a:lnTo>
                  <a:cubicBezTo>
                    <a:pt x="0" y="27374"/>
                    <a:pt x="27374" y="0"/>
                    <a:pt x="61142" y="0"/>
                  </a:cubicBezTo>
                  <a:close/>
                </a:path>
              </a:pathLst>
            </a:custGeom>
            <a:solidFill>
              <a:srgbClr val="1A2768"/>
            </a:solidFill>
          </p:spPr>
        </p:sp>
        <p:sp>
          <p:nvSpPr>
            <p:cNvPr id="26" name="TextBox 26"/>
            <p:cNvSpPr txBox="1"/>
            <p:nvPr/>
          </p:nvSpPr>
          <p:spPr>
            <a:xfrm>
              <a:off x="0" y="76200"/>
              <a:ext cx="500232" cy="148933"/>
            </a:xfrm>
            <a:prstGeom prst="rect">
              <a:avLst/>
            </a:prstGeom>
          </p:spPr>
          <p:txBody>
            <a:bodyPr lIns="50800" tIns="50800" rIns="50800" bIns="50800" rtlCol="0" anchor="ctr"/>
            <a:lstStyle/>
            <a:p>
              <a:pPr algn="ctr">
                <a:lnSpc>
                  <a:spcPts val="1737"/>
                </a:lnSpc>
              </a:pPr>
              <a:endParaRPr/>
            </a:p>
          </p:txBody>
        </p:sp>
      </p:grpSp>
      <p:sp>
        <p:nvSpPr>
          <p:cNvPr id="28" name="TextBox 28"/>
          <p:cNvSpPr txBox="1"/>
          <p:nvPr/>
        </p:nvSpPr>
        <p:spPr>
          <a:xfrm>
            <a:off x="8429970" y="2158853"/>
            <a:ext cx="8562630" cy="923330"/>
          </a:xfrm>
          <a:prstGeom prst="rect">
            <a:avLst/>
          </a:prstGeom>
        </p:spPr>
        <p:txBody>
          <a:bodyPr wrap="square" lIns="0" tIns="0" rIns="0" bIns="0" rtlCol="0" anchor="t">
            <a:spAutoFit/>
          </a:bodyPr>
          <a:lstStyle/>
          <a:p>
            <a:pPr marL="0" marR="0">
              <a:spcBef>
                <a:spcPts val="0"/>
              </a:spcBef>
              <a:spcAft>
                <a:spcPts val="800"/>
              </a:spcAft>
            </a:pPr>
            <a:r>
              <a:rPr lang="en-US" sz="6000" b="1" kern="100" dirty="0">
                <a:effectLst/>
                <a:latin typeface="+mj-lt"/>
                <a:ea typeface="Aptos" panose="020B0004020202020204" pitchFamily="34" charset="0"/>
                <a:cs typeface="Times New Roman" panose="02020603050405020304" pitchFamily="18" charset="0"/>
              </a:rPr>
              <a:t>Why This Problem Matters</a:t>
            </a:r>
            <a:endParaRPr lang="en-US" sz="6000" kern="100" dirty="0">
              <a:effectLst/>
              <a:latin typeface="+mj-lt"/>
              <a:ea typeface="Aptos" panose="020B0004020202020204" pitchFamily="34" charset="0"/>
              <a:cs typeface="Times New Roman" panose="02020603050405020304" pitchFamily="18" charset="0"/>
            </a:endParaRPr>
          </a:p>
        </p:txBody>
      </p:sp>
      <p:graphicFrame>
        <p:nvGraphicFramePr>
          <p:cNvPr id="30" name="Diagram 29">
            <a:extLst>
              <a:ext uri="{FF2B5EF4-FFF2-40B4-BE49-F238E27FC236}">
                <a16:creationId xmlns:a16="http://schemas.microsoft.com/office/drawing/2014/main" xmlns="" id="{68CB7F93-9867-B8B5-9B24-1307EE87961D}"/>
              </a:ext>
            </a:extLst>
          </p:cNvPr>
          <p:cNvGraphicFramePr/>
          <p:nvPr>
            <p:extLst>
              <p:ext uri="{D42A27DB-BD31-4B8C-83A1-F6EECF244321}">
                <p14:modId xmlns:p14="http://schemas.microsoft.com/office/powerpoint/2010/main" val="2587146157"/>
              </p:ext>
            </p:extLst>
          </p:nvPr>
        </p:nvGraphicFramePr>
        <p:xfrm>
          <a:off x="7924800" y="3543300"/>
          <a:ext cx="8839200" cy="50291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17649" y="0"/>
                  </a:moveTo>
                  <a:lnTo>
                    <a:pt x="4257077" y="0"/>
                  </a:lnTo>
                  <a:cubicBezTo>
                    <a:pt x="4266824" y="0"/>
                    <a:pt x="4274726" y="7902"/>
                    <a:pt x="4274726" y="17649"/>
                  </a:cubicBezTo>
                  <a:lnTo>
                    <a:pt x="4274726" y="2149818"/>
                  </a:lnTo>
                  <a:cubicBezTo>
                    <a:pt x="4274726" y="2154499"/>
                    <a:pt x="4272866" y="2158988"/>
                    <a:pt x="4269557" y="2162297"/>
                  </a:cubicBezTo>
                  <a:cubicBezTo>
                    <a:pt x="4266247" y="2165607"/>
                    <a:pt x="4261758" y="2167467"/>
                    <a:pt x="4257077" y="2167467"/>
                  </a:cubicBezTo>
                  <a:lnTo>
                    <a:pt x="17649" y="2167467"/>
                  </a:lnTo>
                  <a:cubicBezTo>
                    <a:pt x="12968" y="2167467"/>
                    <a:pt x="8479" y="2165607"/>
                    <a:pt x="5169" y="2162297"/>
                  </a:cubicBezTo>
                  <a:cubicBezTo>
                    <a:pt x="1859" y="2158988"/>
                    <a:pt x="0" y="2154499"/>
                    <a:pt x="0" y="2149818"/>
                  </a:cubicBezTo>
                  <a:lnTo>
                    <a:pt x="0" y="17649"/>
                  </a:lnTo>
                  <a:cubicBezTo>
                    <a:pt x="0" y="12968"/>
                    <a:pt x="1859" y="8479"/>
                    <a:pt x="5169" y="5169"/>
                  </a:cubicBezTo>
                  <a:cubicBezTo>
                    <a:pt x="8479" y="1859"/>
                    <a:pt x="12968" y="0"/>
                    <a:pt x="17649" y="0"/>
                  </a:cubicBezTo>
                  <a:close/>
                </a:path>
              </a:pathLst>
            </a:custGeom>
            <a:solidFill>
              <a:srgbClr val="EBF0F9">
                <a:alpha val="45882"/>
              </a:srgbClr>
            </a:solidFill>
            <a:ln w="38100" cap="rnd">
              <a:solidFill>
                <a:srgbClr val="000000">
                  <a:alpha val="45882"/>
                </a:srgbClr>
              </a:solidFill>
              <a:prstDash val="solid"/>
              <a:round/>
            </a:ln>
          </p:spPr>
        </p:sp>
        <p:sp>
          <p:nvSpPr>
            <p:cNvPr id="6" name="TextBox 6"/>
            <p:cNvSpPr txBox="1"/>
            <p:nvPr/>
          </p:nvSpPr>
          <p:spPr>
            <a:xfrm>
              <a:off x="0" y="76200"/>
              <a:ext cx="4274726" cy="2091267"/>
            </a:xfrm>
            <a:prstGeom prst="rect">
              <a:avLst/>
            </a:prstGeom>
          </p:spPr>
          <p:txBody>
            <a:bodyPr lIns="50800" tIns="50800" rIns="50800" bIns="50800" rtlCol="0" anchor="ctr"/>
            <a:lstStyle/>
            <a:p>
              <a:pPr algn="ctr">
                <a:lnSpc>
                  <a:spcPts val="1737"/>
                </a:lnSpc>
              </a:pPr>
              <a:endParaRPr/>
            </a:p>
          </p:txBody>
        </p:sp>
      </p:grpSp>
      <p:grpSp>
        <p:nvGrpSpPr>
          <p:cNvPr id="7" name="Group 7"/>
          <p:cNvGrpSpPr/>
          <p:nvPr/>
        </p:nvGrpSpPr>
        <p:grpSpPr>
          <a:xfrm>
            <a:off x="0" y="0"/>
            <a:ext cx="5045340" cy="10287000"/>
            <a:chOff x="0" y="0"/>
            <a:chExt cx="1328814" cy="2709333"/>
          </a:xfrm>
        </p:grpSpPr>
        <p:sp>
          <p:nvSpPr>
            <p:cNvPr id="8" name="Freeform 8"/>
            <p:cNvSpPr/>
            <p:nvPr/>
          </p:nvSpPr>
          <p:spPr>
            <a:xfrm>
              <a:off x="0" y="0"/>
              <a:ext cx="1328814" cy="2709333"/>
            </a:xfrm>
            <a:custGeom>
              <a:avLst/>
              <a:gdLst/>
              <a:ahLst/>
              <a:cxnLst/>
              <a:rect l="l" t="t" r="r" b="b"/>
              <a:pathLst>
                <a:path w="1328814" h="2709333">
                  <a:moveTo>
                    <a:pt x="0" y="0"/>
                  </a:moveTo>
                  <a:lnTo>
                    <a:pt x="1328814" y="0"/>
                  </a:lnTo>
                  <a:lnTo>
                    <a:pt x="1328814" y="2709333"/>
                  </a:lnTo>
                  <a:lnTo>
                    <a:pt x="0" y="2709333"/>
                  </a:lnTo>
                  <a:close/>
                </a:path>
              </a:pathLst>
            </a:custGeom>
            <a:gradFill rotWithShape="1">
              <a:gsLst>
                <a:gs pos="0">
                  <a:srgbClr val="11DAB7">
                    <a:alpha val="100000"/>
                  </a:srgbClr>
                </a:gs>
                <a:gs pos="100000">
                  <a:srgbClr val="087C8D">
                    <a:alpha val="100000"/>
                  </a:srgbClr>
                </a:gs>
              </a:gsLst>
              <a:lin ang="5400000"/>
            </a:gradFill>
          </p:spPr>
        </p:sp>
        <p:sp>
          <p:nvSpPr>
            <p:cNvPr id="9" name="TextBox 9"/>
            <p:cNvSpPr txBox="1"/>
            <p:nvPr/>
          </p:nvSpPr>
          <p:spPr>
            <a:xfrm>
              <a:off x="0" y="76200"/>
              <a:ext cx="1328814" cy="2633133"/>
            </a:xfrm>
            <a:prstGeom prst="rect">
              <a:avLst/>
            </a:prstGeom>
          </p:spPr>
          <p:txBody>
            <a:bodyPr lIns="50800" tIns="50800" rIns="50800" bIns="50800" rtlCol="0" anchor="ctr"/>
            <a:lstStyle/>
            <a:p>
              <a:pPr algn="ctr">
                <a:lnSpc>
                  <a:spcPts val="1737"/>
                </a:lnSpc>
              </a:pPr>
              <a:endParaRPr/>
            </a:p>
          </p:txBody>
        </p:sp>
      </p:grpSp>
      <p:grpSp>
        <p:nvGrpSpPr>
          <p:cNvPr id="10" name="Group 10"/>
          <p:cNvGrpSpPr/>
          <p:nvPr/>
        </p:nvGrpSpPr>
        <p:grpSpPr>
          <a:xfrm>
            <a:off x="1028700" y="1796903"/>
            <a:ext cx="5728644" cy="6693193"/>
            <a:chOff x="0" y="0"/>
            <a:chExt cx="887517" cy="1036951"/>
          </a:xfrm>
        </p:grpSpPr>
        <p:sp>
          <p:nvSpPr>
            <p:cNvPr id="11" name="Freeform 11"/>
            <p:cNvSpPr/>
            <p:nvPr/>
          </p:nvSpPr>
          <p:spPr>
            <a:xfrm>
              <a:off x="0" y="0"/>
              <a:ext cx="887517" cy="1036951"/>
            </a:xfrm>
            <a:custGeom>
              <a:avLst/>
              <a:gdLst/>
              <a:ahLst/>
              <a:cxnLst/>
              <a:rect l="l" t="t" r="r" b="b"/>
              <a:pathLst>
                <a:path w="887517" h="1036951">
                  <a:moveTo>
                    <a:pt x="31083" y="0"/>
                  </a:moveTo>
                  <a:lnTo>
                    <a:pt x="856434" y="0"/>
                  </a:lnTo>
                  <a:cubicBezTo>
                    <a:pt x="864678" y="0"/>
                    <a:pt x="872584" y="3275"/>
                    <a:pt x="878413" y="9104"/>
                  </a:cubicBezTo>
                  <a:cubicBezTo>
                    <a:pt x="884242" y="14933"/>
                    <a:pt x="887517" y="22839"/>
                    <a:pt x="887517" y="31083"/>
                  </a:cubicBezTo>
                  <a:lnTo>
                    <a:pt x="887517" y="1005868"/>
                  </a:lnTo>
                  <a:cubicBezTo>
                    <a:pt x="887517" y="1023034"/>
                    <a:pt x="873601" y="1036951"/>
                    <a:pt x="856434" y="1036951"/>
                  </a:cubicBezTo>
                  <a:lnTo>
                    <a:pt x="31083" y="1036951"/>
                  </a:lnTo>
                  <a:cubicBezTo>
                    <a:pt x="13916" y="1036951"/>
                    <a:pt x="0" y="1023034"/>
                    <a:pt x="0" y="1005868"/>
                  </a:cubicBezTo>
                  <a:lnTo>
                    <a:pt x="0" y="31083"/>
                  </a:lnTo>
                  <a:cubicBezTo>
                    <a:pt x="0" y="13916"/>
                    <a:pt x="13916" y="0"/>
                    <a:pt x="31083" y="0"/>
                  </a:cubicBezTo>
                  <a:close/>
                </a:path>
              </a:pathLst>
            </a:custGeom>
            <a:blipFill>
              <a:blip r:embed="rId4"/>
              <a:stretch>
                <a:fillRect l="-37548" r="-37548"/>
              </a:stretch>
            </a:blipFill>
            <a:ln w="95250" cap="rnd">
              <a:solidFill>
                <a:srgbClr val="00DFB6"/>
              </a:solidFill>
              <a:prstDash val="solid"/>
              <a:round/>
            </a:ln>
          </p:spPr>
        </p:sp>
      </p:grpSp>
      <p:grpSp>
        <p:nvGrpSpPr>
          <p:cNvPr id="12" name="Group 12"/>
          <p:cNvGrpSpPr/>
          <p:nvPr/>
        </p:nvGrpSpPr>
        <p:grpSpPr>
          <a:xfrm>
            <a:off x="3893022" y="814999"/>
            <a:ext cx="4280548" cy="427401"/>
            <a:chOff x="0" y="0"/>
            <a:chExt cx="1127387" cy="112567"/>
          </a:xfrm>
        </p:grpSpPr>
        <p:sp>
          <p:nvSpPr>
            <p:cNvPr id="13" name="Freeform 13"/>
            <p:cNvSpPr/>
            <p:nvPr/>
          </p:nvSpPr>
          <p:spPr>
            <a:xfrm>
              <a:off x="0" y="0"/>
              <a:ext cx="1127387" cy="112567"/>
            </a:xfrm>
            <a:custGeom>
              <a:avLst/>
              <a:gdLst/>
              <a:ahLst/>
              <a:cxnLst/>
              <a:rect l="l" t="t" r="r" b="b"/>
              <a:pathLst>
                <a:path w="1127387" h="112567">
                  <a:moveTo>
                    <a:pt x="27129" y="0"/>
                  </a:moveTo>
                  <a:lnTo>
                    <a:pt x="1100258" y="0"/>
                  </a:lnTo>
                  <a:cubicBezTo>
                    <a:pt x="1115241" y="0"/>
                    <a:pt x="1127387" y="12146"/>
                    <a:pt x="1127387" y="27129"/>
                  </a:cubicBezTo>
                  <a:lnTo>
                    <a:pt x="1127387" y="85437"/>
                  </a:lnTo>
                  <a:cubicBezTo>
                    <a:pt x="1127387" y="100420"/>
                    <a:pt x="1115241" y="112567"/>
                    <a:pt x="1100258" y="112567"/>
                  </a:cubicBezTo>
                  <a:lnTo>
                    <a:pt x="27129" y="112567"/>
                  </a:lnTo>
                  <a:cubicBezTo>
                    <a:pt x="12146" y="112567"/>
                    <a:pt x="0" y="100420"/>
                    <a:pt x="0" y="85437"/>
                  </a:cubicBezTo>
                  <a:lnTo>
                    <a:pt x="0" y="27129"/>
                  </a:lnTo>
                  <a:cubicBezTo>
                    <a:pt x="0" y="12146"/>
                    <a:pt x="12146" y="0"/>
                    <a:pt x="27129" y="0"/>
                  </a:cubicBezTo>
                  <a:close/>
                </a:path>
              </a:pathLst>
            </a:custGeom>
            <a:gradFill rotWithShape="1">
              <a:gsLst>
                <a:gs pos="0">
                  <a:srgbClr val="11DAB7">
                    <a:alpha val="100000"/>
                  </a:srgbClr>
                </a:gs>
                <a:gs pos="100000">
                  <a:srgbClr val="087C8D">
                    <a:alpha val="100000"/>
                  </a:srgbClr>
                </a:gs>
              </a:gsLst>
              <a:lin ang="0"/>
            </a:gradFill>
          </p:spPr>
        </p:sp>
        <p:sp>
          <p:nvSpPr>
            <p:cNvPr id="14" name="TextBox 14"/>
            <p:cNvSpPr txBox="1"/>
            <p:nvPr/>
          </p:nvSpPr>
          <p:spPr>
            <a:xfrm>
              <a:off x="0" y="76200"/>
              <a:ext cx="1127387" cy="36367"/>
            </a:xfrm>
            <a:prstGeom prst="rect">
              <a:avLst/>
            </a:prstGeom>
          </p:spPr>
          <p:txBody>
            <a:bodyPr lIns="50800" tIns="50800" rIns="50800" bIns="50800" rtlCol="0" anchor="ctr"/>
            <a:lstStyle/>
            <a:p>
              <a:pPr algn="ctr">
                <a:lnSpc>
                  <a:spcPts val="1737"/>
                </a:lnSpc>
              </a:pPr>
              <a:endParaRPr/>
            </a:p>
          </p:txBody>
        </p:sp>
      </p:grpSp>
      <p:grpSp>
        <p:nvGrpSpPr>
          <p:cNvPr id="18" name="Group 18"/>
          <p:cNvGrpSpPr/>
          <p:nvPr/>
        </p:nvGrpSpPr>
        <p:grpSpPr>
          <a:xfrm>
            <a:off x="14305007" y="9044599"/>
            <a:ext cx="4280548" cy="427401"/>
            <a:chOff x="0" y="0"/>
            <a:chExt cx="1127387" cy="112567"/>
          </a:xfrm>
        </p:grpSpPr>
        <p:sp>
          <p:nvSpPr>
            <p:cNvPr id="19" name="Freeform 19"/>
            <p:cNvSpPr/>
            <p:nvPr/>
          </p:nvSpPr>
          <p:spPr>
            <a:xfrm>
              <a:off x="0" y="0"/>
              <a:ext cx="1127387" cy="112567"/>
            </a:xfrm>
            <a:custGeom>
              <a:avLst/>
              <a:gdLst/>
              <a:ahLst/>
              <a:cxnLst/>
              <a:rect l="l" t="t" r="r" b="b"/>
              <a:pathLst>
                <a:path w="1127387" h="112567">
                  <a:moveTo>
                    <a:pt x="27129" y="0"/>
                  </a:moveTo>
                  <a:lnTo>
                    <a:pt x="1100258" y="0"/>
                  </a:lnTo>
                  <a:cubicBezTo>
                    <a:pt x="1115241" y="0"/>
                    <a:pt x="1127387" y="12146"/>
                    <a:pt x="1127387" y="27129"/>
                  </a:cubicBezTo>
                  <a:lnTo>
                    <a:pt x="1127387" y="85437"/>
                  </a:lnTo>
                  <a:cubicBezTo>
                    <a:pt x="1127387" y="100420"/>
                    <a:pt x="1115241" y="112567"/>
                    <a:pt x="1100258" y="112567"/>
                  </a:cubicBezTo>
                  <a:lnTo>
                    <a:pt x="27129" y="112567"/>
                  </a:lnTo>
                  <a:cubicBezTo>
                    <a:pt x="12146" y="112567"/>
                    <a:pt x="0" y="100420"/>
                    <a:pt x="0" y="85437"/>
                  </a:cubicBezTo>
                  <a:lnTo>
                    <a:pt x="0" y="27129"/>
                  </a:lnTo>
                  <a:cubicBezTo>
                    <a:pt x="0" y="12146"/>
                    <a:pt x="12146" y="0"/>
                    <a:pt x="27129" y="0"/>
                  </a:cubicBezTo>
                  <a:close/>
                </a:path>
              </a:pathLst>
            </a:custGeom>
            <a:gradFill rotWithShape="1">
              <a:gsLst>
                <a:gs pos="0">
                  <a:srgbClr val="11DAB7">
                    <a:alpha val="100000"/>
                  </a:srgbClr>
                </a:gs>
                <a:gs pos="100000">
                  <a:srgbClr val="087C8D">
                    <a:alpha val="100000"/>
                  </a:srgbClr>
                </a:gs>
              </a:gsLst>
              <a:path path="circle">
                <a:fillToRect r="100000" b="100000"/>
              </a:path>
              <a:tileRect l="-100000" t="-100000"/>
            </a:gradFill>
          </p:spPr>
        </p:sp>
        <p:sp>
          <p:nvSpPr>
            <p:cNvPr id="20" name="TextBox 20"/>
            <p:cNvSpPr txBox="1"/>
            <p:nvPr/>
          </p:nvSpPr>
          <p:spPr>
            <a:xfrm>
              <a:off x="0" y="76200"/>
              <a:ext cx="1127387" cy="36367"/>
            </a:xfrm>
            <a:prstGeom prst="rect">
              <a:avLst/>
            </a:prstGeom>
          </p:spPr>
          <p:txBody>
            <a:bodyPr lIns="50800" tIns="50800" rIns="50800" bIns="50800" rtlCol="0" anchor="ctr"/>
            <a:lstStyle/>
            <a:p>
              <a:pPr algn="ctr">
                <a:lnSpc>
                  <a:spcPts val="1737"/>
                </a:lnSpc>
              </a:pPr>
              <a:endParaRPr/>
            </a:p>
          </p:txBody>
        </p:sp>
      </p:grpSp>
      <p:sp>
        <p:nvSpPr>
          <p:cNvPr id="21" name="Freeform 21"/>
          <p:cNvSpPr/>
          <p:nvPr/>
        </p:nvSpPr>
        <p:spPr>
          <a:xfrm>
            <a:off x="16217435" y="1395512"/>
            <a:ext cx="629237" cy="629237"/>
          </a:xfrm>
          <a:custGeom>
            <a:avLst/>
            <a:gdLst/>
            <a:ahLst/>
            <a:cxnLst/>
            <a:rect l="l" t="t" r="r" b="b"/>
            <a:pathLst>
              <a:path w="629237" h="629237">
                <a:moveTo>
                  <a:pt x="0" y="0"/>
                </a:moveTo>
                <a:lnTo>
                  <a:pt x="629237" y="0"/>
                </a:lnTo>
                <a:lnTo>
                  <a:pt x="629237"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a:off x="7544334" y="8490097"/>
            <a:ext cx="629237" cy="629237"/>
          </a:xfrm>
          <a:custGeom>
            <a:avLst/>
            <a:gdLst/>
            <a:ahLst/>
            <a:cxnLst/>
            <a:rect l="l" t="t" r="r" b="b"/>
            <a:pathLst>
              <a:path w="629237" h="629237">
                <a:moveTo>
                  <a:pt x="0" y="0"/>
                </a:moveTo>
                <a:lnTo>
                  <a:pt x="629237" y="0"/>
                </a:lnTo>
                <a:lnTo>
                  <a:pt x="629237" y="629236"/>
                </a:lnTo>
                <a:lnTo>
                  <a:pt x="0" y="6292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4" name="Group 24"/>
          <p:cNvGrpSpPr/>
          <p:nvPr/>
        </p:nvGrpSpPr>
        <p:grpSpPr>
          <a:xfrm>
            <a:off x="-312807" y="2338132"/>
            <a:ext cx="1899318" cy="854802"/>
            <a:chOff x="0" y="0"/>
            <a:chExt cx="500232" cy="225133"/>
          </a:xfrm>
        </p:grpSpPr>
        <p:sp>
          <p:nvSpPr>
            <p:cNvPr id="25" name="Freeform 25"/>
            <p:cNvSpPr/>
            <p:nvPr/>
          </p:nvSpPr>
          <p:spPr>
            <a:xfrm>
              <a:off x="0" y="0"/>
              <a:ext cx="500232" cy="225133"/>
            </a:xfrm>
            <a:custGeom>
              <a:avLst/>
              <a:gdLst/>
              <a:ahLst/>
              <a:cxnLst/>
              <a:rect l="l" t="t" r="r" b="b"/>
              <a:pathLst>
                <a:path w="500232" h="225133">
                  <a:moveTo>
                    <a:pt x="61142" y="0"/>
                  </a:moveTo>
                  <a:lnTo>
                    <a:pt x="439090" y="0"/>
                  </a:lnTo>
                  <a:cubicBezTo>
                    <a:pt x="455305" y="0"/>
                    <a:pt x="470857" y="6442"/>
                    <a:pt x="482324" y="17908"/>
                  </a:cubicBezTo>
                  <a:cubicBezTo>
                    <a:pt x="493790" y="29375"/>
                    <a:pt x="500232" y="44926"/>
                    <a:pt x="500232" y="61142"/>
                  </a:cubicBezTo>
                  <a:lnTo>
                    <a:pt x="500232" y="163991"/>
                  </a:lnTo>
                  <a:cubicBezTo>
                    <a:pt x="500232" y="197759"/>
                    <a:pt x="472858" y="225133"/>
                    <a:pt x="439090" y="225133"/>
                  </a:cubicBezTo>
                  <a:lnTo>
                    <a:pt x="61142" y="225133"/>
                  </a:lnTo>
                  <a:cubicBezTo>
                    <a:pt x="27374" y="225133"/>
                    <a:pt x="0" y="197759"/>
                    <a:pt x="0" y="163991"/>
                  </a:cubicBezTo>
                  <a:lnTo>
                    <a:pt x="0" y="61142"/>
                  </a:lnTo>
                  <a:cubicBezTo>
                    <a:pt x="0" y="27374"/>
                    <a:pt x="27374" y="0"/>
                    <a:pt x="61142" y="0"/>
                  </a:cubicBezTo>
                  <a:close/>
                </a:path>
              </a:pathLst>
            </a:custGeom>
            <a:solidFill>
              <a:srgbClr val="1A2768"/>
            </a:solidFill>
          </p:spPr>
        </p:sp>
        <p:sp>
          <p:nvSpPr>
            <p:cNvPr id="26" name="TextBox 26"/>
            <p:cNvSpPr txBox="1"/>
            <p:nvPr/>
          </p:nvSpPr>
          <p:spPr>
            <a:xfrm>
              <a:off x="0" y="76200"/>
              <a:ext cx="500232" cy="148933"/>
            </a:xfrm>
            <a:prstGeom prst="rect">
              <a:avLst/>
            </a:prstGeom>
          </p:spPr>
          <p:txBody>
            <a:bodyPr lIns="50800" tIns="50800" rIns="50800" bIns="50800" rtlCol="0" anchor="ctr"/>
            <a:lstStyle/>
            <a:p>
              <a:pPr algn="ctr">
                <a:lnSpc>
                  <a:spcPts val="1737"/>
                </a:lnSpc>
              </a:pPr>
              <a:endParaRPr/>
            </a:p>
          </p:txBody>
        </p:sp>
      </p:grpSp>
      <p:sp>
        <p:nvSpPr>
          <p:cNvPr id="28" name="TextBox 28"/>
          <p:cNvSpPr txBox="1"/>
          <p:nvPr/>
        </p:nvSpPr>
        <p:spPr>
          <a:xfrm>
            <a:off x="7543800" y="2400300"/>
            <a:ext cx="9601200" cy="923330"/>
          </a:xfrm>
          <a:prstGeom prst="rect">
            <a:avLst/>
          </a:prstGeom>
        </p:spPr>
        <p:txBody>
          <a:bodyPr wrap="square" lIns="0" tIns="0" rIns="0" bIns="0" rtlCol="0" anchor="t">
            <a:spAutoFit/>
          </a:bodyPr>
          <a:lstStyle/>
          <a:p>
            <a:pPr algn="l"/>
            <a:r>
              <a:rPr lang="en-US" sz="6000" b="1" kern="100" dirty="0">
                <a:effectLst/>
                <a:latin typeface="+mj-lt"/>
                <a:ea typeface="Aptos" panose="020B0004020202020204" pitchFamily="34" charset="0"/>
                <a:cs typeface="Times New Roman" panose="02020603050405020304" pitchFamily="18" charset="0"/>
              </a:rPr>
              <a:t>Gaps in Current Management</a:t>
            </a:r>
            <a:endParaRPr lang="en-US" sz="6000" b="1" dirty="0">
              <a:solidFill>
                <a:srgbClr val="12455E"/>
              </a:solidFill>
              <a:latin typeface="+mj-lt"/>
              <a:ea typeface="Signika Bold"/>
              <a:cs typeface="Signika Bold"/>
              <a:sym typeface="Signika Bold"/>
            </a:endParaRPr>
          </a:p>
        </p:txBody>
      </p:sp>
      <p:graphicFrame>
        <p:nvGraphicFramePr>
          <p:cNvPr id="30" name="Diagram 29">
            <a:extLst>
              <a:ext uri="{FF2B5EF4-FFF2-40B4-BE49-F238E27FC236}">
                <a16:creationId xmlns:a16="http://schemas.microsoft.com/office/drawing/2014/main" xmlns="" id="{11899FC3-F2E8-CFBF-106F-670178CA2EE4}"/>
              </a:ext>
            </a:extLst>
          </p:cNvPr>
          <p:cNvGraphicFramePr/>
          <p:nvPr>
            <p:extLst>
              <p:ext uri="{D42A27DB-BD31-4B8C-83A1-F6EECF244321}">
                <p14:modId xmlns:p14="http://schemas.microsoft.com/office/powerpoint/2010/main" val="2791591786"/>
              </p:ext>
            </p:extLst>
          </p:nvPr>
        </p:nvGraphicFramePr>
        <p:xfrm>
          <a:off x="7848600" y="3543300"/>
          <a:ext cx="9220200" cy="5410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a:off x="7854642" y="4454349"/>
            <a:ext cx="9404658" cy="4803951"/>
            <a:chOff x="0" y="0"/>
            <a:chExt cx="2476947" cy="1265238"/>
          </a:xfrm>
        </p:grpSpPr>
        <p:sp>
          <p:nvSpPr>
            <p:cNvPr id="4" name="Freeform 4"/>
            <p:cNvSpPr/>
            <p:nvPr/>
          </p:nvSpPr>
          <p:spPr>
            <a:xfrm>
              <a:off x="0" y="0"/>
              <a:ext cx="2476947" cy="1265238"/>
            </a:xfrm>
            <a:custGeom>
              <a:avLst/>
              <a:gdLst/>
              <a:ahLst/>
              <a:cxnLst/>
              <a:rect l="l" t="t" r="r" b="b"/>
              <a:pathLst>
                <a:path w="2476947" h="1265238">
                  <a:moveTo>
                    <a:pt x="30458" y="0"/>
                  </a:moveTo>
                  <a:lnTo>
                    <a:pt x="2446489" y="0"/>
                  </a:lnTo>
                  <a:cubicBezTo>
                    <a:pt x="2454567" y="0"/>
                    <a:pt x="2462314" y="3209"/>
                    <a:pt x="2468026" y="8921"/>
                  </a:cubicBezTo>
                  <a:cubicBezTo>
                    <a:pt x="2473738" y="14633"/>
                    <a:pt x="2476947" y="22380"/>
                    <a:pt x="2476947" y="30458"/>
                  </a:cubicBezTo>
                  <a:lnTo>
                    <a:pt x="2476947" y="1234780"/>
                  </a:lnTo>
                  <a:cubicBezTo>
                    <a:pt x="2476947" y="1251601"/>
                    <a:pt x="2463310" y="1265238"/>
                    <a:pt x="2446489" y="1265238"/>
                  </a:cubicBezTo>
                  <a:lnTo>
                    <a:pt x="30458" y="1265238"/>
                  </a:lnTo>
                  <a:cubicBezTo>
                    <a:pt x="13637" y="1265238"/>
                    <a:pt x="0" y="1251601"/>
                    <a:pt x="0" y="1234780"/>
                  </a:cubicBezTo>
                  <a:lnTo>
                    <a:pt x="0" y="30458"/>
                  </a:lnTo>
                  <a:cubicBezTo>
                    <a:pt x="0" y="13637"/>
                    <a:pt x="13637" y="0"/>
                    <a:pt x="30458" y="0"/>
                  </a:cubicBezTo>
                  <a:close/>
                </a:path>
              </a:pathLst>
            </a:custGeom>
            <a:solidFill>
              <a:srgbClr val="EBF0F9">
                <a:alpha val="45882"/>
              </a:srgbClr>
            </a:solidFill>
            <a:ln w="38100" cap="rnd">
              <a:solidFill>
                <a:srgbClr val="000000">
                  <a:alpha val="45882"/>
                </a:srgbClr>
              </a:solidFill>
              <a:prstDash val="solid"/>
              <a:round/>
            </a:ln>
          </p:spPr>
        </p:sp>
        <p:sp>
          <p:nvSpPr>
            <p:cNvPr id="5" name="TextBox 5"/>
            <p:cNvSpPr txBox="1"/>
            <p:nvPr/>
          </p:nvSpPr>
          <p:spPr>
            <a:xfrm>
              <a:off x="0" y="76200"/>
              <a:ext cx="2476947" cy="1189038"/>
            </a:xfrm>
            <a:prstGeom prst="rect">
              <a:avLst/>
            </a:prstGeom>
          </p:spPr>
          <p:txBody>
            <a:bodyPr lIns="50800" tIns="50800" rIns="50800" bIns="50800" rtlCol="0" anchor="ctr"/>
            <a:lstStyle/>
            <a:p>
              <a:pPr algn="ctr">
                <a:lnSpc>
                  <a:spcPts val="1737"/>
                </a:lnSpc>
              </a:pPr>
              <a:endParaRPr/>
            </a:p>
          </p:txBody>
        </p:sp>
      </p:grpSp>
      <p:grpSp>
        <p:nvGrpSpPr>
          <p:cNvPr id="7" name="Group 7"/>
          <p:cNvGrpSpPr/>
          <p:nvPr/>
        </p:nvGrpSpPr>
        <p:grpSpPr>
          <a:xfrm>
            <a:off x="1028700" y="-729730"/>
            <a:ext cx="5045340" cy="7521929"/>
            <a:chOff x="0" y="0"/>
            <a:chExt cx="1328814" cy="1981084"/>
          </a:xfrm>
        </p:grpSpPr>
        <p:sp>
          <p:nvSpPr>
            <p:cNvPr id="8" name="Freeform 8"/>
            <p:cNvSpPr/>
            <p:nvPr/>
          </p:nvSpPr>
          <p:spPr>
            <a:xfrm>
              <a:off x="0" y="0"/>
              <a:ext cx="1328814" cy="1981084"/>
            </a:xfrm>
            <a:custGeom>
              <a:avLst/>
              <a:gdLst/>
              <a:ahLst/>
              <a:cxnLst/>
              <a:rect l="l" t="t" r="r" b="b"/>
              <a:pathLst>
                <a:path w="1328814" h="1981084">
                  <a:moveTo>
                    <a:pt x="42965" y="0"/>
                  </a:moveTo>
                  <a:lnTo>
                    <a:pt x="1285849" y="0"/>
                  </a:lnTo>
                  <a:cubicBezTo>
                    <a:pt x="1309578" y="0"/>
                    <a:pt x="1328814" y="19236"/>
                    <a:pt x="1328814" y="42965"/>
                  </a:cubicBezTo>
                  <a:lnTo>
                    <a:pt x="1328814" y="1938119"/>
                  </a:lnTo>
                  <a:cubicBezTo>
                    <a:pt x="1328814" y="1961848"/>
                    <a:pt x="1309578" y="1981084"/>
                    <a:pt x="1285849" y="1981084"/>
                  </a:cubicBezTo>
                  <a:lnTo>
                    <a:pt x="42965" y="1981084"/>
                  </a:lnTo>
                  <a:cubicBezTo>
                    <a:pt x="19236" y="1981084"/>
                    <a:pt x="0" y="1961848"/>
                    <a:pt x="0" y="1938119"/>
                  </a:cubicBezTo>
                  <a:lnTo>
                    <a:pt x="0" y="42965"/>
                  </a:lnTo>
                  <a:cubicBezTo>
                    <a:pt x="0" y="19236"/>
                    <a:pt x="19236" y="0"/>
                    <a:pt x="42965" y="0"/>
                  </a:cubicBezTo>
                  <a:close/>
                </a:path>
              </a:pathLst>
            </a:custGeom>
            <a:gradFill rotWithShape="1">
              <a:gsLst>
                <a:gs pos="0">
                  <a:srgbClr val="11DAB7">
                    <a:alpha val="100000"/>
                  </a:srgbClr>
                </a:gs>
                <a:gs pos="100000">
                  <a:srgbClr val="087C8D">
                    <a:alpha val="100000"/>
                  </a:srgbClr>
                </a:gs>
              </a:gsLst>
              <a:lin ang="5400000"/>
            </a:gradFill>
          </p:spPr>
        </p:sp>
        <p:sp>
          <p:nvSpPr>
            <p:cNvPr id="9" name="TextBox 9"/>
            <p:cNvSpPr txBox="1"/>
            <p:nvPr/>
          </p:nvSpPr>
          <p:spPr>
            <a:xfrm>
              <a:off x="0" y="76200"/>
              <a:ext cx="1328814" cy="1904884"/>
            </a:xfrm>
            <a:prstGeom prst="rect">
              <a:avLst/>
            </a:prstGeom>
          </p:spPr>
          <p:txBody>
            <a:bodyPr lIns="50800" tIns="50800" rIns="50800" bIns="50800" rtlCol="0" anchor="ctr"/>
            <a:lstStyle/>
            <a:p>
              <a:pPr algn="ctr">
                <a:lnSpc>
                  <a:spcPts val="1737"/>
                </a:lnSpc>
              </a:pPr>
              <a:endParaRPr/>
            </a:p>
          </p:txBody>
        </p:sp>
      </p:grpSp>
      <p:grpSp>
        <p:nvGrpSpPr>
          <p:cNvPr id="10" name="Group 10"/>
          <p:cNvGrpSpPr/>
          <p:nvPr/>
        </p:nvGrpSpPr>
        <p:grpSpPr>
          <a:xfrm>
            <a:off x="2131743" y="3901899"/>
            <a:ext cx="4750751" cy="6658922"/>
            <a:chOff x="0" y="0"/>
            <a:chExt cx="986187" cy="1382295"/>
          </a:xfrm>
        </p:grpSpPr>
        <p:sp>
          <p:nvSpPr>
            <p:cNvPr id="11" name="Freeform 11"/>
            <p:cNvSpPr/>
            <p:nvPr/>
          </p:nvSpPr>
          <p:spPr>
            <a:xfrm>
              <a:off x="0" y="0"/>
              <a:ext cx="986187" cy="1382295"/>
            </a:xfrm>
            <a:custGeom>
              <a:avLst/>
              <a:gdLst/>
              <a:ahLst/>
              <a:cxnLst/>
              <a:rect l="l" t="t" r="r" b="b"/>
              <a:pathLst>
                <a:path w="986187" h="1382295">
                  <a:moveTo>
                    <a:pt x="37481" y="0"/>
                  </a:moveTo>
                  <a:lnTo>
                    <a:pt x="948706" y="0"/>
                  </a:lnTo>
                  <a:cubicBezTo>
                    <a:pt x="958646" y="0"/>
                    <a:pt x="968180" y="3949"/>
                    <a:pt x="975209" y="10978"/>
                  </a:cubicBezTo>
                  <a:cubicBezTo>
                    <a:pt x="982238" y="18007"/>
                    <a:pt x="986187" y="27541"/>
                    <a:pt x="986187" y="37481"/>
                  </a:cubicBezTo>
                  <a:lnTo>
                    <a:pt x="986187" y="1344814"/>
                  </a:lnTo>
                  <a:cubicBezTo>
                    <a:pt x="986187" y="1354755"/>
                    <a:pt x="982238" y="1364288"/>
                    <a:pt x="975209" y="1371317"/>
                  </a:cubicBezTo>
                  <a:cubicBezTo>
                    <a:pt x="968180" y="1378346"/>
                    <a:pt x="958646" y="1382295"/>
                    <a:pt x="948706" y="1382295"/>
                  </a:cubicBezTo>
                  <a:lnTo>
                    <a:pt x="37481" y="1382295"/>
                  </a:lnTo>
                  <a:cubicBezTo>
                    <a:pt x="16781" y="1382295"/>
                    <a:pt x="0" y="1365514"/>
                    <a:pt x="0" y="1344814"/>
                  </a:cubicBezTo>
                  <a:lnTo>
                    <a:pt x="0" y="37481"/>
                  </a:lnTo>
                  <a:cubicBezTo>
                    <a:pt x="0" y="27541"/>
                    <a:pt x="3949" y="18007"/>
                    <a:pt x="10978" y="10978"/>
                  </a:cubicBezTo>
                  <a:cubicBezTo>
                    <a:pt x="18007" y="3949"/>
                    <a:pt x="27541" y="0"/>
                    <a:pt x="37481" y="0"/>
                  </a:cubicBezTo>
                  <a:close/>
                </a:path>
              </a:pathLst>
            </a:custGeom>
            <a:blipFill>
              <a:blip r:embed="rId4"/>
              <a:stretch>
                <a:fillRect l="-74205" r="-36174"/>
              </a:stretch>
            </a:blipFill>
            <a:ln w="95250" cap="rnd">
              <a:solidFill>
                <a:srgbClr val="00DFB6"/>
              </a:solidFill>
              <a:prstDash val="solid"/>
              <a:round/>
            </a:ln>
          </p:spPr>
        </p:sp>
      </p:grpSp>
      <p:sp>
        <p:nvSpPr>
          <p:cNvPr id="12" name="Freeform 12"/>
          <p:cNvSpPr/>
          <p:nvPr/>
        </p:nvSpPr>
        <p:spPr>
          <a:xfrm>
            <a:off x="7020603" y="2692614"/>
            <a:ext cx="629237" cy="629237"/>
          </a:xfrm>
          <a:custGeom>
            <a:avLst/>
            <a:gdLst/>
            <a:ahLst/>
            <a:cxnLst/>
            <a:rect l="l" t="t" r="r" b="b"/>
            <a:pathLst>
              <a:path w="629237" h="629237">
                <a:moveTo>
                  <a:pt x="0" y="0"/>
                </a:moveTo>
                <a:lnTo>
                  <a:pt x="629236" y="0"/>
                </a:lnTo>
                <a:lnTo>
                  <a:pt x="629236"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13825972" y="399463"/>
            <a:ext cx="629237" cy="629237"/>
          </a:xfrm>
          <a:custGeom>
            <a:avLst/>
            <a:gdLst/>
            <a:ahLst/>
            <a:cxnLst/>
            <a:rect l="l" t="t" r="r" b="b"/>
            <a:pathLst>
              <a:path w="629237" h="629237">
                <a:moveTo>
                  <a:pt x="0" y="0"/>
                </a:moveTo>
                <a:lnTo>
                  <a:pt x="629236" y="0"/>
                </a:lnTo>
                <a:lnTo>
                  <a:pt x="629236"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5" name="Group 15"/>
          <p:cNvGrpSpPr/>
          <p:nvPr/>
        </p:nvGrpSpPr>
        <p:grpSpPr>
          <a:xfrm>
            <a:off x="-214612" y="4368157"/>
            <a:ext cx="2972378" cy="854802"/>
            <a:chOff x="0" y="0"/>
            <a:chExt cx="782848" cy="225133"/>
          </a:xfrm>
        </p:grpSpPr>
        <p:sp>
          <p:nvSpPr>
            <p:cNvPr id="16" name="Freeform 16"/>
            <p:cNvSpPr/>
            <p:nvPr/>
          </p:nvSpPr>
          <p:spPr>
            <a:xfrm>
              <a:off x="0" y="0"/>
              <a:ext cx="782848" cy="225133"/>
            </a:xfrm>
            <a:custGeom>
              <a:avLst/>
              <a:gdLst/>
              <a:ahLst/>
              <a:cxnLst/>
              <a:rect l="l" t="t" r="r" b="b"/>
              <a:pathLst>
                <a:path w="782848" h="225133">
                  <a:moveTo>
                    <a:pt x="39069" y="0"/>
                  </a:moveTo>
                  <a:lnTo>
                    <a:pt x="743779" y="0"/>
                  </a:lnTo>
                  <a:cubicBezTo>
                    <a:pt x="765356" y="0"/>
                    <a:pt x="782848" y="17492"/>
                    <a:pt x="782848" y="39069"/>
                  </a:cubicBezTo>
                  <a:lnTo>
                    <a:pt x="782848" y="186064"/>
                  </a:lnTo>
                  <a:cubicBezTo>
                    <a:pt x="782848" y="207641"/>
                    <a:pt x="765356" y="225133"/>
                    <a:pt x="743779" y="225133"/>
                  </a:cubicBezTo>
                  <a:lnTo>
                    <a:pt x="39069" y="225133"/>
                  </a:lnTo>
                  <a:cubicBezTo>
                    <a:pt x="17492" y="225133"/>
                    <a:pt x="0" y="207641"/>
                    <a:pt x="0" y="186064"/>
                  </a:cubicBezTo>
                  <a:lnTo>
                    <a:pt x="0" y="39069"/>
                  </a:lnTo>
                  <a:cubicBezTo>
                    <a:pt x="0" y="17492"/>
                    <a:pt x="17492" y="0"/>
                    <a:pt x="39069" y="0"/>
                  </a:cubicBezTo>
                  <a:close/>
                </a:path>
              </a:pathLst>
            </a:custGeom>
            <a:solidFill>
              <a:srgbClr val="1A2768"/>
            </a:solidFill>
          </p:spPr>
        </p:sp>
        <p:sp>
          <p:nvSpPr>
            <p:cNvPr id="17" name="TextBox 17"/>
            <p:cNvSpPr txBox="1"/>
            <p:nvPr/>
          </p:nvSpPr>
          <p:spPr>
            <a:xfrm>
              <a:off x="0" y="76200"/>
              <a:ext cx="782848" cy="148933"/>
            </a:xfrm>
            <a:prstGeom prst="rect">
              <a:avLst/>
            </a:prstGeom>
          </p:spPr>
          <p:txBody>
            <a:bodyPr lIns="50800" tIns="50800" rIns="50800" bIns="50800" rtlCol="0" anchor="ctr"/>
            <a:lstStyle/>
            <a:p>
              <a:pPr algn="ctr">
                <a:lnSpc>
                  <a:spcPts val="1737"/>
                </a:lnSpc>
              </a:pPr>
              <a:endParaRPr/>
            </a:p>
          </p:txBody>
        </p:sp>
      </p:grpSp>
      <p:sp>
        <p:nvSpPr>
          <p:cNvPr id="21" name="TextBox 21"/>
          <p:cNvSpPr txBox="1"/>
          <p:nvPr/>
        </p:nvSpPr>
        <p:spPr>
          <a:xfrm>
            <a:off x="8305800" y="2628900"/>
            <a:ext cx="9296400" cy="923330"/>
          </a:xfrm>
          <a:prstGeom prst="rect">
            <a:avLst/>
          </a:prstGeom>
        </p:spPr>
        <p:txBody>
          <a:bodyPr wrap="square" lIns="0" tIns="0" rIns="0" bIns="0" rtlCol="0" anchor="t">
            <a:spAutoFit/>
          </a:bodyPr>
          <a:lstStyle/>
          <a:p>
            <a:pPr marL="0" marR="0">
              <a:spcBef>
                <a:spcPts val="0"/>
              </a:spcBef>
              <a:spcAft>
                <a:spcPts val="800"/>
              </a:spcAft>
            </a:pPr>
            <a:r>
              <a:rPr lang="en-US" sz="6000" b="1" kern="100" dirty="0">
                <a:effectLst/>
                <a:latin typeface="+mj-lt"/>
                <a:ea typeface="Aptos" panose="020B0004020202020204" pitchFamily="34" charset="0"/>
                <a:cs typeface="Times New Roman" panose="02020603050405020304" pitchFamily="18" charset="0"/>
              </a:rPr>
              <a:t>Data Indicating the Problem</a:t>
            </a:r>
            <a:endParaRPr lang="en-US" sz="6000" kern="100" dirty="0">
              <a:effectLst/>
              <a:latin typeface="+mj-lt"/>
              <a:ea typeface="Aptos" panose="020B0004020202020204" pitchFamily="34" charset="0"/>
              <a:cs typeface="Times New Roman" panose="02020603050405020304" pitchFamily="18" charset="0"/>
            </a:endParaRPr>
          </a:p>
        </p:txBody>
      </p:sp>
      <p:sp>
        <p:nvSpPr>
          <p:cNvPr id="23" name="TextBox 23"/>
          <p:cNvSpPr txBox="1"/>
          <p:nvPr/>
        </p:nvSpPr>
        <p:spPr>
          <a:xfrm>
            <a:off x="8001000" y="4686301"/>
            <a:ext cx="9296400" cy="4528869"/>
          </a:xfrm>
          <a:prstGeom prst="rect">
            <a:avLst/>
          </a:prstGeom>
        </p:spPr>
        <p:txBody>
          <a:bodyPr wrap="square" lIns="0" tIns="0" rIns="0" bIns="0" rtlCol="0" anchor="t">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6 confirmed CAUTIs reported in the past quarter (Q1 2025)</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Average catheter dwell time is 6.2 days vs. recommended ≤4 days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70% of catheters reviewed lacked documented daily reassessment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3000" kern="100" dirty="0">
                <a:solidFill>
                  <a:schemeClr val="accent1">
                    <a:lumMod val="50000"/>
                  </a:schemeClr>
                </a:solidFill>
                <a:effectLst/>
                <a:latin typeface="Aptos" panose="020B0004020202020204" pitchFamily="34" charset="0"/>
                <a:ea typeface="Aptos" panose="020B0004020202020204" pitchFamily="34" charset="0"/>
                <a:cs typeface="Times New Roman" panose="02020603050405020304" pitchFamily="18" charset="0"/>
              </a:rPr>
              <a:t>Patient satisfaction scores related to comfort dropped 12% this year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a:off x="0" y="0"/>
            <a:ext cx="18288000" cy="3760741"/>
            <a:chOff x="0" y="0"/>
            <a:chExt cx="2833290" cy="582637"/>
          </a:xfrm>
        </p:grpSpPr>
        <p:sp>
          <p:nvSpPr>
            <p:cNvPr id="4" name="Freeform 4"/>
            <p:cNvSpPr/>
            <p:nvPr/>
          </p:nvSpPr>
          <p:spPr>
            <a:xfrm>
              <a:off x="0" y="0"/>
              <a:ext cx="2833290" cy="582637"/>
            </a:xfrm>
            <a:custGeom>
              <a:avLst/>
              <a:gdLst/>
              <a:ahLst/>
              <a:cxnLst/>
              <a:rect l="l" t="t" r="r" b="b"/>
              <a:pathLst>
                <a:path w="2833290" h="582637">
                  <a:moveTo>
                    <a:pt x="9737" y="0"/>
                  </a:moveTo>
                  <a:lnTo>
                    <a:pt x="2823553" y="0"/>
                  </a:lnTo>
                  <a:cubicBezTo>
                    <a:pt x="2828931" y="0"/>
                    <a:pt x="2833290" y="4359"/>
                    <a:pt x="2833290" y="9737"/>
                  </a:cubicBezTo>
                  <a:lnTo>
                    <a:pt x="2833290" y="572901"/>
                  </a:lnTo>
                  <a:cubicBezTo>
                    <a:pt x="2833290" y="578278"/>
                    <a:pt x="2828931" y="582637"/>
                    <a:pt x="2823553" y="582637"/>
                  </a:cubicBezTo>
                  <a:lnTo>
                    <a:pt x="9737" y="582637"/>
                  </a:lnTo>
                  <a:cubicBezTo>
                    <a:pt x="4359" y="582637"/>
                    <a:pt x="0" y="578278"/>
                    <a:pt x="0" y="572901"/>
                  </a:cubicBezTo>
                  <a:lnTo>
                    <a:pt x="0" y="9737"/>
                  </a:lnTo>
                  <a:cubicBezTo>
                    <a:pt x="0" y="4359"/>
                    <a:pt x="4359" y="0"/>
                    <a:pt x="9737" y="0"/>
                  </a:cubicBezTo>
                  <a:close/>
                </a:path>
              </a:pathLst>
            </a:custGeom>
            <a:blipFill>
              <a:blip r:embed="rId4"/>
              <a:stretch>
                <a:fillRect t="-90547" b="-133441"/>
              </a:stretch>
            </a:blipFill>
            <a:ln w="95250" cap="rnd">
              <a:solidFill>
                <a:srgbClr val="00DFB6"/>
              </a:solidFill>
              <a:prstDash val="solid"/>
              <a:round/>
            </a:ln>
          </p:spPr>
        </p:sp>
      </p:grpSp>
      <p:grpSp>
        <p:nvGrpSpPr>
          <p:cNvPr id="5" name="Group 5"/>
          <p:cNvGrpSpPr/>
          <p:nvPr/>
        </p:nvGrpSpPr>
        <p:grpSpPr>
          <a:xfrm rot="-10800000">
            <a:off x="6100130" y="0"/>
            <a:ext cx="5351928" cy="3760741"/>
            <a:chOff x="0" y="0"/>
            <a:chExt cx="1409561" cy="990483"/>
          </a:xfrm>
        </p:grpSpPr>
        <p:sp>
          <p:nvSpPr>
            <p:cNvPr id="6" name="Freeform 6"/>
            <p:cNvSpPr/>
            <p:nvPr/>
          </p:nvSpPr>
          <p:spPr>
            <a:xfrm>
              <a:off x="0" y="0"/>
              <a:ext cx="1409561" cy="990483"/>
            </a:xfrm>
            <a:custGeom>
              <a:avLst/>
              <a:gdLst/>
              <a:ahLst/>
              <a:cxnLst/>
              <a:rect l="l" t="t" r="r" b="b"/>
              <a:pathLst>
                <a:path w="1409561" h="990483">
                  <a:moveTo>
                    <a:pt x="0" y="0"/>
                  </a:moveTo>
                  <a:lnTo>
                    <a:pt x="1409561" y="0"/>
                  </a:lnTo>
                  <a:lnTo>
                    <a:pt x="1409561" y="990483"/>
                  </a:lnTo>
                  <a:lnTo>
                    <a:pt x="0" y="990483"/>
                  </a:lnTo>
                  <a:close/>
                </a:path>
              </a:pathLst>
            </a:custGeom>
            <a:gradFill rotWithShape="1">
              <a:gsLst>
                <a:gs pos="0">
                  <a:srgbClr val="11DAB7">
                    <a:alpha val="77000"/>
                  </a:srgbClr>
                </a:gs>
                <a:gs pos="100000">
                  <a:srgbClr val="087C8D">
                    <a:alpha val="77000"/>
                  </a:srgbClr>
                </a:gs>
              </a:gsLst>
              <a:lin ang="5400000"/>
            </a:gradFill>
          </p:spPr>
        </p:sp>
        <p:sp>
          <p:nvSpPr>
            <p:cNvPr id="7" name="TextBox 7"/>
            <p:cNvSpPr txBox="1"/>
            <p:nvPr/>
          </p:nvSpPr>
          <p:spPr>
            <a:xfrm>
              <a:off x="0" y="76200"/>
              <a:ext cx="1409561" cy="914283"/>
            </a:xfrm>
            <a:prstGeom prst="rect">
              <a:avLst/>
            </a:prstGeom>
          </p:spPr>
          <p:txBody>
            <a:bodyPr lIns="50800" tIns="50800" rIns="50800" bIns="50800" rtlCol="0" anchor="ctr"/>
            <a:lstStyle/>
            <a:p>
              <a:pPr algn="ctr">
                <a:lnSpc>
                  <a:spcPts val="1737"/>
                </a:lnSpc>
              </a:pPr>
              <a:endParaRPr/>
            </a:p>
          </p:txBody>
        </p:sp>
      </p:grpSp>
      <p:sp>
        <p:nvSpPr>
          <p:cNvPr id="8" name="Freeform 8"/>
          <p:cNvSpPr/>
          <p:nvPr/>
        </p:nvSpPr>
        <p:spPr>
          <a:xfrm>
            <a:off x="1028700" y="9258300"/>
            <a:ext cx="629237" cy="629237"/>
          </a:xfrm>
          <a:custGeom>
            <a:avLst/>
            <a:gdLst/>
            <a:ahLst/>
            <a:cxnLst/>
            <a:rect l="l" t="t" r="r" b="b"/>
            <a:pathLst>
              <a:path w="629237" h="629237">
                <a:moveTo>
                  <a:pt x="0" y="0"/>
                </a:moveTo>
                <a:lnTo>
                  <a:pt x="629237" y="0"/>
                </a:lnTo>
                <a:lnTo>
                  <a:pt x="629237"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7295825" y="7395004"/>
            <a:ext cx="835170" cy="835170"/>
          </a:xfrm>
          <a:custGeom>
            <a:avLst/>
            <a:gdLst/>
            <a:ahLst/>
            <a:cxnLst/>
            <a:rect l="l" t="t" r="r" b="b"/>
            <a:pathLst>
              <a:path w="835170" h="835170">
                <a:moveTo>
                  <a:pt x="0" y="0"/>
                </a:moveTo>
                <a:lnTo>
                  <a:pt x="835170" y="0"/>
                </a:lnTo>
                <a:lnTo>
                  <a:pt x="835170" y="835170"/>
                </a:lnTo>
                <a:lnTo>
                  <a:pt x="0" y="835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457200" y="5753100"/>
            <a:ext cx="7475053" cy="1199367"/>
          </a:xfrm>
          <a:prstGeom prst="rect">
            <a:avLst/>
          </a:prstGeom>
        </p:spPr>
        <p:txBody>
          <a:bodyPr lIns="0" tIns="0" rIns="0" bIns="0" rtlCol="0" anchor="t">
            <a:spAutoFit/>
          </a:bodyPr>
          <a:lstStyle/>
          <a:p>
            <a:pPr marL="0" marR="0">
              <a:lnSpc>
                <a:spcPct val="115000"/>
              </a:lnSpc>
              <a:spcBef>
                <a:spcPts val="0"/>
              </a:spcBef>
              <a:spcAft>
                <a:spcPts val="800"/>
              </a:spcAft>
            </a:pPr>
            <a:r>
              <a:rPr lang="en-US" sz="7200" b="1" kern="100" dirty="0">
                <a:effectLst/>
                <a:latin typeface="+mj-lt"/>
                <a:ea typeface="Aptos" panose="020B0004020202020204" pitchFamily="34" charset="0"/>
                <a:cs typeface="Times New Roman" panose="02020603050405020304" pitchFamily="18" charset="0"/>
              </a:rPr>
              <a:t>Problem Statement</a:t>
            </a:r>
            <a:endParaRPr lang="en-US" sz="7200" kern="100" dirty="0">
              <a:effectLst/>
              <a:latin typeface="+mj-lt"/>
              <a:ea typeface="Aptos" panose="020B0004020202020204" pitchFamily="34" charset="0"/>
              <a:cs typeface="Times New Roman" panose="02020603050405020304" pitchFamily="18" charset="0"/>
            </a:endParaRPr>
          </a:p>
        </p:txBody>
      </p:sp>
      <p:grpSp>
        <p:nvGrpSpPr>
          <p:cNvPr id="12" name="Group 12"/>
          <p:cNvGrpSpPr/>
          <p:nvPr/>
        </p:nvGrpSpPr>
        <p:grpSpPr>
          <a:xfrm>
            <a:off x="8883342" y="4008391"/>
            <a:ext cx="8375958" cy="1863187"/>
            <a:chOff x="0" y="0"/>
            <a:chExt cx="2206014" cy="490716"/>
          </a:xfrm>
        </p:grpSpPr>
        <p:sp>
          <p:nvSpPr>
            <p:cNvPr id="13" name="Freeform 13"/>
            <p:cNvSpPr/>
            <p:nvPr/>
          </p:nvSpPr>
          <p:spPr>
            <a:xfrm>
              <a:off x="0" y="0"/>
              <a:ext cx="2206014" cy="490716"/>
            </a:xfrm>
            <a:custGeom>
              <a:avLst/>
              <a:gdLst/>
              <a:ahLst/>
              <a:cxnLst/>
              <a:rect l="l" t="t" r="r" b="b"/>
              <a:pathLst>
                <a:path w="2206014" h="490716">
                  <a:moveTo>
                    <a:pt x="34199" y="0"/>
                  </a:moveTo>
                  <a:lnTo>
                    <a:pt x="2171814" y="0"/>
                  </a:lnTo>
                  <a:cubicBezTo>
                    <a:pt x="2190702" y="0"/>
                    <a:pt x="2206014" y="15312"/>
                    <a:pt x="2206014" y="34199"/>
                  </a:cubicBezTo>
                  <a:lnTo>
                    <a:pt x="2206014" y="456517"/>
                  </a:lnTo>
                  <a:cubicBezTo>
                    <a:pt x="2206014" y="465587"/>
                    <a:pt x="2202411" y="474286"/>
                    <a:pt x="2195997" y="480699"/>
                  </a:cubicBezTo>
                  <a:cubicBezTo>
                    <a:pt x="2189583" y="487113"/>
                    <a:pt x="2180885" y="490716"/>
                    <a:pt x="2171814" y="490716"/>
                  </a:cubicBezTo>
                  <a:lnTo>
                    <a:pt x="34199" y="490716"/>
                  </a:lnTo>
                  <a:cubicBezTo>
                    <a:pt x="15312" y="490716"/>
                    <a:pt x="0" y="475404"/>
                    <a:pt x="0" y="456517"/>
                  </a:cubicBezTo>
                  <a:lnTo>
                    <a:pt x="0" y="34199"/>
                  </a:lnTo>
                  <a:cubicBezTo>
                    <a:pt x="0" y="15312"/>
                    <a:pt x="15312" y="0"/>
                    <a:pt x="34199" y="0"/>
                  </a:cubicBezTo>
                  <a:close/>
                </a:path>
              </a:pathLst>
            </a:custGeom>
            <a:solidFill>
              <a:srgbClr val="EBF0F9">
                <a:alpha val="45882"/>
              </a:srgbClr>
            </a:solidFill>
            <a:ln w="38100" cap="rnd">
              <a:solidFill>
                <a:srgbClr val="000000">
                  <a:alpha val="45882"/>
                </a:srgbClr>
              </a:solidFill>
              <a:prstDash val="solid"/>
              <a:round/>
            </a:ln>
          </p:spPr>
        </p:sp>
        <p:sp>
          <p:nvSpPr>
            <p:cNvPr id="14" name="TextBox 14"/>
            <p:cNvSpPr txBox="1"/>
            <p:nvPr/>
          </p:nvSpPr>
          <p:spPr>
            <a:xfrm>
              <a:off x="0" y="76200"/>
              <a:ext cx="2206014" cy="414516"/>
            </a:xfrm>
            <a:prstGeom prst="rect">
              <a:avLst/>
            </a:prstGeom>
          </p:spPr>
          <p:txBody>
            <a:bodyPr lIns="50800" tIns="50800" rIns="50800" bIns="50800" rtlCol="0" anchor="ctr"/>
            <a:lstStyle/>
            <a:p>
              <a:pPr algn="ctr">
                <a:lnSpc>
                  <a:spcPts val="1737"/>
                </a:lnSpc>
              </a:pPr>
              <a:endParaRPr/>
            </a:p>
          </p:txBody>
        </p:sp>
      </p:grpSp>
      <p:grpSp>
        <p:nvGrpSpPr>
          <p:cNvPr id="15" name="Group 15"/>
          <p:cNvGrpSpPr/>
          <p:nvPr/>
        </p:nvGrpSpPr>
        <p:grpSpPr>
          <a:xfrm>
            <a:off x="8850857" y="6119228"/>
            <a:ext cx="8375958" cy="1496992"/>
            <a:chOff x="0" y="0"/>
            <a:chExt cx="2206014" cy="394269"/>
          </a:xfrm>
        </p:grpSpPr>
        <p:sp>
          <p:nvSpPr>
            <p:cNvPr id="16" name="Freeform 16"/>
            <p:cNvSpPr/>
            <p:nvPr/>
          </p:nvSpPr>
          <p:spPr>
            <a:xfrm>
              <a:off x="0" y="0"/>
              <a:ext cx="2206014" cy="394269"/>
            </a:xfrm>
            <a:custGeom>
              <a:avLst/>
              <a:gdLst/>
              <a:ahLst/>
              <a:cxnLst/>
              <a:rect l="l" t="t" r="r" b="b"/>
              <a:pathLst>
                <a:path w="2206014" h="394269">
                  <a:moveTo>
                    <a:pt x="34199" y="0"/>
                  </a:moveTo>
                  <a:lnTo>
                    <a:pt x="2171814" y="0"/>
                  </a:lnTo>
                  <a:cubicBezTo>
                    <a:pt x="2190702" y="0"/>
                    <a:pt x="2206014" y="15312"/>
                    <a:pt x="2206014" y="34199"/>
                  </a:cubicBezTo>
                  <a:lnTo>
                    <a:pt x="2206014" y="360070"/>
                  </a:lnTo>
                  <a:cubicBezTo>
                    <a:pt x="2206014" y="378958"/>
                    <a:pt x="2190702" y="394269"/>
                    <a:pt x="2171814" y="394269"/>
                  </a:cubicBezTo>
                  <a:lnTo>
                    <a:pt x="34199" y="394269"/>
                  </a:lnTo>
                  <a:cubicBezTo>
                    <a:pt x="15312" y="394269"/>
                    <a:pt x="0" y="378958"/>
                    <a:pt x="0" y="360070"/>
                  </a:cubicBezTo>
                  <a:lnTo>
                    <a:pt x="0" y="34199"/>
                  </a:lnTo>
                  <a:cubicBezTo>
                    <a:pt x="0" y="15312"/>
                    <a:pt x="15312" y="0"/>
                    <a:pt x="34199" y="0"/>
                  </a:cubicBezTo>
                  <a:close/>
                </a:path>
              </a:pathLst>
            </a:custGeom>
            <a:solidFill>
              <a:srgbClr val="EBF0F9">
                <a:alpha val="45882"/>
              </a:srgbClr>
            </a:solidFill>
            <a:ln w="38100" cap="rnd">
              <a:solidFill>
                <a:srgbClr val="000000">
                  <a:alpha val="45882"/>
                </a:srgbClr>
              </a:solidFill>
              <a:prstDash val="solid"/>
              <a:round/>
            </a:ln>
          </p:spPr>
        </p:sp>
        <p:sp>
          <p:nvSpPr>
            <p:cNvPr id="17" name="TextBox 17"/>
            <p:cNvSpPr txBox="1"/>
            <p:nvPr/>
          </p:nvSpPr>
          <p:spPr>
            <a:xfrm>
              <a:off x="0" y="76200"/>
              <a:ext cx="2206014" cy="318069"/>
            </a:xfrm>
            <a:prstGeom prst="rect">
              <a:avLst/>
            </a:prstGeom>
          </p:spPr>
          <p:txBody>
            <a:bodyPr lIns="50800" tIns="50800" rIns="50800" bIns="50800" rtlCol="0" anchor="ctr"/>
            <a:lstStyle/>
            <a:p>
              <a:pPr algn="ctr">
                <a:lnSpc>
                  <a:spcPts val="1737"/>
                </a:lnSpc>
              </a:pPr>
              <a:endParaRPr/>
            </a:p>
          </p:txBody>
        </p:sp>
      </p:grpSp>
      <p:grpSp>
        <p:nvGrpSpPr>
          <p:cNvPr id="18" name="Group 18"/>
          <p:cNvGrpSpPr/>
          <p:nvPr/>
        </p:nvGrpSpPr>
        <p:grpSpPr>
          <a:xfrm>
            <a:off x="8883342" y="7863870"/>
            <a:ext cx="8375958" cy="1394430"/>
            <a:chOff x="0" y="0"/>
            <a:chExt cx="2206014" cy="367257"/>
          </a:xfrm>
        </p:grpSpPr>
        <p:sp>
          <p:nvSpPr>
            <p:cNvPr id="19" name="Freeform 19"/>
            <p:cNvSpPr/>
            <p:nvPr/>
          </p:nvSpPr>
          <p:spPr>
            <a:xfrm>
              <a:off x="0" y="0"/>
              <a:ext cx="2206014" cy="367257"/>
            </a:xfrm>
            <a:custGeom>
              <a:avLst/>
              <a:gdLst/>
              <a:ahLst/>
              <a:cxnLst/>
              <a:rect l="l" t="t" r="r" b="b"/>
              <a:pathLst>
                <a:path w="2206014" h="367257">
                  <a:moveTo>
                    <a:pt x="34199" y="0"/>
                  </a:moveTo>
                  <a:lnTo>
                    <a:pt x="2171814" y="0"/>
                  </a:lnTo>
                  <a:cubicBezTo>
                    <a:pt x="2190702" y="0"/>
                    <a:pt x="2206014" y="15312"/>
                    <a:pt x="2206014" y="34199"/>
                  </a:cubicBezTo>
                  <a:lnTo>
                    <a:pt x="2206014" y="333058"/>
                  </a:lnTo>
                  <a:cubicBezTo>
                    <a:pt x="2206014" y="351946"/>
                    <a:pt x="2190702" y="367257"/>
                    <a:pt x="2171814" y="367257"/>
                  </a:cubicBezTo>
                  <a:lnTo>
                    <a:pt x="34199" y="367257"/>
                  </a:lnTo>
                  <a:cubicBezTo>
                    <a:pt x="15312" y="367257"/>
                    <a:pt x="0" y="351946"/>
                    <a:pt x="0" y="333058"/>
                  </a:cubicBezTo>
                  <a:lnTo>
                    <a:pt x="0" y="34199"/>
                  </a:lnTo>
                  <a:cubicBezTo>
                    <a:pt x="0" y="15312"/>
                    <a:pt x="15312" y="0"/>
                    <a:pt x="34199" y="0"/>
                  </a:cubicBezTo>
                  <a:close/>
                </a:path>
              </a:pathLst>
            </a:custGeom>
            <a:solidFill>
              <a:srgbClr val="EBF0F9">
                <a:alpha val="45882"/>
              </a:srgbClr>
            </a:solidFill>
            <a:ln w="38100" cap="rnd">
              <a:solidFill>
                <a:srgbClr val="000000">
                  <a:alpha val="45882"/>
                </a:srgbClr>
              </a:solidFill>
              <a:prstDash val="solid"/>
              <a:round/>
            </a:ln>
          </p:spPr>
        </p:sp>
        <p:sp>
          <p:nvSpPr>
            <p:cNvPr id="20" name="TextBox 20"/>
            <p:cNvSpPr txBox="1"/>
            <p:nvPr/>
          </p:nvSpPr>
          <p:spPr>
            <a:xfrm>
              <a:off x="0" y="76200"/>
              <a:ext cx="2206014" cy="291057"/>
            </a:xfrm>
            <a:prstGeom prst="rect">
              <a:avLst/>
            </a:prstGeom>
          </p:spPr>
          <p:txBody>
            <a:bodyPr lIns="50800" tIns="50800" rIns="50800" bIns="50800" rtlCol="0" anchor="ctr"/>
            <a:lstStyle/>
            <a:p>
              <a:pPr algn="ctr">
                <a:lnSpc>
                  <a:spcPts val="1737"/>
                </a:lnSpc>
              </a:pPr>
              <a:endParaRPr/>
            </a:p>
          </p:txBody>
        </p:sp>
      </p:grpSp>
      <p:sp>
        <p:nvSpPr>
          <p:cNvPr id="24" name="TextBox 24"/>
          <p:cNvSpPr txBox="1"/>
          <p:nvPr/>
        </p:nvSpPr>
        <p:spPr>
          <a:xfrm>
            <a:off x="9238909" y="4251722"/>
            <a:ext cx="7599852" cy="1561581"/>
          </a:xfrm>
          <a:prstGeom prst="rect">
            <a:avLst/>
          </a:prstGeom>
        </p:spPr>
        <p:txBody>
          <a:bodyPr lIns="0" tIns="0" rIns="0" bIns="0" rtlCol="0" anchor="t">
            <a:spAutoFit/>
          </a:bodyPr>
          <a:lstStyle/>
          <a:p>
            <a:pPr marR="0" lvl="0">
              <a:lnSpc>
                <a:spcPct val="115000"/>
              </a:lnSpc>
              <a:spcBef>
                <a:spcPts val="0"/>
              </a:spcBef>
              <a:spcAft>
                <a:spcPts val="800"/>
              </a:spcAft>
              <a:buSzPts val="1000"/>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Medical-surgical patients with urinary catheters experience infection rates exceeding safe benchmarks</a:t>
            </a:r>
          </a:p>
        </p:txBody>
      </p:sp>
      <p:sp>
        <p:nvSpPr>
          <p:cNvPr id="25" name="TextBox 25"/>
          <p:cNvSpPr txBox="1"/>
          <p:nvPr/>
        </p:nvSpPr>
        <p:spPr>
          <a:xfrm>
            <a:off x="9220200" y="6210300"/>
            <a:ext cx="7599852" cy="1384995"/>
          </a:xfrm>
          <a:prstGeom prst="rect">
            <a:avLst/>
          </a:prstGeom>
        </p:spPr>
        <p:txBody>
          <a:bodyPr lIns="0" tIns="0" rIns="0" bIns="0" rtlCol="0" anchor="t">
            <a:spAutoFit/>
          </a:bodyPr>
          <a:lstStyle/>
          <a:p>
            <a:pPr algn="l">
              <a:lnSpc>
                <a:spcPts val="3550"/>
              </a:lnSpc>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Lack of standardized daily reassessment and nurse-driven removal protocols drives prolonged catheter use</a:t>
            </a:r>
            <a:endParaRPr lang="en-US" sz="3000" b="1" dirty="0">
              <a:solidFill>
                <a:schemeClr val="accent1">
                  <a:lumMod val="50000"/>
                </a:schemeClr>
              </a:solidFill>
              <a:latin typeface="+mj-lt"/>
              <a:ea typeface="DM Sans Bold"/>
              <a:cs typeface="DM Sans Bold"/>
              <a:sym typeface="DM Sans Bold"/>
            </a:endParaRPr>
          </a:p>
        </p:txBody>
      </p:sp>
      <p:sp>
        <p:nvSpPr>
          <p:cNvPr id="26" name="TextBox 26"/>
          <p:cNvSpPr txBox="1"/>
          <p:nvPr/>
        </p:nvSpPr>
        <p:spPr>
          <a:xfrm>
            <a:off x="9238909" y="8070965"/>
            <a:ext cx="7599852" cy="923330"/>
          </a:xfrm>
          <a:prstGeom prst="rect">
            <a:avLst/>
          </a:prstGeom>
        </p:spPr>
        <p:txBody>
          <a:bodyPr lIns="0" tIns="0" rIns="0" bIns="0" rtlCol="0" anchor="t">
            <a:spAutoFit/>
          </a:bodyPr>
          <a:lstStyle/>
          <a:p>
            <a:r>
              <a:rPr lang="en-US" sz="3000" dirty="0">
                <a:solidFill>
                  <a:schemeClr val="accent1">
                    <a:lumMod val="50000"/>
                  </a:schemeClr>
                </a:solidFill>
                <a:effectLst/>
                <a:latin typeface="+mj-lt"/>
                <a:ea typeface="Aptos" panose="020B0004020202020204" pitchFamily="34" charset="0"/>
                <a:cs typeface="Times New Roman" panose="02020603050405020304" pitchFamily="18" charset="0"/>
              </a:rPr>
              <a:t>An evidence-based bundle intervention is needed to reduce CAUTI incidence</a:t>
            </a:r>
            <a:endParaRPr lang="en-US" sz="3000" dirty="0">
              <a:solidFill>
                <a:schemeClr val="accent1">
                  <a:lumMod val="50000"/>
                </a:schemeClr>
              </a:solidFill>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a:off x="0" y="0"/>
            <a:ext cx="18288000" cy="3760741"/>
            <a:chOff x="0" y="0"/>
            <a:chExt cx="2833290" cy="582637"/>
          </a:xfrm>
        </p:grpSpPr>
        <p:sp>
          <p:nvSpPr>
            <p:cNvPr id="4" name="Freeform 4"/>
            <p:cNvSpPr/>
            <p:nvPr/>
          </p:nvSpPr>
          <p:spPr>
            <a:xfrm>
              <a:off x="0" y="0"/>
              <a:ext cx="2833290" cy="582637"/>
            </a:xfrm>
            <a:custGeom>
              <a:avLst/>
              <a:gdLst/>
              <a:ahLst/>
              <a:cxnLst/>
              <a:rect l="l" t="t" r="r" b="b"/>
              <a:pathLst>
                <a:path w="2833290" h="582637">
                  <a:moveTo>
                    <a:pt x="9737" y="0"/>
                  </a:moveTo>
                  <a:lnTo>
                    <a:pt x="2823553" y="0"/>
                  </a:lnTo>
                  <a:cubicBezTo>
                    <a:pt x="2828931" y="0"/>
                    <a:pt x="2833290" y="4359"/>
                    <a:pt x="2833290" y="9737"/>
                  </a:cubicBezTo>
                  <a:lnTo>
                    <a:pt x="2833290" y="572901"/>
                  </a:lnTo>
                  <a:cubicBezTo>
                    <a:pt x="2833290" y="578278"/>
                    <a:pt x="2828931" y="582637"/>
                    <a:pt x="2823553" y="582637"/>
                  </a:cubicBezTo>
                  <a:lnTo>
                    <a:pt x="9737" y="582637"/>
                  </a:lnTo>
                  <a:cubicBezTo>
                    <a:pt x="4359" y="582637"/>
                    <a:pt x="0" y="578278"/>
                    <a:pt x="0" y="572901"/>
                  </a:cubicBezTo>
                  <a:lnTo>
                    <a:pt x="0" y="9737"/>
                  </a:lnTo>
                  <a:cubicBezTo>
                    <a:pt x="0" y="4359"/>
                    <a:pt x="4359" y="0"/>
                    <a:pt x="9737" y="0"/>
                  </a:cubicBezTo>
                  <a:close/>
                </a:path>
              </a:pathLst>
            </a:custGeom>
            <a:blipFill>
              <a:blip r:embed="rId4"/>
              <a:stretch>
                <a:fillRect t="-112243" b="-112243"/>
              </a:stretch>
            </a:blipFill>
            <a:ln w="95250" cap="rnd">
              <a:solidFill>
                <a:srgbClr val="00DFB6"/>
              </a:solidFill>
              <a:prstDash val="solid"/>
              <a:round/>
            </a:ln>
          </p:spPr>
        </p:sp>
      </p:grpSp>
      <p:grpSp>
        <p:nvGrpSpPr>
          <p:cNvPr id="5" name="Group 5"/>
          <p:cNvGrpSpPr/>
          <p:nvPr/>
        </p:nvGrpSpPr>
        <p:grpSpPr>
          <a:xfrm rot="-10800000">
            <a:off x="6100130" y="0"/>
            <a:ext cx="5351928" cy="3760741"/>
            <a:chOff x="0" y="0"/>
            <a:chExt cx="1409561" cy="990483"/>
          </a:xfrm>
        </p:grpSpPr>
        <p:sp>
          <p:nvSpPr>
            <p:cNvPr id="6" name="Freeform 6"/>
            <p:cNvSpPr/>
            <p:nvPr/>
          </p:nvSpPr>
          <p:spPr>
            <a:xfrm>
              <a:off x="0" y="0"/>
              <a:ext cx="1409561" cy="990483"/>
            </a:xfrm>
            <a:custGeom>
              <a:avLst/>
              <a:gdLst/>
              <a:ahLst/>
              <a:cxnLst/>
              <a:rect l="l" t="t" r="r" b="b"/>
              <a:pathLst>
                <a:path w="1409561" h="990483">
                  <a:moveTo>
                    <a:pt x="0" y="0"/>
                  </a:moveTo>
                  <a:lnTo>
                    <a:pt x="1409561" y="0"/>
                  </a:lnTo>
                  <a:lnTo>
                    <a:pt x="1409561" y="990483"/>
                  </a:lnTo>
                  <a:lnTo>
                    <a:pt x="0" y="990483"/>
                  </a:lnTo>
                  <a:close/>
                </a:path>
              </a:pathLst>
            </a:custGeom>
            <a:gradFill rotWithShape="1">
              <a:gsLst>
                <a:gs pos="0">
                  <a:srgbClr val="11DAB7">
                    <a:alpha val="77000"/>
                  </a:srgbClr>
                </a:gs>
                <a:gs pos="100000">
                  <a:srgbClr val="087C8D">
                    <a:alpha val="77000"/>
                  </a:srgbClr>
                </a:gs>
              </a:gsLst>
              <a:lin ang="5400000"/>
            </a:gradFill>
          </p:spPr>
        </p:sp>
        <p:sp>
          <p:nvSpPr>
            <p:cNvPr id="7" name="TextBox 7"/>
            <p:cNvSpPr txBox="1"/>
            <p:nvPr/>
          </p:nvSpPr>
          <p:spPr>
            <a:xfrm>
              <a:off x="0" y="76200"/>
              <a:ext cx="1409561" cy="914283"/>
            </a:xfrm>
            <a:prstGeom prst="rect">
              <a:avLst/>
            </a:prstGeom>
          </p:spPr>
          <p:txBody>
            <a:bodyPr lIns="50800" tIns="50800" rIns="50800" bIns="50800" rtlCol="0" anchor="ctr"/>
            <a:lstStyle/>
            <a:p>
              <a:pPr algn="ctr">
                <a:lnSpc>
                  <a:spcPts val="1737"/>
                </a:lnSpc>
              </a:pPr>
              <a:endParaRPr/>
            </a:p>
          </p:txBody>
        </p:sp>
      </p:grpSp>
      <p:sp>
        <p:nvSpPr>
          <p:cNvPr id="8" name="Freeform 8"/>
          <p:cNvSpPr/>
          <p:nvPr/>
        </p:nvSpPr>
        <p:spPr>
          <a:xfrm>
            <a:off x="1028700" y="9258300"/>
            <a:ext cx="629237" cy="629237"/>
          </a:xfrm>
          <a:custGeom>
            <a:avLst/>
            <a:gdLst/>
            <a:ahLst/>
            <a:cxnLst/>
            <a:rect l="l" t="t" r="r" b="b"/>
            <a:pathLst>
              <a:path w="629237" h="629237">
                <a:moveTo>
                  <a:pt x="0" y="0"/>
                </a:moveTo>
                <a:lnTo>
                  <a:pt x="629237" y="0"/>
                </a:lnTo>
                <a:lnTo>
                  <a:pt x="629237"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7295825" y="7395004"/>
            <a:ext cx="835170" cy="835170"/>
          </a:xfrm>
          <a:custGeom>
            <a:avLst/>
            <a:gdLst/>
            <a:ahLst/>
            <a:cxnLst/>
            <a:rect l="l" t="t" r="r" b="b"/>
            <a:pathLst>
              <a:path w="835170" h="835170">
                <a:moveTo>
                  <a:pt x="0" y="0"/>
                </a:moveTo>
                <a:lnTo>
                  <a:pt x="835170" y="0"/>
                </a:lnTo>
                <a:lnTo>
                  <a:pt x="835170" y="835170"/>
                </a:lnTo>
                <a:lnTo>
                  <a:pt x="0" y="835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762000" y="5448300"/>
            <a:ext cx="7475053" cy="2215991"/>
          </a:xfrm>
          <a:prstGeom prst="rect">
            <a:avLst/>
          </a:prstGeom>
        </p:spPr>
        <p:txBody>
          <a:bodyPr lIns="0" tIns="0" rIns="0" bIns="0" rtlCol="0" anchor="t">
            <a:spAutoFit/>
          </a:bodyPr>
          <a:lstStyle/>
          <a:p>
            <a:pPr marL="0" marR="0">
              <a:spcBef>
                <a:spcPts val="0"/>
              </a:spcBef>
              <a:spcAft>
                <a:spcPts val="800"/>
              </a:spcAft>
            </a:pPr>
            <a:r>
              <a:rPr lang="en-US" sz="7200" b="1" kern="100" dirty="0">
                <a:effectLst/>
                <a:latin typeface="+mj-lt"/>
                <a:ea typeface="Aptos" panose="020B0004020202020204" pitchFamily="34" charset="0"/>
                <a:cs typeface="Times New Roman" panose="02020603050405020304" pitchFamily="18" charset="0"/>
              </a:rPr>
              <a:t>EBP Question Type — Intervention</a:t>
            </a:r>
            <a:endParaRPr lang="en-US" sz="7200" kern="100" dirty="0">
              <a:effectLst/>
              <a:latin typeface="+mj-lt"/>
              <a:ea typeface="Aptos" panose="020B0004020202020204" pitchFamily="34" charset="0"/>
              <a:cs typeface="Times New Roman" panose="02020603050405020304" pitchFamily="18" charset="0"/>
            </a:endParaRPr>
          </a:p>
        </p:txBody>
      </p:sp>
      <p:grpSp>
        <p:nvGrpSpPr>
          <p:cNvPr id="12" name="Group 12"/>
          <p:cNvGrpSpPr/>
          <p:nvPr/>
        </p:nvGrpSpPr>
        <p:grpSpPr>
          <a:xfrm>
            <a:off x="8763000" y="4000499"/>
            <a:ext cx="8496300" cy="1871079"/>
            <a:chOff x="0" y="0"/>
            <a:chExt cx="2206014" cy="490716"/>
          </a:xfrm>
        </p:grpSpPr>
        <p:sp>
          <p:nvSpPr>
            <p:cNvPr id="13" name="Freeform 13"/>
            <p:cNvSpPr/>
            <p:nvPr/>
          </p:nvSpPr>
          <p:spPr>
            <a:xfrm>
              <a:off x="0" y="0"/>
              <a:ext cx="2206014" cy="490716"/>
            </a:xfrm>
            <a:custGeom>
              <a:avLst/>
              <a:gdLst/>
              <a:ahLst/>
              <a:cxnLst/>
              <a:rect l="l" t="t" r="r" b="b"/>
              <a:pathLst>
                <a:path w="2206014" h="490716">
                  <a:moveTo>
                    <a:pt x="34199" y="0"/>
                  </a:moveTo>
                  <a:lnTo>
                    <a:pt x="2171814" y="0"/>
                  </a:lnTo>
                  <a:cubicBezTo>
                    <a:pt x="2190702" y="0"/>
                    <a:pt x="2206014" y="15312"/>
                    <a:pt x="2206014" y="34199"/>
                  </a:cubicBezTo>
                  <a:lnTo>
                    <a:pt x="2206014" y="456517"/>
                  </a:lnTo>
                  <a:cubicBezTo>
                    <a:pt x="2206014" y="465587"/>
                    <a:pt x="2202411" y="474286"/>
                    <a:pt x="2195997" y="480699"/>
                  </a:cubicBezTo>
                  <a:cubicBezTo>
                    <a:pt x="2189583" y="487113"/>
                    <a:pt x="2180885" y="490716"/>
                    <a:pt x="2171814" y="490716"/>
                  </a:cubicBezTo>
                  <a:lnTo>
                    <a:pt x="34199" y="490716"/>
                  </a:lnTo>
                  <a:cubicBezTo>
                    <a:pt x="15312" y="490716"/>
                    <a:pt x="0" y="475404"/>
                    <a:pt x="0" y="456517"/>
                  </a:cubicBezTo>
                  <a:lnTo>
                    <a:pt x="0" y="34199"/>
                  </a:lnTo>
                  <a:cubicBezTo>
                    <a:pt x="0" y="15312"/>
                    <a:pt x="15312" y="0"/>
                    <a:pt x="34199" y="0"/>
                  </a:cubicBezTo>
                  <a:close/>
                </a:path>
              </a:pathLst>
            </a:custGeom>
            <a:solidFill>
              <a:srgbClr val="EBF0F9">
                <a:alpha val="45882"/>
              </a:srgbClr>
            </a:solidFill>
            <a:ln w="38100" cap="rnd">
              <a:solidFill>
                <a:srgbClr val="000000">
                  <a:alpha val="45882"/>
                </a:srgbClr>
              </a:solidFill>
              <a:prstDash val="solid"/>
              <a:round/>
            </a:ln>
          </p:spPr>
        </p:sp>
        <p:sp>
          <p:nvSpPr>
            <p:cNvPr id="14" name="TextBox 14"/>
            <p:cNvSpPr txBox="1"/>
            <p:nvPr/>
          </p:nvSpPr>
          <p:spPr>
            <a:xfrm>
              <a:off x="0" y="76200"/>
              <a:ext cx="2206014" cy="414516"/>
            </a:xfrm>
            <a:prstGeom prst="rect">
              <a:avLst/>
            </a:prstGeom>
          </p:spPr>
          <p:txBody>
            <a:bodyPr lIns="50800" tIns="50800" rIns="50800" bIns="50800" rtlCol="0" anchor="ctr"/>
            <a:lstStyle/>
            <a:p>
              <a:pPr algn="ctr">
                <a:lnSpc>
                  <a:spcPts val="1737"/>
                </a:lnSpc>
              </a:pPr>
              <a:endParaRPr/>
            </a:p>
          </p:txBody>
        </p:sp>
      </p:grpSp>
      <p:grpSp>
        <p:nvGrpSpPr>
          <p:cNvPr id="15" name="Group 15"/>
          <p:cNvGrpSpPr/>
          <p:nvPr/>
        </p:nvGrpSpPr>
        <p:grpSpPr>
          <a:xfrm>
            <a:off x="8850857" y="6119228"/>
            <a:ext cx="8375958" cy="1496992"/>
            <a:chOff x="0" y="0"/>
            <a:chExt cx="2206014" cy="394269"/>
          </a:xfrm>
        </p:grpSpPr>
        <p:sp>
          <p:nvSpPr>
            <p:cNvPr id="16" name="Freeform 16"/>
            <p:cNvSpPr/>
            <p:nvPr/>
          </p:nvSpPr>
          <p:spPr>
            <a:xfrm>
              <a:off x="0" y="0"/>
              <a:ext cx="2206014" cy="394269"/>
            </a:xfrm>
            <a:custGeom>
              <a:avLst/>
              <a:gdLst/>
              <a:ahLst/>
              <a:cxnLst/>
              <a:rect l="l" t="t" r="r" b="b"/>
              <a:pathLst>
                <a:path w="2206014" h="394269">
                  <a:moveTo>
                    <a:pt x="34199" y="0"/>
                  </a:moveTo>
                  <a:lnTo>
                    <a:pt x="2171814" y="0"/>
                  </a:lnTo>
                  <a:cubicBezTo>
                    <a:pt x="2190702" y="0"/>
                    <a:pt x="2206014" y="15312"/>
                    <a:pt x="2206014" y="34199"/>
                  </a:cubicBezTo>
                  <a:lnTo>
                    <a:pt x="2206014" y="360070"/>
                  </a:lnTo>
                  <a:cubicBezTo>
                    <a:pt x="2206014" y="378958"/>
                    <a:pt x="2190702" y="394269"/>
                    <a:pt x="2171814" y="394269"/>
                  </a:cubicBezTo>
                  <a:lnTo>
                    <a:pt x="34199" y="394269"/>
                  </a:lnTo>
                  <a:cubicBezTo>
                    <a:pt x="15312" y="394269"/>
                    <a:pt x="0" y="378958"/>
                    <a:pt x="0" y="360070"/>
                  </a:cubicBezTo>
                  <a:lnTo>
                    <a:pt x="0" y="34199"/>
                  </a:lnTo>
                  <a:cubicBezTo>
                    <a:pt x="0" y="15312"/>
                    <a:pt x="15312" y="0"/>
                    <a:pt x="34199" y="0"/>
                  </a:cubicBezTo>
                  <a:close/>
                </a:path>
              </a:pathLst>
            </a:custGeom>
            <a:solidFill>
              <a:srgbClr val="EBF0F9">
                <a:alpha val="45882"/>
              </a:srgbClr>
            </a:solidFill>
            <a:ln w="38100" cap="rnd">
              <a:solidFill>
                <a:srgbClr val="000000">
                  <a:alpha val="45882"/>
                </a:srgbClr>
              </a:solidFill>
              <a:prstDash val="solid"/>
              <a:round/>
            </a:ln>
          </p:spPr>
        </p:sp>
        <p:sp>
          <p:nvSpPr>
            <p:cNvPr id="17" name="TextBox 17"/>
            <p:cNvSpPr txBox="1"/>
            <p:nvPr/>
          </p:nvSpPr>
          <p:spPr>
            <a:xfrm>
              <a:off x="0" y="76200"/>
              <a:ext cx="2206014" cy="318069"/>
            </a:xfrm>
            <a:prstGeom prst="rect">
              <a:avLst/>
            </a:prstGeom>
          </p:spPr>
          <p:txBody>
            <a:bodyPr lIns="50800" tIns="50800" rIns="50800" bIns="50800" rtlCol="0" anchor="ctr"/>
            <a:lstStyle/>
            <a:p>
              <a:pPr algn="ctr">
                <a:lnSpc>
                  <a:spcPts val="1737"/>
                </a:lnSpc>
              </a:pPr>
              <a:endParaRPr/>
            </a:p>
          </p:txBody>
        </p:sp>
      </p:grpSp>
      <p:grpSp>
        <p:nvGrpSpPr>
          <p:cNvPr id="18" name="Group 18"/>
          <p:cNvGrpSpPr/>
          <p:nvPr/>
        </p:nvGrpSpPr>
        <p:grpSpPr>
          <a:xfrm>
            <a:off x="8883342" y="7863870"/>
            <a:ext cx="8375958" cy="1394430"/>
            <a:chOff x="0" y="0"/>
            <a:chExt cx="2206014" cy="367257"/>
          </a:xfrm>
        </p:grpSpPr>
        <p:sp>
          <p:nvSpPr>
            <p:cNvPr id="19" name="Freeform 19"/>
            <p:cNvSpPr/>
            <p:nvPr/>
          </p:nvSpPr>
          <p:spPr>
            <a:xfrm>
              <a:off x="0" y="0"/>
              <a:ext cx="2206014" cy="367257"/>
            </a:xfrm>
            <a:custGeom>
              <a:avLst/>
              <a:gdLst/>
              <a:ahLst/>
              <a:cxnLst/>
              <a:rect l="l" t="t" r="r" b="b"/>
              <a:pathLst>
                <a:path w="2206014" h="367257">
                  <a:moveTo>
                    <a:pt x="34199" y="0"/>
                  </a:moveTo>
                  <a:lnTo>
                    <a:pt x="2171814" y="0"/>
                  </a:lnTo>
                  <a:cubicBezTo>
                    <a:pt x="2190702" y="0"/>
                    <a:pt x="2206014" y="15312"/>
                    <a:pt x="2206014" y="34199"/>
                  </a:cubicBezTo>
                  <a:lnTo>
                    <a:pt x="2206014" y="333058"/>
                  </a:lnTo>
                  <a:cubicBezTo>
                    <a:pt x="2206014" y="351946"/>
                    <a:pt x="2190702" y="367257"/>
                    <a:pt x="2171814" y="367257"/>
                  </a:cubicBezTo>
                  <a:lnTo>
                    <a:pt x="34199" y="367257"/>
                  </a:lnTo>
                  <a:cubicBezTo>
                    <a:pt x="15312" y="367257"/>
                    <a:pt x="0" y="351946"/>
                    <a:pt x="0" y="333058"/>
                  </a:cubicBezTo>
                  <a:lnTo>
                    <a:pt x="0" y="34199"/>
                  </a:lnTo>
                  <a:cubicBezTo>
                    <a:pt x="0" y="15312"/>
                    <a:pt x="15312" y="0"/>
                    <a:pt x="34199" y="0"/>
                  </a:cubicBezTo>
                  <a:close/>
                </a:path>
              </a:pathLst>
            </a:custGeom>
            <a:solidFill>
              <a:srgbClr val="EBF0F9">
                <a:alpha val="45882"/>
              </a:srgbClr>
            </a:solidFill>
            <a:ln w="38100" cap="rnd">
              <a:solidFill>
                <a:srgbClr val="000000">
                  <a:alpha val="45882"/>
                </a:srgbClr>
              </a:solidFill>
              <a:prstDash val="solid"/>
              <a:round/>
            </a:ln>
          </p:spPr>
        </p:sp>
        <p:sp>
          <p:nvSpPr>
            <p:cNvPr id="20" name="TextBox 20"/>
            <p:cNvSpPr txBox="1"/>
            <p:nvPr/>
          </p:nvSpPr>
          <p:spPr>
            <a:xfrm>
              <a:off x="0" y="76200"/>
              <a:ext cx="2206014" cy="291057"/>
            </a:xfrm>
            <a:prstGeom prst="rect">
              <a:avLst/>
            </a:prstGeom>
          </p:spPr>
          <p:txBody>
            <a:bodyPr lIns="50800" tIns="50800" rIns="50800" bIns="50800" rtlCol="0" anchor="ctr"/>
            <a:lstStyle/>
            <a:p>
              <a:pPr algn="ctr">
                <a:lnSpc>
                  <a:spcPts val="1737"/>
                </a:lnSpc>
              </a:pPr>
              <a:endParaRPr/>
            </a:p>
          </p:txBody>
        </p:sp>
      </p:grpSp>
      <p:sp>
        <p:nvSpPr>
          <p:cNvPr id="24" name="TextBox 24"/>
          <p:cNvSpPr txBox="1"/>
          <p:nvPr/>
        </p:nvSpPr>
        <p:spPr>
          <a:xfrm>
            <a:off x="9144000" y="4381500"/>
            <a:ext cx="7599852" cy="1035605"/>
          </a:xfrm>
          <a:prstGeom prst="rect">
            <a:avLst/>
          </a:prstGeom>
        </p:spPr>
        <p:txBody>
          <a:bodyPr lIns="0" tIns="0" rIns="0" bIns="0" rtlCol="0" anchor="t">
            <a:spAutoFit/>
          </a:bodyPr>
          <a:lstStyle/>
          <a:p>
            <a:pPr marR="0" lvl="0">
              <a:lnSpc>
                <a:spcPct val="115000"/>
              </a:lnSpc>
              <a:spcBef>
                <a:spcPts val="0"/>
              </a:spcBef>
              <a:spcAft>
                <a:spcPts val="800"/>
              </a:spcAft>
              <a:buSzPts val="1000"/>
              <a:tabLst>
                <a:tab pos="457200" algn="l"/>
              </a:tabLst>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This project uses an Intervention EBP Question format</a:t>
            </a:r>
          </a:p>
        </p:txBody>
      </p:sp>
      <p:sp>
        <p:nvSpPr>
          <p:cNvPr id="25" name="TextBox 25"/>
          <p:cNvSpPr txBox="1"/>
          <p:nvPr/>
        </p:nvSpPr>
        <p:spPr>
          <a:xfrm>
            <a:off x="9238909" y="6377658"/>
            <a:ext cx="7599852" cy="923330"/>
          </a:xfrm>
          <a:prstGeom prst="rect">
            <a:avLst/>
          </a:prstGeom>
        </p:spPr>
        <p:txBody>
          <a:bodyPr lIns="0" tIns="0" rIns="0" bIns="0" rtlCol="0" anchor="t">
            <a:spAutoFit/>
          </a:bodyPr>
          <a:lstStyle/>
          <a:p>
            <a:pPr algn="l">
              <a:lnSpc>
                <a:spcPts val="3550"/>
              </a:lnSpc>
            </a:pPr>
            <a:r>
              <a:rPr lang="en-US" sz="3000" kern="100" dirty="0">
                <a:solidFill>
                  <a:schemeClr val="accent1">
                    <a:lumMod val="50000"/>
                  </a:schemeClr>
                </a:solidFill>
                <a:effectLst/>
                <a:latin typeface="+mj-lt"/>
                <a:ea typeface="Aptos" panose="020B0004020202020204" pitchFamily="34" charset="0"/>
                <a:cs typeface="Times New Roman" panose="02020603050405020304" pitchFamily="18" charset="0"/>
              </a:rPr>
              <a:t>A comparison will be made between current practice and bundle implementation</a:t>
            </a:r>
            <a:endParaRPr lang="en-US" sz="3000" b="1" dirty="0">
              <a:solidFill>
                <a:schemeClr val="accent1">
                  <a:lumMod val="50000"/>
                </a:schemeClr>
              </a:solidFill>
              <a:latin typeface="+mj-lt"/>
              <a:ea typeface="DM Sans Bold"/>
              <a:cs typeface="DM Sans Bold"/>
              <a:sym typeface="DM Sans Bold"/>
            </a:endParaRPr>
          </a:p>
        </p:txBody>
      </p:sp>
      <p:sp>
        <p:nvSpPr>
          <p:cNvPr id="26" name="TextBox 26"/>
          <p:cNvSpPr txBox="1"/>
          <p:nvPr/>
        </p:nvSpPr>
        <p:spPr>
          <a:xfrm>
            <a:off x="9238909" y="8070965"/>
            <a:ext cx="7599852" cy="923330"/>
          </a:xfrm>
          <a:prstGeom prst="rect">
            <a:avLst/>
          </a:prstGeom>
        </p:spPr>
        <p:txBody>
          <a:bodyPr lIns="0" tIns="0" rIns="0" bIns="0" rtlCol="0" anchor="t">
            <a:spAutoFit/>
          </a:bodyPr>
          <a:lstStyle/>
          <a:p>
            <a:r>
              <a:rPr lang="en-US" sz="3000" dirty="0">
                <a:solidFill>
                  <a:schemeClr val="accent1">
                    <a:lumMod val="50000"/>
                  </a:schemeClr>
                </a:solidFill>
                <a:effectLst/>
                <a:latin typeface="+mj-lt"/>
                <a:ea typeface="Aptos" panose="020B0004020202020204" pitchFamily="34" charset="0"/>
                <a:cs typeface="Times New Roman" panose="02020603050405020304" pitchFamily="18" charset="0"/>
              </a:rPr>
              <a:t>Outcome of interest: reduction in CAUTI rate per 1,000 catheter days</a:t>
            </a:r>
            <a:endParaRPr lang="en-US" sz="3000" dirty="0">
              <a:solidFill>
                <a:schemeClr val="accent1">
                  <a:lumMod val="50000"/>
                </a:schemeClr>
              </a:solidFill>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a:off x="0" y="0"/>
            <a:ext cx="18288000" cy="3760741"/>
            <a:chOff x="0" y="0"/>
            <a:chExt cx="2833290" cy="582637"/>
          </a:xfrm>
        </p:grpSpPr>
        <p:sp>
          <p:nvSpPr>
            <p:cNvPr id="4" name="Freeform 4"/>
            <p:cNvSpPr/>
            <p:nvPr/>
          </p:nvSpPr>
          <p:spPr>
            <a:xfrm>
              <a:off x="0" y="0"/>
              <a:ext cx="2833290" cy="582637"/>
            </a:xfrm>
            <a:custGeom>
              <a:avLst/>
              <a:gdLst/>
              <a:ahLst/>
              <a:cxnLst/>
              <a:rect l="l" t="t" r="r" b="b"/>
              <a:pathLst>
                <a:path w="2833290" h="582637">
                  <a:moveTo>
                    <a:pt x="9737" y="0"/>
                  </a:moveTo>
                  <a:lnTo>
                    <a:pt x="2823553" y="0"/>
                  </a:lnTo>
                  <a:cubicBezTo>
                    <a:pt x="2828931" y="0"/>
                    <a:pt x="2833290" y="4359"/>
                    <a:pt x="2833290" y="9737"/>
                  </a:cubicBezTo>
                  <a:lnTo>
                    <a:pt x="2833290" y="572901"/>
                  </a:lnTo>
                  <a:cubicBezTo>
                    <a:pt x="2833290" y="578278"/>
                    <a:pt x="2828931" y="582637"/>
                    <a:pt x="2823553" y="582637"/>
                  </a:cubicBezTo>
                  <a:lnTo>
                    <a:pt x="9737" y="582637"/>
                  </a:lnTo>
                  <a:cubicBezTo>
                    <a:pt x="4359" y="582637"/>
                    <a:pt x="0" y="578278"/>
                    <a:pt x="0" y="572901"/>
                  </a:cubicBezTo>
                  <a:lnTo>
                    <a:pt x="0" y="9737"/>
                  </a:lnTo>
                  <a:cubicBezTo>
                    <a:pt x="0" y="4359"/>
                    <a:pt x="4359" y="0"/>
                    <a:pt x="9737" y="0"/>
                  </a:cubicBezTo>
                  <a:close/>
                </a:path>
              </a:pathLst>
            </a:custGeom>
            <a:blipFill>
              <a:blip r:embed="rId4"/>
              <a:stretch>
                <a:fillRect t="-86602" b="-86602"/>
              </a:stretch>
            </a:blipFill>
            <a:ln w="95250" cap="rnd">
              <a:solidFill>
                <a:srgbClr val="00DFB6"/>
              </a:solidFill>
              <a:prstDash val="solid"/>
              <a:round/>
            </a:ln>
          </p:spPr>
        </p:sp>
      </p:grpSp>
      <p:grpSp>
        <p:nvGrpSpPr>
          <p:cNvPr id="5" name="Group 5"/>
          <p:cNvGrpSpPr/>
          <p:nvPr/>
        </p:nvGrpSpPr>
        <p:grpSpPr>
          <a:xfrm rot="-10800000">
            <a:off x="6100130" y="0"/>
            <a:ext cx="5351928" cy="3760741"/>
            <a:chOff x="0" y="0"/>
            <a:chExt cx="1409561" cy="990483"/>
          </a:xfrm>
        </p:grpSpPr>
        <p:sp>
          <p:nvSpPr>
            <p:cNvPr id="6" name="Freeform 6"/>
            <p:cNvSpPr/>
            <p:nvPr/>
          </p:nvSpPr>
          <p:spPr>
            <a:xfrm>
              <a:off x="0" y="0"/>
              <a:ext cx="1409561" cy="990483"/>
            </a:xfrm>
            <a:custGeom>
              <a:avLst/>
              <a:gdLst/>
              <a:ahLst/>
              <a:cxnLst/>
              <a:rect l="l" t="t" r="r" b="b"/>
              <a:pathLst>
                <a:path w="1409561" h="990483">
                  <a:moveTo>
                    <a:pt x="0" y="0"/>
                  </a:moveTo>
                  <a:lnTo>
                    <a:pt x="1409561" y="0"/>
                  </a:lnTo>
                  <a:lnTo>
                    <a:pt x="1409561" y="990483"/>
                  </a:lnTo>
                  <a:lnTo>
                    <a:pt x="0" y="990483"/>
                  </a:lnTo>
                  <a:close/>
                </a:path>
              </a:pathLst>
            </a:custGeom>
            <a:gradFill rotWithShape="1">
              <a:gsLst>
                <a:gs pos="0">
                  <a:srgbClr val="11DAB7">
                    <a:alpha val="77000"/>
                  </a:srgbClr>
                </a:gs>
                <a:gs pos="100000">
                  <a:srgbClr val="087C8D">
                    <a:alpha val="77000"/>
                  </a:srgbClr>
                </a:gs>
              </a:gsLst>
              <a:lin ang="5400000"/>
            </a:gradFill>
          </p:spPr>
        </p:sp>
        <p:sp>
          <p:nvSpPr>
            <p:cNvPr id="7" name="TextBox 7"/>
            <p:cNvSpPr txBox="1"/>
            <p:nvPr/>
          </p:nvSpPr>
          <p:spPr>
            <a:xfrm>
              <a:off x="0" y="76200"/>
              <a:ext cx="1409561" cy="914283"/>
            </a:xfrm>
            <a:prstGeom prst="rect">
              <a:avLst/>
            </a:prstGeom>
          </p:spPr>
          <p:txBody>
            <a:bodyPr lIns="50800" tIns="50800" rIns="50800" bIns="50800" rtlCol="0" anchor="ctr"/>
            <a:lstStyle/>
            <a:p>
              <a:pPr algn="ctr">
                <a:lnSpc>
                  <a:spcPts val="1737"/>
                </a:lnSpc>
              </a:pPr>
              <a:endParaRPr/>
            </a:p>
          </p:txBody>
        </p:sp>
      </p:grpSp>
      <p:sp>
        <p:nvSpPr>
          <p:cNvPr id="8" name="Freeform 8"/>
          <p:cNvSpPr/>
          <p:nvPr/>
        </p:nvSpPr>
        <p:spPr>
          <a:xfrm>
            <a:off x="1028700" y="9258300"/>
            <a:ext cx="629237" cy="629237"/>
          </a:xfrm>
          <a:custGeom>
            <a:avLst/>
            <a:gdLst/>
            <a:ahLst/>
            <a:cxnLst/>
            <a:rect l="l" t="t" r="r" b="b"/>
            <a:pathLst>
              <a:path w="629237" h="629237">
                <a:moveTo>
                  <a:pt x="0" y="0"/>
                </a:moveTo>
                <a:lnTo>
                  <a:pt x="629237" y="0"/>
                </a:lnTo>
                <a:lnTo>
                  <a:pt x="629237" y="629237"/>
                </a:lnTo>
                <a:lnTo>
                  <a:pt x="0" y="629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7295825" y="7395004"/>
            <a:ext cx="835170" cy="835170"/>
          </a:xfrm>
          <a:custGeom>
            <a:avLst/>
            <a:gdLst/>
            <a:ahLst/>
            <a:cxnLst/>
            <a:rect l="l" t="t" r="r" b="b"/>
            <a:pathLst>
              <a:path w="835170" h="835170">
                <a:moveTo>
                  <a:pt x="0" y="0"/>
                </a:moveTo>
                <a:lnTo>
                  <a:pt x="835170" y="0"/>
                </a:lnTo>
                <a:lnTo>
                  <a:pt x="835170" y="835170"/>
                </a:lnTo>
                <a:lnTo>
                  <a:pt x="0" y="835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381000" y="5524500"/>
            <a:ext cx="7475053" cy="1211357"/>
          </a:xfrm>
          <a:prstGeom prst="rect">
            <a:avLst/>
          </a:prstGeom>
        </p:spPr>
        <p:txBody>
          <a:bodyPr lIns="0" tIns="0" rIns="0" bIns="0" rtlCol="0" anchor="t">
            <a:spAutoFit/>
          </a:bodyPr>
          <a:lstStyle/>
          <a:p>
            <a:pPr marL="0" marR="0">
              <a:lnSpc>
                <a:spcPct val="115000"/>
              </a:lnSpc>
              <a:spcBef>
                <a:spcPts val="0"/>
              </a:spcBef>
              <a:spcAft>
                <a:spcPts val="800"/>
              </a:spcAft>
            </a:pPr>
            <a:r>
              <a:rPr lang="en-US" sz="7200" b="1" kern="100" dirty="0">
                <a:effectLst/>
                <a:latin typeface="+mj-lt"/>
                <a:ea typeface="Aptos" panose="020B0004020202020204" pitchFamily="34" charset="0"/>
                <a:cs typeface="Times New Roman" panose="02020603050405020304" pitchFamily="18" charset="0"/>
              </a:rPr>
              <a:t>The EBP Question</a:t>
            </a:r>
            <a:endParaRPr lang="en-US" sz="7200" kern="100" dirty="0">
              <a:effectLst/>
              <a:latin typeface="+mj-lt"/>
              <a:ea typeface="Aptos" panose="020B0004020202020204" pitchFamily="34" charset="0"/>
              <a:cs typeface="Times New Roman" panose="02020603050405020304" pitchFamily="18" charset="0"/>
            </a:endParaRPr>
          </a:p>
        </p:txBody>
      </p:sp>
      <p:grpSp>
        <p:nvGrpSpPr>
          <p:cNvPr id="15" name="Group 15"/>
          <p:cNvGrpSpPr/>
          <p:nvPr/>
        </p:nvGrpSpPr>
        <p:grpSpPr>
          <a:xfrm>
            <a:off x="8458200" y="4914900"/>
            <a:ext cx="9067800" cy="4572000"/>
            <a:chOff x="0" y="0"/>
            <a:chExt cx="2206014" cy="394269"/>
          </a:xfrm>
        </p:grpSpPr>
        <p:sp>
          <p:nvSpPr>
            <p:cNvPr id="16" name="Freeform 16"/>
            <p:cNvSpPr/>
            <p:nvPr/>
          </p:nvSpPr>
          <p:spPr>
            <a:xfrm>
              <a:off x="0" y="0"/>
              <a:ext cx="2206014" cy="394269"/>
            </a:xfrm>
            <a:custGeom>
              <a:avLst/>
              <a:gdLst/>
              <a:ahLst/>
              <a:cxnLst/>
              <a:rect l="l" t="t" r="r" b="b"/>
              <a:pathLst>
                <a:path w="2206014" h="394269">
                  <a:moveTo>
                    <a:pt x="34199" y="0"/>
                  </a:moveTo>
                  <a:lnTo>
                    <a:pt x="2171814" y="0"/>
                  </a:lnTo>
                  <a:cubicBezTo>
                    <a:pt x="2190702" y="0"/>
                    <a:pt x="2206014" y="15312"/>
                    <a:pt x="2206014" y="34199"/>
                  </a:cubicBezTo>
                  <a:lnTo>
                    <a:pt x="2206014" y="360070"/>
                  </a:lnTo>
                  <a:cubicBezTo>
                    <a:pt x="2206014" y="378958"/>
                    <a:pt x="2190702" y="394269"/>
                    <a:pt x="2171814" y="394269"/>
                  </a:cubicBezTo>
                  <a:lnTo>
                    <a:pt x="34199" y="394269"/>
                  </a:lnTo>
                  <a:cubicBezTo>
                    <a:pt x="15312" y="394269"/>
                    <a:pt x="0" y="378958"/>
                    <a:pt x="0" y="360070"/>
                  </a:cubicBezTo>
                  <a:lnTo>
                    <a:pt x="0" y="34199"/>
                  </a:lnTo>
                  <a:cubicBezTo>
                    <a:pt x="0" y="15312"/>
                    <a:pt x="15312" y="0"/>
                    <a:pt x="34199" y="0"/>
                  </a:cubicBezTo>
                  <a:close/>
                </a:path>
              </a:pathLst>
            </a:custGeom>
            <a:solidFill>
              <a:srgbClr val="EBF0F9">
                <a:alpha val="45882"/>
              </a:srgbClr>
            </a:solidFill>
            <a:ln w="38100" cap="rnd">
              <a:solidFill>
                <a:srgbClr val="000000">
                  <a:alpha val="45882"/>
                </a:srgbClr>
              </a:solidFill>
              <a:prstDash val="solid"/>
              <a:round/>
            </a:ln>
          </p:spPr>
        </p:sp>
        <p:sp>
          <p:nvSpPr>
            <p:cNvPr id="17" name="TextBox 17"/>
            <p:cNvSpPr txBox="1"/>
            <p:nvPr/>
          </p:nvSpPr>
          <p:spPr>
            <a:xfrm>
              <a:off x="0" y="76200"/>
              <a:ext cx="2206014" cy="318069"/>
            </a:xfrm>
            <a:prstGeom prst="rect">
              <a:avLst/>
            </a:prstGeom>
          </p:spPr>
          <p:txBody>
            <a:bodyPr lIns="50800" tIns="50800" rIns="50800" bIns="50800" rtlCol="0" anchor="ctr"/>
            <a:lstStyle/>
            <a:p>
              <a:pPr algn="ctr">
                <a:lnSpc>
                  <a:spcPts val="1737"/>
                </a:lnSpc>
              </a:pPr>
              <a:endParaRPr/>
            </a:p>
          </p:txBody>
        </p:sp>
      </p:grpSp>
      <p:sp>
        <p:nvSpPr>
          <p:cNvPr id="25" name="TextBox 25"/>
          <p:cNvSpPr txBox="1"/>
          <p:nvPr/>
        </p:nvSpPr>
        <p:spPr>
          <a:xfrm>
            <a:off x="9067800" y="5372100"/>
            <a:ext cx="7599852" cy="3139321"/>
          </a:xfrm>
          <a:prstGeom prst="rect">
            <a:avLst/>
          </a:prstGeom>
        </p:spPr>
        <p:txBody>
          <a:bodyPr lIns="0" tIns="0" rIns="0" bIns="0" rtlCol="0" anchor="t">
            <a:spAutoFit/>
          </a:bodyPr>
          <a:lstStyle/>
          <a:p>
            <a:r>
              <a:rPr lang="en-US" sz="3400" b="1" dirty="0">
                <a:solidFill>
                  <a:schemeClr val="accent1">
                    <a:lumMod val="50000"/>
                  </a:schemeClr>
                </a:solidFill>
                <a:effectLst/>
                <a:latin typeface="+mj-lt"/>
                <a:ea typeface="Aptos" panose="020B0004020202020204" pitchFamily="34" charset="0"/>
                <a:cs typeface="Times New Roman" panose="02020603050405020304" pitchFamily="18" charset="0"/>
              </a:rPr>
              <a:t>EBP Question:</a:t>
            </a:r>
            <a:r>
              <a:rPr lang="en-US" sz="3400" dirty="0">
                <a:solidFill>
                  <a:schemeClr val="accent1">
                    <a:lumMod val="50000"/>
                  </a:schemeClr>
                </a:solidFill>
                <a:effectLst/>
                <a:latin typeface="+mj-lt"/>
                <a:ea typeface="Aptos" panose="020B0004020202020204" pitchFamily="34" charset="0"/>
                <a:cs typeface="Times New Roman" panose="02020603050405020304" pitchFamily="18" charset="0"/>
              </a:rPr>
              <a:t> "According to the evidence, among adult medical-surgical patients with indwelling urinary catheters, what is the impact of a nurse-driven CAUTI prevention bundle as compared to standard care on CAUTI rates per 1,000 catheter days?"</a:t>
            </a:r>
            <a:endParaRPr lang="en-US" sz="3400" dirty="0">
              <a:solidFill>
                <a:schemeClr val="accent1">
                  <a:lumMod val="50000"/>
                </a:schemeClr>
              </a:solidFill>
              <a:latin typeface="+mj-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4342</Words>
  <Application>Microsoft Office PowerPoint</Application>
  <PresentationFormat>Custom</PresentationFormat>
  <Paragraphs>163</Paragraphs>
  <Slides>23</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Canva Sans Bold</vt:lpstr>
      <vt:lpstr>Gotham Bold</vt:lpstr>
      <vt:lpstr>Cooper Hewitt Bold</vt:lpstr>
      <vt:lpstr>Calibri</vt:lpstr>
      <vt:lpstr>Times New Roman</vt:lpstr>
      <vt:lpstr>Aptos</vt:lpstr>
      <vt:lpstr>Signika Bold</vt:lpstr>
      <vt:lpstr>Arial</vt:lpstr>
      <vt:lpstr>DM Sans 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Modern Healthcare Medical Presentation</dc:title>
  <dc:creator>PC</dc:creator>
  <cp:lastModifiedBy>Editor</cp:lastModifiedBy>
  <cp:revision>25</cp:revision>
  <dcterms:created xsi:type="dcterms:W3CDTF">2006-08-16T00:00:00Z</dcterms:created>
  <dcterms:modified xsi:type="dcterms:W3CDTF">2026-04-27T08:22:47Z</dcterms:modified>
  <dc:identifier>DAHHVlYIe9k</dc:identifier>
</cp:coreProperties>
</file>